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784" r:id="rId5"/>
  </p:sldMasterIdLst>
  <p:notesMasterIdLst>
    <p:notesMasterId r:id="rId87"/>
  </p:notesMasterIdLst>
  <p:handoutMasterIdLst>
    <p:handoutMasterId r:id="rId88"/>
  </p:handoutMasterIdLst>
  <p:sldIdLst>
    <p:sldId id="1037" r:id="rId6"/>
    <p:sldId id="1038" r:id="rId7"/>
    <p:sldId id="1039" r:id="rId8"/>
    <p:sldId id="1040" r:id="rId9"/>
    <p:sldId id="1041" r:id="rId10"/>
    <p:sldId id="1042" r:id="rId11"/>
    <p:sldId id="1043" r:id="rId12"/>
    <p:sldId id="1044" r:id="rId13"/>
    <p:sldId id="1045" r:id="rId14"/>
    <p:sldId id="1046" r:id="rId15"/>
    <p:sldId id="1047" r:id="rId16"/>
    <p:sldId id="1048" r:id="rId17"/>
    <p:sldId id="1049" r:id="rId18"/>
    <p:sldId id="1050" r:id="rId19"/>
    <p:sldId id="1063" r:id="rId20"/>
    <p:sldId id="1051" r:id="rId21"/>
    <p:sldId id="1120" r:id="rId22"/>
    <p:sldId id="1121" r:id="rId23"/>
    <p:sldId id="1118" r:id="rId24"/>
    <p:sldId id="1109" r:id="rId25"/>
    <p:sldId id="1119" r:id="rId26"/>
    <p:sldId id="1130" r:id="rId27"/>
    <p:sldId id="1132" r:id="rId28"/>
    <p:sldId id="1133" r:id="rId29"/>
    <p:sldId id="1134" r:id="rId30"/>
    <p:sldId id="1135" r:id="rId31"/>
    <p:sldId id="1136" r:id="rId32"/>
    <p:sldId id="1137" r:id="rId33"/>
    <p:sldId id="1138" r:id="rId34"/>
    <p:sldId id="1139" r:id="rId35"/>
    <p:sldId id="1140" r:id="rId36"/>
    <p:sldId id="1141" r:id="rId37"/>
    <p:sldId id="1142" r:id="rId38"/>
    <p:sldId id="1143" r:id="rId39"/>
    <p:sldId id="1145" r:id="rId40"/>
    <p:sldId id="1146" r:id="rId41"/>
    <p:sldId id="1147" r:id="rId42"/>
    <p:sldId id="1149" r:id="rId43"/>
    <p:sldId id="1150" r:id="rId44"/>
    <p:sldId id="1195" r:id="rId45"/>
    <p:sldId id="1196" r:id="rId46"/>
    <p:sldId id="1153" r:id="rId47"/>
    <p:sldId id="1157" r:id="rId48"/>
    <p:sldId id="1161" r:id="rId49"/>
    <p:sldId id="1162" r:id="rId50"/>
    <p:sldId id="1163" r:id="rId51"/>
    <p:sldId id="1164" r:id="rId52"/>
    <p:sldId id="1165" r:id="rId53"/>
    <p:sldId id="1166" r:id="rId54"/>
    <p:sldId id="1167" r:id="rId55"/>
    <p:sldId id="1168" r:id="rId56"/>
    <p:sldId id="1169" r:id="rId57"/>
    <p:sldId id="1170" r:id="rId58"/>
    <p:sldId id="1171" r:id="rId59"/>
    <p:sldId id="1172" r:id="rId60"/>
    <p:sldId id="1173" r:id="rId61"/>
    <p:sldId id="1174" r:id="rId62"/>
    <p:sldId id="1175" r:id="rId63"/>
    <p:sldId id="1176" r:id="rId64"/>
    <p:sldId id="1177" r:id="rId65"/>
    <p:sldId id="1178" r:id="rId66"/>
    <p:sldId id="1179" r:id="rId67"/>
    <p:sldId id="1180" r:id="rId68"/>
    <p:sldId id="1181" r:id="rId69"/>
    <p:sldId id="1182" r:id="rId70"/>
    <p:sldId id="1183" r:id="rId71"/>
    <p:sldId id="1184" r:id="rId72"/>
    <p:sldId id="1185" r:id="rId73"/>
    <p:sldId id="1186" r:id="rId74"/>
    <p:sldId id="1187" r:id="rId75"/>
    <p:sldId id="1188" r:id="rId76"/>
    <p:sldId id="1189" r:id="rId77"/>
    <p:sldId id="1190" r:id="rId78"/>
    <p:sldId id="1191" r:id="rId79"/>
    <p:sldId id="1192" r:id="rId80"/>
    <p:sldId id="1193" r:id="rId81"/>
    <p:sldId id="1198" r:id="rId82"/>
    <p:sldId id="1199" r:id="rId83"/>
    <p:sldId id="1200" r:id="rId84"/>
    <p:sldId id="1201" r:id="rId85"/>
    <p:sldId id="1194" r:id="rId86"/>
  </p:sldIdLst>
  <p:sldSz cx="9144000" cy="6858000" type="screen4x3"/>
  <p:notesSz cx="6819900" cy="9918700"/>
  <p:defaultTextStyle>
    <a:defPPr>
      <a:defRPr lang="pl-PL"/>
    </a:defPPr>
    <a:lvl1pPr algn="ctr" rtl="0" fontAlgn="base">
      <a:spcBef>
        <a:spcPct val="0"/>
      </a:spcBef>
      <a:spcAft>
        <a:spcPct val="0"/>
      </a:spcAft>
      <a:defRPr sz="1600" kern="1200">
        <a:solidFill>
          <a:schemeClr val="tx1"/>
        </a:solidFill>
        <a:latin typeface="Times New Roman" pitchFamily="18" charset="0"/>
        <a:ea typeface="+mn-ea"/>
        <a:cs typeface="+mn-cs"/>
      </a:defRPr>
    </a:lvl1pPr>
    <a:lvl2pPr marL="457200" algn="ctr" rtl="0" fontAlgn="base">
      <a:spcBef>
        <a:spcPct val="0"/>
      </a:spcBef>
      <a:spcAft>
        <a:spcPct val="0"/>
      </a:spcAft>
      <a:defRPr sz="1600" kern="1200">
        <a:solidFill>
          <a:schemeClr val="tx1"/>
        </a:solidFill>
        <a:latin typeface="Times New Roman" pitchFamily="18" charset="0"/>
        <a:ea typeface="+mn-ea"/>
        <a:cs typeface="+mn-cs"/>
      </a:defRPr>
    </a:lvl2pPr>
    <a:lvl3pPr marL="914400" algn="ctr" rtl="0" fontAlgn="base">
      <a:spcBef>
        <a:spcPct val="0"/>
      </a:spcBef>
      <a:spcAft>
        <a:spcPct val="0"/>
      </a:spcAft>
      <a:defRPr sz="1600" kern="1200">
        <a:solidFill>
          <a:schemeClr val="tx1"/>
        </a:solidFill>
        <a:latin typeface="Times New Roman" pitchFamily="18" charset="0"/>
        <a:ea typeface="+mn-ea"/>
        <a:cs typeface="+mn-cs"/>
      </a:defRPr>
    </a:lvl3pPr>
    <a:lvl4pPr marL="1371600" algn="ctr" rtl="0" fontAlgn="base">
      <a:spcBef>
        <a:spcPct val="0"/>
      </a:spcBef>
      <a:spcAft>
        <a:spcPct val="0"/>
      </a:spcAft>
      <a:defRPr sz="1600" kern="1200">
        <a:solidFill>
          <a:schemeClr val="tx1"/>
        </a:solidFill>
        <a:latin typeface="Times New Roman" pitchFamily="18" charset="0"/>
        <a:ea typeface="+mn-ea"/>
        <a:cs typeface="+mn-cs"/>
      </a:defRPr>
    </a:lvl4pPr>
    <a:lvl5pPr marL="1828800" algn="ctr" rtl="0" fontAlgn="base">
      <a:spcBef>
        <a:spcPct val="0"/>
      </a:spcBef>
      <a:spcAft>
        <a:spcPct val="0"/>
      </a:spcAft>
      <a:defRPr sz="1600" kern="1200">
        <a:solidFill>
          <a:schemeClr val="tx1"/>
        </a:solidFill>
        <a:latin typeface="Times New Roman" pitchFamily="18" charset="0"/>
        <a:ea typeface="+mn-ea"/>
        <a:cs typeface="+mn-cs"/>
      </a:defRPr>
    </a:lvl5pPr>
    <a:lvl6pPr marL="2286000" algn="l" defTabSz="914400" rtl="0" eaLnBrk="1" latinLnBrk="0" hangingPunct="1">
      <a:defRPr sz="1600" kern="1200">
        <a:solidFill>
          <a:schemeClr val="tx1"/>
        </a:solidFill>
        <a:latin typeface="Times New Roman" pitchFamily="18" charset="0"/>
        <a:ea typeface="+mn-ea"/>
        <a:cs typeface="+mn-cs"/>
      </a:defRPr>
    </a:lvl6pPr>
    <a:lvl7pPr marL="2743200" algn="l" defTabSz="914400" rtl="0" eaLnBrk="1" latinLnBrk="0" hangingPunct="1">
      <a:defRPr sz="1600" kern="1200">
        <a:solidFill>
          <a:schemeClr val="tx1"/>
        </a:solidFill>
        <a:latin typeface="Times New Roman" pitchFamily="18" charset="0"/>
        <a:ea typeface="+mn-ea"/>
        <a:cs typeface="+mn-cs"/>
      </a:defRPr>
    </a:lvl7pPr>
    <a:lvl8pPr marL="3200400" algn="l" defTabSz="914400" rtl="0" eaLnBrk="1" latinLnBrk="0" hangingPunct="1">
      <a:defRPr sz="1600" kern="1200">
        <a:solidFill>
          <a:schemeClr val="tx1"/>
        </a:solidFill>
        <a:latin typeface="Times New Roman" pitchFamily="18" charset="0"/>
        <a:ea typeface="+mn-ea"/>
        <a:cs typeface="+mn-cs"/>
      </a:defRPr>
    </a:lvl8pPr>
    <a:lvl9pPr marL="3657600" algn="l" defTabSz="914400" rtl="0" eaLnBrk="1" latinLnBrk="0" hangingPunct="1">
      <a:defRPr sz="16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3125" userDrawn="1">
          <p15:clr>
            <a:srgbClr val="A4A3A4"/>
          </p15:clr>
        </p15:guide>
        <p15:guide id="2" pos="214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75D6"/>
    <a:srgbClr val="006600"/>
    <a:srgbClr val="993300"/>
    <a:srgbClr val="DDF0FF"/>
    <a:srgbClr val="339933"/>
    <a:srgbClr val="004C8A"/>
    <a:srgbClr val="00A29E"/>
    <a:srgbClr val="009999"/>
    <a:srgbClr val="CC9900"/>
    <a:srgbClr val="B7E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3C2FFA5D-87B4-456A-9821-1D502468CF0F}" styleName="Styl z motywem 1 — Ak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BC89EF96-8CEA-46FF-86C4-4CE0E7609802}" styleName="Styl jasny 3 — Ak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2833802-FEF1-4C79-8D5D-14CF1EAF98D9}" styleName="Styl jasny 2 — Ak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C22544A-7EE6-4342-B048-85BDC9FD1C3A}" styleName="Styl pośredni 2 — Ak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Bez stylu, bez siatki">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A111915-BE36-4E01-A7E5-04B1672EAD32}" styleName="Styl jasny 2 — Ak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845" autoAdjust="0"/>
    <p:restoredTop sz="95323" autoAdjust="0"/>
  </p:normalViewPr>
  <p:slideViewPr>
    <p:cSldViewPr>
      <p:cViewPr varScale="1">
        <p:scale>
          <a:sx n="70" d="100"/>
          <a:sy n="70" d="100"/>
        </p:scale>
        <p:origin x="-1152" y="-102"/>
      </p:cViewPr>
      <p:guideLst>
        <p:guide orient="horz" pos="2160"/>
        <p:guide pos="2880"/>
      </p:guideLst>
    </p:cSldViewPr>
  </p:slideViewPr>
  <p:outlineViewPr>
    <p:cViewPr>
      <p:scale>
        <a:sx n="33" d="100"/>
        <a:sy n="33" d="100"/>
      </p:scale>
      <p:origin x="264" y="30108"/>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74" d="100"/>
          <a:sy n="74" d="100"/>
        </p:scale>
        <p:origin x="-2106" y="-96"/>
      </p:cViewPr>
      <p:guideLst>
        <p:guide orient="horz" pos="3125"/>
        <p:guide pos="2149"/>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slide" Target="slides/slide42.xml"/><Relationship Id="rId50" Type="http://schemas.openxmlformats.org/officeDocument/2006/relationships/slide" Target="slides/slide45.xml"/><Relationship Id="rId55" Type="http://schemas.openxmlformats.org/officeDocument/2006/relationships/slide" Target="slides/slide50.xml"/><Relationship Id="rId63" Type="http://schemas.openxmlformats.org/officeDocument/2006/relationships/slide" Target="slides/slide58.xml"/><Relationship Id="rId68" Type="http://schemas.openxmlformats.org/officeDocument/2006/relationships/slide" Target="slides/slide63.xml"/><Relationship Id="rId76" Type="http://schemas.openxmlformats.org/officeDocument/2006/relationships/slide" Target="slides/slide71.xml"/><Relationship Id="rId84" Type="http://schemas.openxmlformats.org/officeDocument/2006/relationships/slide" Target="slides/slide79.xml"/><Relationship Id="rId89" Type="http://schemas.openxmlformats.org/officeDocument/2006/relationships/presProps" Target="presProps.xml"/><Relationship Id="rId7" Type="http://schemas.openxmlformats.org/officeDocument/2006/relationships/slide" Target="slides/slide2.xml"/><Relationship Id="rId71" Type="http://schemas.openxmlformats.org/officeDocument/2006/relationships/slide" Target="slides/slide66.xml"/><Relationship Id="rId92"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slide" Target="slides/slide40.xml"/><Relationship Id="rId53" Type="http://schemas.openxmlformats.org/officeDocument/2006/relationships/slide" Target="slides/slide48.xml"/><Relationship Id="rId58" Type="http://schemas.openxmlformats.org/officeDocument/2006/relationships/slide" Target="slides/slide53.xml"/><Relationship Id="rId66" Type="http://schemas.openxmlformats.org/officeDocument/2006/relationships/slide" Target="slides/slide61.xml"/><Relationship Id="rId74" Type="http://schemas.openxmlformats.org/officeDocument/2006/relationships/slide" Target="slides/slide69.xml"/><Relationship Id="rId79" Type="http://schemas.openxmlformats.org/officeDocument/2006/relationships/slide" Target="slides/slide74.xml"/><Relationship Id="rId87" Type="http://schemas.openxmlformats.org/officeDocument/2006/relationships/notesMaster" Target="notesMasters/notesMaster1.xml"/><Relationship Id="rId5" Type="http://schemas.openxmlformats.org/officeDocument/2006/relationships/slideMaster" Target="slideMasters/slideMaster1.xml"/><Relationship Id="rId61" Type="http://schemas.openxmlformats.org/officeDocument/2006/relationships/slide" Target="slides/slide56.xml"/><Relationship Id="rId82" Type="http://schemas.openxmlformats.org/officeDocument/2006/relationships/slide" Target="slides/slide77.xml"/><Relationship Id="rId90" Type="http://schemas.openxmlformats.org/officeDocument/2006/relationships/viewProps" Target="viewProps.xml"/><Relationship Id="rId19" Type="http://schemas.openxmlformats.org/officeDocument/2006/relationships/slide" Target="slides/slide1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slide" Target="slides/slide38.xml"/><Relationship Id="rId48" Type="http://schemas.openxmlformats.org/officeDocument/2006/relationships/slide" Target="slides/slide43.xml"/><Relationship Id="rId56" Type="http://schemas.openxmlformats.org/officeDocument/2006/relationships/slide" Target="slides/slide51.xml"/><Relationship Id="rId64" Type="http://schemas.openxmlformats.org/officeDocument/2006/relationships/slide" Target="slides/slide59.xml"/><Relationship Id="rId69" Type="http://schemas.openxmlformats.org/officeDocument/2006/relationships/slide" Target="slides/slide64.xml"/><Relationship Id="rId77" Type="http://schemas.openxmlformats.org/officeDocument/2006/relationships/slide" Target="slides/slide72.xml"/><Relationship Id="rId8" Type="http://schemas.openxmlformats.org/officeDocument/2006/relationships/slide" Target="slides/slide3.xml"/><Relationship Id="rId51" Type="http://schemas.openxmlformats.org/officeDocument/2006/relationships/slide" Target="slides/slide46.xml"/><Relationship Id="rId72" Type="http://schemas.openxmlformats.org/officeDocument/2006/relationships/slide" Target="slides/slide67.xml"/><Relationship Id="rId80" Type="http://schemas.openxmlformats.org/officeDocument/2006/relationships/slide" Target="slides/slide75.xml"/><Relationship Id="rId85" Type="http://schemas.openxmlformats.org/officeDocument/2006/relationships/slide" Target="slides/slide80.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slide" Target="slides/slide41.xml"/><Relationship Id="rId59" Type="http://schemas.openxmlformats.org/officeDocument/2006/relationships/slide" Target="slides/slide54.xml"/><Relationship Id="rId67" Type="http://schemas.openxmlformats.org/officeDocument/2006/relationships/slide" Target="slides/slide62.xml"/><Relationship Id="rId20" Type="http://schemas.openxmlformats.org/officeDocument/2006/relationships/slide" Target="slides/slide15.xml"/><Relationship Id="rId41" Type="http://schemas.openxmlformats.org/officeDocument/2006/relationships/slide" Target="slides/slide36.xml"/><Relationship Id="rId54" Type="http://schemas.openxmlformats.org/officeDocument/2006/relationships/slide" Target="slides/slide49.xml"/><Relationship Id="rId62" Type="http://schemas.openxmlformats.org/officeDocument/2006/relationships/slide" Target="slides/slide57.xml"/><Relationship Id="rId70" Type="http://schemas.openxmlformats.org/officeDocument/2006/relationships/slide" Target="slides/slide65.xml"/><Relationship Id="rId75" Type="http://schemas.openxmlformats.org/officeDocument/2006/relationships/slide" Target="slides/slide70.xml"/><Relationship Id="rId83" Type="http://schemas.openxmlformats.org/officeDocument/2006/relationships/slide" Target="slides/slide78.xml"/><Relationship Id="rId88" Type="http://schemas.openxmlformats.org/officeDocument/2006/relationships/handoutMaster" Target="handoutMasters/handoutMaster1.xml"/><Relationship Id="rId9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49" Type="http://schemas.openxmlformats.org/officeDocument/2006/relationships/slide" Target="slides/slide44.xml"/><Relationship Id="rId57" Type="http://schemas.openxmlformats.org/officeDocument/2006/relationships/slide" Target="slides/slide52.xml"/><Relationship Id="rId10" Type="http://schemas.openxmlformats.org/officeDocument/2006/relationships/slide" Target="slides/slide5.xml"/><Relationship Id="rId31" Type="http://schemas.openxmlformats.org/officeDocument/2006/relationships/slide" Target="slides/slide26.xml"/><Relationship Id="rId44" Type="http://schemas.openxmlformats.org/officeDocument/2006/relationships/slide" Target="slides/slide39.xml"/><Relationship Id="rId52" Type="http://schemas.openxmlformats.org/officeDocument/2006/relationships/slide" Target="slides/slide47.xml"/><Relationship Id="rId60" Type="http://schemas.openxmlformats.org/officeDocument/2006/relationships/slide" Target="slides/slide55.xml"/><Relationship Id="rId65" Type="http://schemas.openxmlformats.org/officeDocument/2006/relationships/slide" Target="slides/slide60.xml"/><Relationship Id="rId73" Type="http://schemas.openxmlformats.org/officeDocument/2006/relationships/slide" Target="slides/slide68.xml"/><Relationship Id="rId78" Type="http://schemas.openxmlformats.org/officeDocument/2006/relationships/slide" Target="slides/slide73.xml"/><Relationship Id="rId81" Type="http://schemas.openxmlformats.org/officeDocument/2006/relationships/slide" Target="slides/slide76.xml"/><Relationship Id="rId86" Type="http://schemas.openxmlformats.org/officeDocument/2006/relationships/slide" Target="slides/slide81.xml"/><Relationship Id="rId4" Type="http://schemas.openxmlformats.org/officeDocument/2006/relationships/customXml" Target="../customXml/item4.xml"/><Relationship Id="rId9" Type="http://schemas.openxmlformats.org/officeDocument/2006/relationships/slide" Target="slides/slide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22338" name="Rectangle 2"/>
          <p:cNvSpPr>
            <a:spLocks noGrp="1" noChangeArrowheads="1"/>
          </p:cNvSpPr>
          <p:nvPr>
            <p:ph type="hdr" sz="quarter"/>
          </p:nvPr>
        </p:nvSpPr>
        <p:spPr bwMode="auto">
          <a:xfrm>
            <a:off x="4" y="4"/>
            <a:ext cx="2954602" cy="495701"/>
          </a:xfrm>
          <a:prstGeom prst="rect">
            <a:avLst/>
          </a:prstGeom>
          <a:noFill/>
          <a:ln w="9525">
            <a:noFill/>
            <a:miter lim="800000"/>
            <a:headEnd/>
            <a:tailEnd/>
          </a:ln>
          <a:effectLst/>
        </p:spPr>
        <p:txBody>
          <a:bodyPr vert="horz" wrap="square" lIns="91191" tIns="45595" rIns="91191" bIns="45595" numCol="1" anchor="t" anchorCtr="0" compatLnSpc="1">
            <a:prstTxWarp prst="textNoShape">
              <a:avLst/>
            </a:prstTxWarp>
          </a:bodyPr>
          <a:lstStyle>
            <a:lvl1pPr algn="l">
              <a:defRPr sz="1200" smtClean="0">
                <a:latin typeface="Arial" charset="0"/>
              </a:defRPr>
            </a:lvl1pPr>
          </a:lstStyle>
          <a:p>
            <a:pPr>
              <a:defRPr/>
            </a:pPr>
            <a:endParaRPr lang="pl-PL" dirty="0"/>
          </a:p>
        </p:txBody>
      </p:sp>
      <p:sp>
        <p:nvSpPr>
          <p:cNvPr id="1422339" name="Rectangle 3"/>
          <p:cNvSpPr>
            <a:spLocks noGrp="1" noChangeArrowheads="1"/>
          </p:cNvSpPr>
          <p:nvPr>
            <p:ph type="dt" sz="quarter" idx="1"/>
          </p:nvPr>
        </p:nvSpPr>
        <p:spPr bwMode="auto">
          <a:xfrm>
            <a:off x="3863712" y="4"/>
            <a:ext cx="2954601" cy="495701"/>
          </a:xfrm>
          <a:prstGeom prst="rect">
            <a:avLst/>
          </a:prstGeom>
          <a:noFill/>
          <a:ln w="9525">
            <a:noFill/>
            <a:miter lim="800000"/>
            <a:headEnd/>
            <a:tailEnd/>
          </a:ln>
          <a:effectLst/>
        </p:spPr>
        <p:txBody>
          <a:bodyPr vert="horz" wrap="square" lIns="91191" tIns="45595" rIns="91191" bIns="45595" numCol="1" anchor="t" anchorCtr="0" compatLnSpc="1">
            <a:prstTxWarp prst="textNoShape">
              <a:avLst/>
            </a:prstTxWarp>
          </a:bodyPr>
          <a:lstStyle>
            <a:lvl1pPr algn="r">
              <a:defRPr sz="1200" smtClean="0">
                <a:latin typeface="Arial" charset="0"/>
              </a:defRPr>
            </a:lvl1pPr>
          </a:lstStyle>
          <a:p>
            <a:pPr>
              <a:defRPr/>
            </a:pPr>
            <a:endParaRPr lang="pl-PL" dirty="0"/>
          </a:p>
        </p:txBody>
      </p:sp>
      <p:sp>
        <p:nvSpPr>
          <p:cNvPr id="1422340" name="Rectangle 4"/>
          <p:cNvSpPr>
            <a:spLocks noGrp="1" noChangeArrowheads="1"/>
          </p:cNvSpPr>
          <p:nvPr>
            <p:ph type="ftr" sz="quarter" idx="2"/>
          </p:nvPr>
        </p:nvSpPr>
        <p:spPr bwMode="auto">
          <a:xfrm>
            <a:off x="4" y="9421424"/>
            <a:ext cx="2954602" cy="495700"/>
          </a:xfrm>
          <a:prstGeom prst="rect">
            <a:avLst/>
          </a:prstGeom>
          <a:noFill/>
          <a:ln w="9525">
            <a:noFill/>
            <a:miter lim="800000"/>
            <a:headEnd/>
            <a:tailEnd/>
          </a:ln>
          <a:effectLst/>
        </p:spPr>
        <p:txBody>
          <a:bodyPr vert="horz" wrap="square" lIns="91191" tIns="45595" rIns="91191" bIns="45595" numCol="1" anchor="b" anchorCtr="0" compatLnSpc="1">
            <a:prstTxWarp prst="textNoShape">
              <a:avLst/>
            </a:prstTxWarp>
          </a:bodyPr>
          <a:lstStyle>
            <a:lvl1pPr algn="l">
              <a:defRPr sz="1200" smtClean="0">
                <a:latin typeface="Arial" charset="0"/>
              </a:defRPr>
            </a:lvl1pPr>
          </a:lstStyle>
          <a:p>
            <a:pPr>
              <a:defRPr/>
            </a:pPr>
            <a:endParaRPr lang="pl-PL" dirty="0"/>
          </a:p>
        </p:txBody>
      </p:sp>
      <p:sp>
        <p:nvSpPr>
          <p:cNvPr id="1422341" name="Rectangle 5"/>
          <p:cNvSpPr>
            <a:spLocks noGrp="1" noChangeArrowheads="1"/>
          </p:cNvSpPr>
          <p:nvPr>
            <p:ph type="sldNum" sz="quarter" idx="3"/>
          </p:nvPr>
        </p:nvSpPr>
        <p:spPr bwMode="auto">
          <a:xfrm>
            <a:off x="3863712" y="9421424"/>
            <a:ext cx="2954601" cy="495700"/>
          </a:xfrm>
          <a:prstGeom prst="rect">
            <a:avLst/>
          </a:prstGeom>
          <a:noFill/>
          <a:ln w="9525">
            <a:noFill/>
            <a:miter lim="800000"/>
            <a:headEnd/>
            <a:tailEnd/>
          </a:ln>
          <a:effectLst/>
        </p:spPr>
        <p:txBody>
          <a:bodyPr vert="horz" wrap="square" lIns="91191" tIns="45595" rIns="91191" bIns="45595" numCol="1" anchor="b" anchorCtr="0" compatLnSpc="1">
            <a:prstTxWarp prst="textNoShape">
              <a:avLst/>
            </a:prstTxWarp>
          </a:bodyPr>
          <a:lstStyle>
            <a:lvl1pPr algn="r">
              <a:defRPr sz="1200" smtClean="0">
                <a:latin typeface="Arial" charset="0"/>
              </a:defRPr>
            </a:lvl1pPr>
          </a:lstStyle>
          <a:p>
            <a:pPr>
              <a:defRPr/>
            </a:pPr>
            <a:fld id="{9F224BDA-D080-47B6-9E08-E5989FF61B0F}" type="slidenum">
              <a:rPr lang="pl-PL"/>
              <a:pPr>
                <a:defRPr/>
              </a:pPr>
              <a:t>‹#›</a:t>
            </a:fld>
            <a:endParaRPr lang="pl-PL" dirty="0"/>
          </a:p>
        </p:txBody>
      </p:sp>
    </p:spTree>
    <p:extLst>
      <p:ext uri="{BB962C8B-B14F-4D97-AF65-F5344CB8AC3E}">
        <p14:creationId xmlns:p14="http://schemas.microsoft.com/office/powerpoint/2010/main" val="93738033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4" y="4"/>
            <a:ext cx="2954602" cy="495701"/>
          </a:xfrm>
          <a:prstGeom prst="rect">
            <a:avLst/>
          </a:prstGeom>
          <a:noFill/>
          <a:ln w="9525">
            <a:noFill/>
            <a:miter lim="800000"/>
            <a:headEnd/>
            <a:tailEnd/>
          </a:ln>
          <a:effectLst/>
        </p:spPr>
        <p:txBody>
          <a:bodyPr vert="horz" wrap="square" lIns="91191" tIns="45595" rIns="91191" bIns="45595" numCol="1" anchor="t" anchorCtr="0" compatLnSpc="1">
            <a:prstTxWarp prst="textNoShape">
              <a:avLst/>
            </a:prstTxWarp>
          </a:bodyPr>
          <a:lstStyle>
            <a:lvl1pPr algn="l">
              <a:defRPr sz="1200" smtClean="0">
                <a:latin typeface="Arial" charset="0"/>
              </a:defRPr>
            </a:lvl1pPr>
          </a:lstStyle>
          <a:p>
            <a:pPr>
              <a:defRPr/>
            </a:pPr>
            <a:endParaRPr lang="pl-PL" dirty="0"/>
          </a:p>
        </p:txBody>
      </p:sp>
      <p:sp>
        <p:nvSpPr>
          <p:cNvPr id="7171" name="Rectangle 3"/>
          <p:cNvSpPr>
            <a:spLocks noGrp="1" noChangeArrowheads="1"/>
          </p:cNvSpPr>
          <p:nvPr>
            <p:ph type="dt" idx="1"/>
          </p:nvPr>
        </p:nvSpPr>
        <p:spPr bwMode="auto">
          <a:xfrm>
            <a:off x="3863712" y="4"/>
            <a:ext cx="2954601" cy="495701"/>
          </a:xfrm>
          <a:prstGeom prst="rect">
            <a:avLst/>
          </a:prstGeom>
          <a:noFill/>
          <a:ln w="9525">
            <a:noFill/>
            <a:miter lim="800000"/>
            <a:headEnd/>
            <a:tailEnd/>
          </a:ln>
          <a:effectLst/>
        </p:spPr>
        <p:txBody>
          <a:bodyPr vert="horz" wrap="square" lIns="91191" tIns="45595" rIns="91191" bIns="45595" numCol="1" anchor="t" anchorCtr="0" compatLnSpc="1">
            <a:prstTxWarp prst="textNoShape">
              <a:avLst/>
            </a:prstTxWarp>
          </a:bodyPr>
          <a:lstStyle>
            <a:lvl1pPr algn="r">
              <a:defRPr sz="1200" smtClean="0">
                <a:latin typeface="Arial" charset="0"/>
              </a:defRPr>
            </a:lvl1pPr>
          </a:lstStyle>
          <a:p>
            <a:pPr>
              <a:defRPr/>
            </a:pPr>
            <a:endParaRPr lang="pl-PL" dirty="0"/>
          </a:p>
        </p:txBody>
      </p:sp>
      <p:sp>
        <p:nvSpPr>
          <p:cNvPr id="18436" name="Rectangle 4"/>
          <p:cNvSpPr>
            <a:spLocks noGrp="1" noRot="1" noChangeAspect="1" noChangeArrowheads="1" noTextEdit="1"/>
          </p:cNvSpPr>
          <p:nvPr>
            <p:ph type="sldImg" idx="2"/>
          </p:nvPr>
        </p:nvSpPr>
        <p:spPr bwMode="auto">
          <a:xfrm>
            <a:off x="930275" y="742950"/>
            <a:ext cx="4959350" cy="3721100"/>
          </a:xfrm>
          <a:prstGeom prst="rect">
            <a:avLst/>
          </a:prstGeom>
          <a:noFill/>
          <a:ln w="9525">
            <a:solidFill>
              <a:srgbClr val="000000"/>
            </a:solidFill>
            <a:miter lim="800000"/>
            <a:headEnd/>
            <a:tailEnd/>
          </a:ln>
        </p:spPr>
      </p:sp>
      <p:sp>
        <p:nvSpPr>
          <p:cNvPr id="7173" name="Rectangle 5"/>
          <p:cNvSpPr>
            <a:spLocks noGrp="1" noChangeArrowheads="1"/>
          </p:cNvSpPr>
          <p:nvPr>
            <p:ph type="body" sz="quarter" idx="3"/>
          </p:nvPr>
        </p:nvSpPr>
        <p:spPr bwMode="auto">
          <a:xfrm>
            <a:off x="681834" y="4711502"/>
            <a:ext cx="5456237" cy="4462860"/>
          </a:xfrm>
          <a:prstGeom prst="rect">
            <a:avLst/>
          </a:prstGeom>
          <a:noFill/>
          <a:ln w="9525">
            <a:noFill/>
            <a:miter lim="800000"/>
            <a:headEnd/>
            <a:tailEnd/>
          </a:ln>
          <a:effectLst/>
        </p:spPr>
        <p:txBody>
          <a:bodyPr vert="horz" wrap="square" lIns="91191" tIns="45595" rIns="91191" bIns="45595" numCol="1" anchor="t" anchorCtr="0" compatLnSpc="1">
            <a:prstTxWarp prst="textNoShape">
              <a:avLst/>
            </a:prstTxWarp>
          </a:bodyPr>
          <a:lstStyle/>
          <a:p>
            <a:pPr lvl="0"/>
            <a:r>
              <a:rPr lang="pl-PL" noProof="0" smtClean="0"/>
              <a:t>Kliknij, aby edytować style wzorca tekstu</a:t>
            </a:r>
          </a:p>
          <a:p>
            <a:pPr lvl="1"/>
            <a:r>
              <a:rPr lang="pl-PL" noProof="0" smtClean="0"/>
              <a:t>Drugi poziom</a:t>
            </a:r>
          </a:p>
          <a:p>
            <a:pPr lvl="2"/>
            <a:r>
              <a:rPr lang="pl-PL" noProof="0" smtClean="0"/>
              <a:t>Trzeci poziom</a:t>
            </a:r>
          </a:p>
          <a:p>
            <a:pPr lvl="3"/>
            <a:r>
              <a:rPr lang="pl-PL" noProof="0" smtClean="0"/>
              <a:t>Czwarty poziom</a:t>
            </a:r>
          </a:p>
          <a:p>
            <a:pPr lvl="4"/>
            <a:r>
              <a:rPr lang="pl-PL" noProof="0" smtClean="0"/>
              <a:t>Piąty poziom</a:t>
            </a:r>
          </a:p>
        </p:txBody>
      </p:sp>
      <p:sp>
        <p:nvSpPr>
          <p:cNvPr id="7174" name="Rectangle 6"/>
          <p:cNvSpPr>
            <a:spLocks noGrp="1" noChangeArrowheads="1"/>
          </p:cNvSpPr>
          <p:nvPr>
            <p:ph type="ftr" sz="quarter" idx="4"/>
          </p:nvPr>
        </p:nvSpPr>
        <p:spPr bwMode="auto">
          <a:xfrm>
            <a:off x="4" y="9421424"/>
            <a:ext cx="2954602" cy="495700"/>
          </a:xfrm>
          <a:prstGeom prst="rect">
            <a:avLst/>
          </a:prstGeom>
          <a:noFill/>
          <a:ln w="9525">
            <a:noFill/>
            <a:miter lim="800000"/>
            <a:headEnd/>
            <a:tailEnd/>
          </a:ln>
          <a:effectLst/>
        </p:spPr>
        <p:txBody>
          <a:bodyPr vert="horz" wrap="square" lIns="91191" tIns="45595" rIns="91191" bIns="45595" numCol="1" anchor="b" anchorCtr="0" compatLnSpc="1">
            <a:prstTxWarp prst="textNoShape">
              <a:avLst/>
            </a:prstTxWarp>
          </a:bodyPr>
          <a:lstStyle>
            <a:lvl1pPr algn="l">
              <a:defRPr sz="1200" smtClean="0">
                <a:latin typeface="Arial" charset="0"/>
              </a:defRPr>
            </a:lvl1pPr>
          </a:lstStyle>
          <a:p>
            <a:pPr>
              <a:defRPr/>
            </a:pPr>
            <a:endParaRPr lang="pl-PL" dirty="0"/>
          </a:p>
        </p:txBody>
      </p:sp>
      <p:sp>
        <p:nvSpPr>
          <p:cNvPr id="7175" name="Rectangle 7"/>
          <p:cNvSpPr>
            <a:spLocks noGrp="1" noChangeArrowheads="1"/>
          </p:cNvSpPr>
          <p:nvPr>
            <p:ph type="sldNum" sz="quarter" idx="5"/>
          </p:nvPr>
        </p:nvSpPr>
        <p:spPr bwMode="auto">
          <a:xfrm>
            <a:off x="3863712" y="9421424"/>
            <a:ext cx="2954601" cy="495700"/>
          </a:xfrm>
          <a:prstGeom prst="rect">
            <a:avLst/>
          </a:prstGeom>
          <a:noFill/>
          <a:ln w="9525">
            <a:noFill/>
            <a:miter lim="800000"/>
            <a:headEnd/>
            <a:tailEnd/>
          </a:ln>
          <a:effectLst/>
        </p:spPr>
        <p:txBody>
          <a:bodyPr vert="horz" wrap="square" lIns="91191" tIns="45595" rIns="91191" bIns="45595" numCol="1" anchor="b" anchorCtr="0" compatLnSpc="1">
            <a:prstTxWarp prst="textNoShape">
              <a:avLst/>
            </a:prstTxWarp>
          </a:bodyPr>
          <a:lstStyle>
            <a:lvl1pPr algn="r">
              <a:defRPr sz="1200" smtClean="0">
                <a:latin typeface="Arial" charset="0"/>
              </a:defRPr>
            </a:lvl1pPr>
          </a:lstStyle>
          <a:p>
            <a:pPr>
              <a:defRPr/>
            </a:pPr>
            <a:fld id="{52724585-09D0-4679-BA44-9159E1473285}" type="slidenum">
              <a:rPr lang="pl-PL"/>
              <a:pPr>
                <a:defRPr/>
              </a:pPr>
              <a:t>‹#›</a:t>
            </a:fld>
            <a:endParaRPr lang="pl-PL" dirty="0"/>
          </a:p>
        </p:txBody>
      </p:sp>
    </p:spTree>
    <p:extLst>
      <p:ext uri="{BB962C8B-B14F-4D97-AF65-F5344CB8AC3E}">
        <p14:creationId xmlns:p14="http://schemas.microsoft.com/office/powerpoint/2010/main" val="331955147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Rot="1" noChangeAspect="1" noChangeArrowheads="1" noTextEdit="1"/>
          </p:cNvSpPr>
          <p:nvPr>
            <p:ph type="sldImg"/>
          </p:nvPr>
        </p:nvSpPr>
        <p:spPr>
          <a:ln/>
        </p:spPr>
      </p:sp>
      <p:sp>
        <p:nvSpPr>
          <p:cNvPr id="25603" name="Rectangle 3"/>
          <p:cNvSpPr>
            <a:spLocks noGrp="1" noChangeArrowheads="1"/>
          </p:cNvSpPr>
          <p:nvPr>
            <p:ph type="body" idx="1"/>
          </p:nvPr>
        </p:nvSpPr>
        <p:spPr>
          <a:xfrm>
            <a:off x="1314450" y="3198813"/>
            <a:ext cx="7237413" cy="3032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pl-PL" altLang="pl-PL" dirty="0" smtClean="0">
              <a:latin typeface="Arial" panose="020B0604020202020204" pitchFamily="34" charset="0"/>
            </a:endParaRPr>
          </a:p>
        </p:txBody>
      </p:sp>
    </p:spTree>
    <p:extLst>
      <p:ext uri="{BB962C8B-B14F-4D97-AF65-F5344CB8AC3E}">
        <p14:creationId xmlns:p14="http://schemas.microsoft.com/office/powerpoint/2010/main" val="16687783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47</a:t>
            </a:fld>
            <a:endParaRPr lang="pl-PL" dirty="0"/>
          </a:p>
        </p:txBody>
      </p:sp>
    </p:spTree>
    <p:extLst>
      <p:ext uri="{BB962C8B-B14F-4D97-AF65-F5344CB8AC3E}">
        <p14:creationId xmlns:p14="http://schemas.microsoft.com/office/powerpoint/2010/main" val="389009117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48</a:t>
            </a:fld>
            <a:endParaRPr lang="pl-PL" dirty="0"/>
          </a:p>
        </p:txBody>
      </p:sp>
    </p:spTree>
    <p:extLst>
      <p:ext uri="{BB962C8B-B14F-4D97-AF65-F5344CB8AC3E}">
        <p14:creationId xmlns:p14="http://schemas.microsoft.com/office/powerpoint/2010/main" val="38912045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49</a:t>
            </a:fld>
            <a:endParaRPr lang="pl-PL" dirty="0"/>
          </a:p>
        </p:txBody>
      </p:sp>
    </p:spTree>
    <p:extLst>
      <p:ext uri="{BB962C8B-B14F-4D97-AF65-F5344CB8AC3E}">
        <p14:creationId xmlns:p14="http://schemas.microsoft.com/office/powerpoint/2010/main" val="22911333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50</a:t>
            </a:fld>
            <a:endParaRPr lang="pl-PL" dirty="0"/>
          </a:p>
        </p:txBody>
      </p:sp>
    </p:spTree>
    <p:extLst>
      <p:ext uri="{BB962C8B-B14F-4D97-AF65-F5344CB8AC3E}">
        <p14:creationId xmlns:p14="http://schemas.microsoft.com/office/powerpoint/2010/main" val="39998953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51</a:t>
            </a:fld>
            <a:endParaRPr lang="pl-PL" dirty="0"/>
          </a:p>
        </p:txBody>
      </p:sp>
    </p:spTree>
    <p:extLst>
      <p:ext uri="{BB962C8B-B14F-4D97-AF65-F5344CB8AC3E}">
        <p14:creationId xmlns:p14="http://schemas.microsoft.com/office/powerpoint/2010/main" val="83789860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52</a:t>
            </a:fld>
            <a:endParaRPr lang="pl-PL" dirty="0"/>
          </a:p>
        </p:txBody>
      </p:sp>
    </p:spTree>
    <p:extLst>
      <p:ext uri="{BB962C8B-B14F-4D97-AF65-F5344CB8AC3E}">
        <p14:creationId xmlns:p14="http://schemas.microsoft.com/office/powerpoint/2010/main" val="37709207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53</a:t>
            </a:fld>
            <a:endParaRPr lang="pl-PL" dirty="0"/>
          </a:p>
        </p:txBody>
      </p:sp>
    </p:spTree>
    <p:extLst>
      <p:ext uri="{BB962C8B-B14F-4D97-AF65-F5344CB8AC3E}">
        <p14:creationId xmlns:p14="http://schemas.microsoft.com/office/powerpoint/2010/main" val="41983520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54</a:t>
            </a:fld>
            <a:endParaRPr lang="pl-PL" dirty="0"/>
          </a:p>
        </p:txBody>
      </p:sp>
    </p:spTree>
    <p:extLst>
      <p:ext uri="{BB962C8B-B14F-4D97-AF65-F5344CB8AC3E}">
        <p14:creationId xmlns:p14="http://schemas.microsoft.com/office/powerpoint/2010/main" val="35457071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55</a:t>
            </a:fld>
            <a:endParaRPr lang="pl-PL" dirty="0"/>
          </a:p>
        </p:txBody>
      </p:sp>
    </p:spTree>
    <p:extLst>
      <p:ext uri="{BB962C8B-B14F-4D97-AF65-F5344CB8AC3E}">
        <p14:creationId xmlns:p14="http://schemas.microsoft.com/office/powerpoint/2010/main" val="7293691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56</a:t>
            </a:fld>
            <a:endParaRPr lang="pl-PL" dirty="0"/>
          </a:p>
        </p:txBody>
      </p:sp>
    </p:spTree>
    <p:extLst>
      <p:ext uri="{BB962C8B-B14F-4D97-AF65-F5344CB8AC3E}">
        <p14:creationId xmlns:p14="http://schemas.microsoft.com/office/powerpoint/2010/main" val="6864427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5</a:t>
            </a:fld>
            <a:endParaRPr lang="pl-PL" dirty="0"/>
          </a:p>
        </p:txBody>
      </p:sp>
    </p:spTree>
    <p:extLst>
      <p:ext uri="{BB962C8B-B14F-4D97-AF65-F5344CB8AC3E}">
        <p14:creationId xmlns:p14="http://schemas.microsoft.com/office/powerpoint/2010/main" val="158319595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57</a:t>
            </a:fld>
            <a:endParaRPr lang="pl-PL" dirty="0"/>
          </a:p>
        </p:txBody>
      </p:sp>
    </p:spTree>
    <p:extLst>
      <p:ext uri="{BB962C8B-B14F-4D97-AF65-F5344CB8AC3E}">
        <p14:creationId xmlns:p14="http://schemas.microsoft.com/office/powerpoint/2010/main" val="37809661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58</a:t>
            </a:fld>
            <a:endParaRPr lang="pl-PL" dirty="0"/>
          </a:p>
        </p:txBody>
      </p:sp>
    </p:spTree>
    <p:extLst>
      <p:ext uri="{BB962C8B-B14F-4D97-AF65-F5344CB8AC3E}">
        <p14:creationId xmlns:p14="http://schemas.microsoft.com/office/powerpoint/2010/main" val="8794291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59</a:t>
            </a:fld>
            <a:endParaRPr lang="pl-PL" dirty="0"/>
          </a:p>
        </p:txBody>
      </p:sp>
    </p:spTree>
    <p:extLst>
      <p:ext uri="{BB962C8B-B14F-4D97-AF65-F5344CB8AC3E}">
        <p14:creationId xmlns:p14="http://schemas.microsoft.com/office/powerpoint/2010/main" val="31339043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60</a:t>
            </a:fld>
            <a:endParaRPr lang="pl-PL" dirty="0"/>
          </a:p>
        </p:txBody>
      </p:sp>
    </p:spTree>
    <p:extLst>
      <p:ext uri="{BB962C8B-B14F-4D97-AF65-F5344CB8AC3E}">
        <p14:creationId xmlns:p14="http://schemas.microsoft.com/office/powerpoint/2010/main" val="24277798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61</a:t>
            </a:fld>
            <a:endParaRPr lang="pl-PL" dirty="0"/>
          </a:p>
        </p:txBody>
      </p:sp>
    </p:spTree>
    <p:extLst>
      <p:ext uri="{BB962C8B-B14F-4D97-AF65-F5344CB8AC3E}">
        <p14:creationId xmlns:p14="http://schemas.microsoft.com/office/powerpoint/2010/main" val="40844353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62</a:t>
            </a:fld>
            <a:endParaRPr lang="pl-PL" dirty="0"/>
          </a:p>
        </p:txBody>
      </p:sp>
    </p:spTree>
    <p:extLst>
      <p:ext uri="{BB962C8B-B14F-4D97-AF65-F5344CB8AC3E}">
        <p14:creationId xmlns:p14="http://schemas.microsoft.com/office/powerpoint/2010/main" val="37717834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63</a:t>
            </a:fld>
            <a:endParaRPr lang="pl-PL" dirty="0"/>
          </a:p>
        </p:txBody>
      </p:sp>
    </p:spTree>
    <p:extLst>
      <p:ext uri="{BB962C8B-B14F-4D97-AF65-F5344CB8AC3E}">
        <p14:creationId xmlns:p14="http://schemas.microsoft.com/office/powerpoint/2010/main" val="15341509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64</a:t>
            </a:fld>
            <a:endParaRPr lang="pl-PL" dirty="0"/>
          </a:p>
        </p:txBody>
      </p:sp>
    </p:spTree>
    <p:extLst>
      <p:ext uri="{BB962C8B-B14F-4D97-AF65-F5344CB8AC3E}">
        <p14:creationId xmlns:p14="http://schemas.microsoft.com/office/powerpoint/2010/main" val="333026099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65</a:t>
            </a:fld>
            <a:endParaRPr lang="pl-PL" dirty="0"/>
          </a:p>
        </p:txBody>
      </p:sp>
    </p:spTree>
    <p:extLst>
      <p:ext uri="{BB962C8B-B14F-4D97-AF65-F5344CB8AC3E}">
        <p14:creationId xmlns:p14="http://schemas.microsoft.com/office/powerpoint/2010/main" val="167107765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66</a:t>
            </a:fld>
            <a:endParaRPr lang="pl-PL" dirty="0"/>
          </a:p>
        </p:txBody>
      </p:sp>
    </p:spTree>
    <p:extLst>
      <p:ext uri="{BB962C8B-B14F-4D97-AF65-F5344CB8AC3E}">
        <p14:creationId xmlns:p14="http://schemas.microsoft.com/office/powerpoint/2010/main" val="36480999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ymbol zastępczy obrazu slajdu 1"/>
          <p:cNvSpPr>
            <a:spLocks noGrp="1" noRot="1" noChangeAspect="1" noTextEdit="1"/>
          </p:cNvSpPr>
          <p:nvPr>
            <p:ph type="sldImg"/>
          </p:nvPr>
        </p:nvSpPr>
        <p:spPr>
          <a:ln/>
        </p:spPr>
      </p:sp>
      <p:sp>
        <p:nvSpPr>
          <p:cNvPr id="28675" name="Symbol zastępczy notatek 2"/>
          <p:cNvSpPr>
            <a:spLocks noGrp="1"/>
          </p:cNvSpPr>
          <p:nvPr>
            <p:ph type="body" idx="1"/>
          </p:nvPr>
        </p:nvSpPr>
        <p:spPr>
          <a:noFill/>
          <a:ln/>
        </p:spPr>
        <p:txBody>
          <a:bodyPr/>
          <a:lstStyle/>
          <a:p>
            <a:endParaRPr lang="pl-PL" dirty="0" smtClean="0">
              <a:latin typeface="Arial" pitchFamily="34" charset="0"/>
            </a:endParaRPr>
          </a:p>
        </p:txBody>
      </p:sp>
      <p:sp>
        <p:nvSpPr>
          <p:cNvPr id="28676" name="Symbol zastępczy numeru slajdu 3"/>
          <p:cNvSpPr>
            <a:spLocks noGrp="1"/>
          </p:cNvSpPr>
          <p:nvPr>
            <p:ph type="sldNum" sz="quarter" idx="5"/>
          </p:nvPr>
        </p:nvSpPr>
        <p:spPr>
          <a:noFill/>
        </p:spPr>
        <p:txBody>
          <a:bodyPr/>
          <a:lstStyle/>
          <a:p>
            <a:fld id="{FF3F7CDF-D878-46B7-ACA2-8F1999BC8E2C}" type="slidenum">
              <a:rPr lang="pl-PL">
                <a:solidFill>
                  <a:srgbClr val="000000"/>
                </a:solidFill>
                <a:latin typeface="Arial" pitchFamily="34" charset="0"/>
              </a:rPr>
              <a:pPr/>
              <a:t>22</a:t>
            </a:fld>
            <a:endParaRPr lang="pl-PL" dirty="0">
              <a:solidFill>
                <a:srgbClr val="000000"/>
              </a:solidFill>
              <a:latin typeface="Arial" pitchFamily="34" charset="0"/>
            </a:endParaRPr>
          </a:p>
        </p:txBody>
      </p:sp>
    </p:spTree>
    <p:extLst>
      <p:ext uri="{BB962C8B-B14F-4D97-AF65-F5344CB8AC3E}">
        <p14:creationId xmlns:p14="http://schemas.microsoft.com/office/powerpoint/2010/main" val="61439571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67</a:t>
            </a:fld>
            <a:endParaRPr lang="pl-PL" dirty="0"/>
          </a:p>
        </p:txBody>
      </p:sp>
    </p:spTree>
    <p:extLst>
      <p:ext uri="{BB962C8B-B14F-4D97-AF65-F5344CB8AC3E}">
        <p14:creationId xmlns:p14="http://schemas.microsoft.com/office/powerpoint/2010/main" val="10452662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68</a:t>
            </a:fld>
            <a:endParaRPr lang="pl-PL" dirty="0"/>
          </a:p>
        </p:txBody>
      </p:sp>
    </p:spTree>
    <p:extLst>
      <p:ext uri="{BB962C8B-B14F-4D97-AF65-F5344CB8AC3E}">
        <p14:creationId xmlns:p14="http://schemas.microsoft.com/office/powerpoint/2010/main" val="392214374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69</a:t>
            </a:fld>
            <a:endParaRPr lang="pl-PL" dirty="0"/>
          </a:p>
        </p:txBody>
      </p:sp>
    </p:spTree>
    <p:extLst>
      <p:ext uri="{BB962C8B-B14F-4D97-AF65-F5344CB8AC3E}">
        <p14:creationId xmlns:p14="http://schemas.microsoft.com/office/powerpoint/2010/main" val="153681427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70</a:t>
            </a:fld>
            <a:endParaRPr lang="pl-PL" dirty="0"/>
          </a:p>
        </p:txBody>
      </p:sp>
    </p:spTree>
    <p:extLst>
      <p:ext uri="{BB962C8B-B14F-4D97-AF65-F5344CB8AC3E}">
        <p14:creationId xmlns:p14="http://schemas.microsoft.com/office/powerpoint/2010/main" val="3956716966"/>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71</a:t>
            </a:fld>
            <a:endParaRPr lang="pl-PL" dirty="0"/>
          </a:p>
        </p:txBody>
      </p:sp>
    </p:spTree>
    <p:extLst>
      <p:ext uri="{BB962C8B-B14F-4D97-AF65-F5344CB8AC3E}">
        <p14:creationId xmlns:p14="http://schemas.microsoft.com/office/powerpoint/2010/main" val="369104098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72</a:t>
            </a:fld>
            <a:endParaRPr lang="pl-PL" dirty="0"/>
          </a:p>
        </p:txBody>
      </p:sp>
    </p:spTree>
    <p:extLst>
      <p:ext uri="{BB962C8B-B14F-4D97-AF65-F5344CB8AC3E}">
        <p14:creationId xmlns:p14="http://schemas.microsoft.com/office/powerpoint/2010/main" val="245780012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73</a:t>
            </a:fld>
            <a:endParaRPr lang="pl-PL" dirty="0"/>
          </a:p>
        </p:txBody>
      </p:sp>
    </p:spTree>
    <p:extLst>
      <p:ext uri="{BB962C8B-B14F-4D97-AF65-F5344CB8AC3E}">
        <p14:creationId xmlns:p14="http://schemas.microsoft.com/office/powerpoint/2010/main" val="3546735633"/>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74</a:t>
            </a:fld>
            <a:endParaRPr lang="pl-PL" dirty="0"/>
          </a:p>
        </p:txBody>
      </p:sp>
    </p:spTree>
    <p:extLst>
      <p:ext uri="{BB962C8B-B14F-4D97-AF65-F5344CB8AC3E}">
        <p14:creationId xmlns:p14="http://schemas.microsoft.com/office/powerpoint/2010/main" val="118715380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75</a:t>
            </a:fld>
            <a:endParaRPr lang="pl-PL" dirty="0"/>
          </a:p>
        </p:txBody>
      </p:sp>
    </p:spTree>
    <p:extLst>
      <p:ext uri="{BB962C8B-B14F-4D97-AF65-F5344CB8AC3E}">
        <p14:creationId xmlns:p14="http://schemas.microsoft.com/office/powerpoint/2010/main" val="365502828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76</a:t>
            </a:fld>
            <a:endParaRPr lang="pl-PL" dirty="0"/>
          </a:p>
        </p:txBody>
      </p:sp>
    </p:spTree>
    <p:extLst>
      <p:ext uri="{BB962C8B-B14F-4D97-AF65-F5344CB8AC3E}">
        <p14:creationId xmlns:p14="http://schemas.microsoft.com/office/powerpoint/2010/main" val="279052735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35</a:t>
            </a:fld>
            <a:endParaRPr lang="pl-PL" dirty="0"/>
          </a:p>
        </p:txBody>
      </p:sp>
    </p:spTree>
    <p:extLst>
      <p:ext uri="{BB962C8B-B14F-4D97-AF65-F5344CB8AC3E}">
        <p14:creationId xmlns:p14="http://schemas.microsoft.com/office/powerpoint/2010/main" val="378919117"/>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81</a:t>
            </a:fld>
            <a:endParaRPr lang="pl-PL" dirty="0"/>
          </a:p>
        </p:txBody>
      </p:sp>
    </p:spTree>
    <p:extLst>
      <p:ext uri="{BB962C8B-B14F-4D97-AF65-F5344CB8AC3E}">
        <p14:creationId xmlns:p14="http://schemas.microsoft.com/office/powerpoint/2010/main" val="1548134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41</a:t>
            </a:fld>
            <a:endParaRPr lang="pl-PL" dirty="0"/>
          </a:p>
        </p:txBody>
      </p:sp>
    </p:spTree>
    <p:extLst>
      <p:ext uri="{BB962C8B-B14F-4D97-AF65-F5344CB8AC3E}">
        <p14:creationId xmlns:p14="http://schemas.microsoft.com/office/powerpoint/2010/main" val="41266857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ymbol zastępczy obrazu slajdu 1"/>
          <p:cNvSpPr>
            <a:spLocks noGrp="1" noRot="1" noChangeAspect="1" noTextEdit="1"/>
          </p:cNvSpPr>
          <p:nvPr>
            <p:ph type="sldImg"/>
          </p:nvPr>
        </p:nvSpPr>
        <p:spPr>
          <a:ln/>
        </p:spPr>
      </p:sp>
      <p:sp>
        <p:nvSpPr>
          <p:cNvPr id="28675" name="Symbol zastępczy notatek 2"/>
          <p:cNvSpPr>
            <a:spLocks noGrp="1"/>
          </p:cNvSpPr>
          <p:nvPr>
            <p:ph type="body" idx="1"/>
          </p:nvPr>
        </p:nvSpPr>
        <p:spPr>
          <a:noFill/>
          <a:ln/>
        </p:spPr>
        <p:txBody>
          <a:bodyPr/>
          <a:lstStyle/>
          <a:p>
            <a:endParaRPr lang="pl-PL" dirty="0" smtClean="0">
              <a:latin typeface="Arial" pitchFamily="34" charset="0"/>
            </a:endParaRPr>
          </a:p>
        </p:txBody>
      </p:sp>
      <p:sp>
        <p:nvSpPr>
          <p:cNvPr id="28676" name="Symbol zastępczy numeru slajdu 3"/>
          <p:cNvSpPr>
            <a:spLocks noGrp="1"/>
          </p:cNvSpPr>
          <p:nvPr>
            <p:ph type="sldNum" sz="quarter" idx="5"/>
          </p:nvPr>
        </p:nvSpPr>
        <p:spPr>
          <a:noFill/>
        </p:spPr>
        <p:txBody>
          <a:bodyPr/>
          <a:lstStyle/>
          <a:p>
            <a:fld id="{FF3F7CDF-D878-46B7-ACA2-8F1999BC8E2C}" type="slidenum">
              <a:rPr lang="pl-PL" smtClean="0">
                <a:latin typeface="Arial" pitchFamily="34" charset="0"/>
              </a:rPr>
              <a:pPr/>
              <a:t>42</a:t>
            </a:fld>
            <a:endParaRPr lang="pl-PL" dirty="0" smtClean="0">
              <a:latin typeface="Arial" pitchFamily="34" charset="0"/>
            </a:endParaRPr>
          </a:p>
        </p:txBody>
      </p:sp>
    </p:spTree>
    <p:extLst>
      <p:ext uri="{BB962C8B-B14F-4D97-AF65-F5344CB8AC3E}">
        <p14:creationId xmlns:p14="http://schemas.microsoft.com/office/powerpoint/2010/main" val="11328156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44</a:t>
            </a:fld>
            <a:endParaRPr lang="pl-PL" dirty="0"/>
          </a:p>
        </p:txBody>
      </p:sp>
    </p:spTree>
    <p:extLst>
      <p:ext uri="{BB962C8B-B14F-4D97-AF65-F5344CB8AC3E}">
        <p14:creationId xmlns:p14="http://schemas.microsoft.com/office/powerpoint/2010/main" val="1182480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45</a:t>
            </a:fld>
            <a:endParaRPr lang="pl-PL" dirty="0"/>
          </a:p>
        </p:txBody>
      </p:sp>
    </p:spTree>
    <p:extLst>
      <p:ext uri="{BB962C8B-B14F-4D97-AF65-F5344CB8AC3E}">
        <p14:creationId xmlns:p14="http://schemas.microsoft.com/office/powerpoint/2010/main" val="4098372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pPr>
              <a:defRPr/>
            </a:pPr>
            <a:fld id="{52724585-09D0-4679-BA44-9159E1473285}" type="slidenum">
              <a:rPr lang="pl-PL" smtClean="0"/>
              <a:pPr>
                <a:defRPr/>
              </a:pPr>
              <a:t>46</a:t>
            </a:fld>
            <a:endParaRPr lang="pl-PL" dirty="0"/>
          </a:p>
        </p:txBody>
      </p:sp>
    </p:spTree>
    <p:extLst>
      <p:ext uri="{BB962C8B-B14F-4D97-AF65-F5344CB8AC3E}">
        <p14:creationId xmlns:p14="http://schemas.microsoft.com/office/powerpoint/2010/main" val="25994401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pl-PL" smtClean="0"/>
              <a:t>Kliknij, aby edytować styl</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endParaRPr lang="pl-PL" dirty="0"/>
          </a:p>
        </p:txBody>
      </p:sp>
    </p:spTree>
    <p:extLst>
      <p:ext uri="{BB962C8B-B14F-4D97-AF65-F5344CB8AC3E}">
        <p14:creationId xmlns:p14="http://schemas.microsoft.com/office/powerpoint/2010/main" val="2591624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pl-PL" smtClean="0"/>
              <a:t>Kliknij, aby edytować styl</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10/11/2016</a:t>
            </a:fld>
            <a:endParaRPr lang="en-US" dirty="0"/>
          </a:p>
        </p:txBody>
      </p:sp>
      <p:sp>
        <p:nvSpPr>
          <p:cNvPr id="5" name="Footer Placeholder 4"/>
          <p:cNvSpPr>
            <a:spLocks noGrp="1"/>
          </p:cNvSpPr>
          <p:nvPr>
            <p:ph type="ftr" sz="quarter" idx="11"/>
          </p:nvPr>
        </p:nvSpPr>
        <p:spPr/>
        <p:txBody>
          <a:bodyPr/>
          <a:lstStyle/>
          <a:p>
            <a:pPr>
              <a:defRPr/>
            </a:pPr>
            <a:r>
              <a:rPr lang="pl-PL" smtClean="0"/>
              <a:t>Opracowano w Departamencie Programowania i Sprawozdawczości</a:t>
            </a:r>
            <a:endParaRPr lang="en-GB" dirty="0"/>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endParaRPr lang="pl-PL" dirty="0"/>
          </a:p>
        </p:txBody>
      </p:sp>
    </p:spTree>
    <p:extLst>
      <p:ext uri="{BB962C8B-B14F-4D97-AF65-F5344CB8AC3E}">
        <p14:creationId xmlns:p14="http://schemas.microsoft.com/office/powerpoint/2010/main" val="390250619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pl-PL" smtClean="0"/>
              <a:t>Kliknij, aby edytować styl</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10/11/2016</a:t>
            </a:fld>
            <a:endParaRPr lang="en-US" dirty="0"/>
          </a:p>
        </p:txBody>
      </p:sp>
      <p:sp>
        <p:nvSpPr>
          <p:cNvPr id="5" name="Footer Placeholder 4"/>
          <p:cNvSpPr>
            <a:spLocks noGrp="1"/>
          </p:cNvSpPr>
          <p:nvPr>
            <p:ph type="ftr" sz="quarter" idx="11"/>
          </p:nvPr>
        </p:nvSpPr>
        <p:spPr/>
        <p:txBody>
          <a:bodyPr/>
          <a:lstStyle/>
          <a:p>
            <a:pPr>
              <a:defRPr/>
            </a:pPr>
            <a:r>
              <a:rPr lang="pl-PL" smtClean="0"/>
              <a:t>Opracowano w Departamencie Programowania i Sprawozdawczości</a:t>
            </a:r>
            <a:endParaRPr lang="en-GB" dirty="0"/>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endParaRPr lang="pl-PL" dirty="0"/>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463206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pl-PL" smtClean="0"/>
              <a:t>Kliknij, aby edytować styl</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10/11/2016</a:t>
            </a:fld>
            <a:endParaRPr lang="en-US" dirty="0"/>
          </a:p>
        </p:txBody>
      </p:sp>
      <p:sp>
        <p:nvSpPr>
          <p:cNvPr id="6" name="Footer Placeholder 5"/>
          <p:cNvSpPr>
            <a:spLocks noGrp="1"/>
          </p:cNvSpPr>
          <p:nvPr>
            <p:ph type="ftr" sz="quarter" idx="11"/>
          </p:nvPr>
        </p:nvSpPr>
        <p:spPr/>
        <p:txBody>
          <a:bodyPr/>
          <a:lstStyle/>
          <a:p>
            <a:pPr>
              <a:defRPr/>
            </a:pPr>
            <a:r>
              <a:rPr lang="pl-PL" smtClean="0"/>
              <a:t>Opracowano w Departamencie Programowania i Sprawozdawczości</a:t>
            </a:r>
            <a:endParaRPr lang="en-GB" dirty="0"/>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endParaRPr lang="pl-PL" dirty="0"/>
          </a:p>
        </p:txBody>
      </p:sp>
    </p:spTree>
    <p:extLst>
      <p:ext uri="{BB962C8B-B14F-4D97-AF65-F5344CB8AC3E}">
        <p14:creationId xmlns:p14="http://schemas.microsoft.com/office/powerpoint/2010/main" val="1201290261"/>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cytatu">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pl-PL" smtClean="0"/>
              <a:t>Kliknij, aby edytować styl</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10/11/2016</a:t>
            </a:fld>
            <a:endParaRPr lang="en-US" dirty="0"/>
          </a:p>
        </p:txBody>
      </p:sp>
      <p:sp>
        <p:nvSpPr>
          <p:cNvPr id="6" name="Footer Placeholder 5"/>
          <p:cNvSpPr>
            <a:spLocks noGrp="1"/>
          </p:cNvSpPr>
          <p:nvPr>
            <p:ph type="ftr" sz="quarter" idx="11"/>
          </p:nvPr>
        </p:nvSpPr>
        <p:spPr/>
        <p:txBody>
          <a:bodyPr/>
          <a:lstStyle/>
          <a:p>
            <a:pPr>
              <a:defRPr/>
            </a:pPr>
            <a:r>
              <a:rPr lang="pl-PL" smtClean="0"/>
              <a:t>Opracowano w Departamencie Programowania i Sprawozdawczości</a:t>
            </a:r>
            <a:endParaRPr lang="en-GB" dirty="0"/>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endParaRPr lang="pl-PL" dirty="0"/>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681371473"/>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wda lub fałsz">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pl-PL" smtClean="0"/>
              <a:t>Kliknij, aby edytować styl</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l-PL" smtClean="0"/>
              <a:t>Kliknij, aby edytować style wzorca tekstu</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10/11/2016</a:t>
            </a:fld>
            <a:endParaRPr lang="en-US" dirty="0"/>
          </a:p>
        </p:txBody>
      </p:sp>
      <p:sp>
        <p:nvSpPr>
          <p:cNvPr id="6" name="Footer Placeholder 5"/>
          <p:cNvSpPr>
            <a:spLocks noGrp="1"/>
          </p:cNvSpPr>
          <p:nvPr>
            <p:ph type="ftr" sz="quarter" idx="11"/>
          </p:nvPr>
        </p:nvSpPr>
        <p:spPr/>
        <p:txBody>
          <a:bodyPr/>
          <a:lstStyle/>
          <a:p>
            <a:pPr>
              <a:defRPr/>
            </a:pPr>
            <a:r>
              <a:rPr lang="pl-PL" smtClean="0"/>
              <a:t>Opracowano w Departamencie Programowania i Sprawozdawczości</a:t>
            </a:r>
            <a:endParaRPr lang="en-GB"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endParaRPr lang="pl-PL" dirty="0"/>
          </a:p>
        </p:txBody>
      </p:sp>
    </p:spTree>
    <p:extLst>
      <p:ext uri="{BB962C8B-B14F-4D97-AF65-F5344CB8AC3E}">
        <p14:creationId xmlns:p14="http://schemas.microsoft.com/office/powerpoint/2010/main" val="404070168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smtClean="0"/>
              <a:t>10/11/2016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endParaRPr lang="pl-PL" dirty="0"/>
          </a:p>
        </p:txBody>
      </p:sp>
    </p:spTree>
    <p:extLst>
      <p:ext uri="{BB962C8B-B14F-4D97-AF65-F5344CB8AC3E}">
        <p14:creationId xmlns:p14="http://schemas.microsoft.com/office/powerpoint/2010/main" val="17194074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pl-PL" smtClean="0"/>
              <a:t>Kliknij, aby edytować styl</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10/11/2016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endParaRPr lang="pl-PL" dirty="0"/>
          </a:p>
        </p:txBody>
      </p:sp>
    </p:spTree>
    <p:extLst>
      <p:ext uri="{BB962C8B-B14F-4D97-AF65-F5344CB8AC3E}">
        <p14:creationId xmlns:p14="http://schemas.microsoft.com/office/powerpoint/2010/main" val="188022476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Porównanie">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9" name="Rectangle 6"/>
          <p:cNvSpPr>
            <a:spLocks noGrp="1" noChangeArrowheads="1"/>
          </p:cNvSpPr>
          <p:nvPr>
            <p:ph type="sldNum" sz="quarter" idx="12"/>
          </p:nvPr>
        </p:nvSpPr>
        <p:spPr>
          <a:ln/>
        </p:spPr>
        <p:txBody>
          <a:bodyPr/>
          <a:lstStyle>
            <a:lvl1pPr>
              <a:defRPr/>
            </a:lvl1pPr>
          </a:lstStyle>
          <a:p>
            <a:pPr>
              <a:defRPr/>
            </a:pPr>
            <a:endParaRPr lang="pl-PL" dirty="0"/>
          </a:p>
        </p:txBody>
      </p:sp>
      <p:sp>
        <p:nvSpPr>
          <p:cNvPr id="13" name="Tytuł 1"/>
          <p:cNvSpPr txBox="1">
            <a:spLocks/>
          </p:cNvSpPr>
          <p:nvPr userDrawn="1"/>
        </p:nvSpPr>
        <p:spPr bwMode="auto">
          <a:xfrm>
            <a:off x="619944" y="557064"/>
            <a:ext cx="8229600" cy="115699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sz="2400" b="1">
                <a:latin typeface="+mn-lt"/>
              </a:defRPr>
            </a:lvl1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pl-PL" sz="2400" b="1" i="0" u="none" strike="noStrike" kern="0" cap="none" spc="0" normalizeH="0" baseline="0" noProof="0" dirty="0" smtClean="0">
                <a:ln>
                  <a:noFill/>
                </a:ln>
                <a:solidFill>
                  <a:schemeClr val="accent1">
                    <a:lumMod val="50000"/>
                  </a:schemeClr>
                </a:solidFill>
                <a:effectLst/>
                <a:uLnTx/>
                <a:uFillTx/>
                <a:latin typeface="+mn-lt"/>
                <a:ea typeface="+mj-ea"/>
                <a:cs typeface="+mj-cs"/>
              </a:rPr>
              <a:t>Kliknij, aby edytować styl</a:t>
            </a:r>
            <a:endParaRPr kumimoji="0" lang="pl-PL" sz="2400" b="1" i="0" u="none" strike="noStrike" kern="0" cap="none" spc="0" normalizeH="0" baseline="0" noProof="0" dirty="0">
              <a:ln>
                <a:noFill/>
              </a:ln>
              <a:solidFill>
                <a:schemeClr val="accent1">
                  <a:lumMod val="50000"/>
                </a:schemeClr>
              </a:solidFill>
              <a:effectLst/>
              <a:uLnTx/>
              <a:uFillTx/>
              <a:latin typeface="+mn-lt"/>
              <a:ea typeface="+mj-ea"/>
              <a:cs typeface="+mj-cs"/>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Tytuł i tabela">
    <p:spTree>
      <p:nvGrpSpPr>
        <p:cNvPr id="1" name=""/>
        <p:cNvGrpSpPr/>
        <p:nvPr/>
      </p:nvGrpSpPr>
      <p:grpSpPr>
        <a:xfrm>
          <a:off x="0" y="0"/>
          <a:ext cx="0" cy="0"/>
          <a:chOff x="0" y="0"/>
          <a:chExt cx="0" cy="0"/>
        </a:xfrm>
      </p:grpSpPr>
      <p:sp>
        <p:nvSpPr>
          <p:cNvPr id="3" name="Symbol zastępczy tabeli 2"/>
          <p:cNvSpPr>
            <a:spLocks noGrp="1"/>
          </p:cNvSpPr>
          <p:nvPr>
            <p:ph type="tbl" idx="1"/>
          </p:nvPr>
        </p:nvSpPr>
        <p:spPr>
          <a:xfrm>
            <a:off x="685800" y="1981200"/>
            <a:ext cx="7772400" cy="4114800"/>
          </a:xfrm>
        </p:spPr>
        <p:txBody>
          <a:bodyPr/>
          <a:lstStyle>
            <a:lvl1pPr>
              <a:defRPr>
                <a:latin typeface="Cambria" pitchFamily="18" charset="0"/>
                <a:cs typeface="Times New Roman" pitchFamily="18" charset="0"/>
              </a:defRPr>
            </a:lvl1pPr>
          </a:lstStyle>
          <a:p>
            <a:pPr lvl="0"/>
            <a:endParaRPr lang="pl-PL" noProof="0" dirty="0" smtClean="0"/>
          </a:p>
        </p:txBody>
      </p:sp>
      <p:sp>
        <p:nvSpPr>
          <p:cNvPr id="6" name="Rectangle 6"/>
          <p:cNvSpPr>
            <a:spLocks noGrp="1" noChangeArrowheads="1"/>
          </p:cNvSpPr>
          <p:nvPr>
            <p:ph type="sldNum" sz="quarter" idx="12"/>
          </p:nvPr>
        </p:nvSpPr>
        <p:spPr>
          <a:ln/>
        </p:spPr>
        <p:txBody>
          <a:bodyPr/>
          <a:lstStyle>
            <a:lvl1pPr>
              <a:defRPr/>
            </a:lvl1pPr>
          </a:lstStyle>
          <a:p>
            <a:pPr>
              <a:defRPr/>
            </a:pPr>
            <a:endParaRPr lang="pl-PL" dirty="0"/>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2_Porównanie">
    <p:spTree>
      <p:nvGrpSpPr>
        <p:cNvPr id="1" name=""/>
        <p:cNvGrpSpPr/>
        <p:nvPr/>
      </p:nvGrpSpPr>
      <p:grpSpPr>
        <a:xfrm>
          <a:off x="0" y="0"/>
          <a:ext cx="0" cy="0"/>
          <a:chOff x="0" y="0"/>
          <a:chExt cx="0" cy="0"/>
        </a:xfrm>
      </p:grpSpPr>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dirty="0"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dirty="0" smtClean="0"/>
              <a:t>Kliknij, aby edytować style wzorca tekstu</a:t>
            </a:r>
          </a:p>
          <a:p>
            <a:pPr lvl="1"/>
            <a:r>
              <a:rPr lang="pl-PL" dirty="0" smtClean="0"/>
              <a:t>Drugi poziom</a:t>
            </a:r>
          </a:p>
          <a:p>
            <a:pPr lvl="2"/>
            <a:r>
              <a:rPr lang="pl-PL" dirty="0" smtClean="0"/>
              <a:t>Trzeci poziom</a:t>
            </a:r>
          </a:p>
          <a:p>
            <a:pPr lvl="3"/>
            <a:r>
              <a:rPr lang="pl-PL" dirty="0" smtClean="0"/>
              <a:t>Czwarty poziom</a:t>
            </a:r>
          </a:p>
          <a:p>
            <a:pPr lvl="4"/>
            <a:r>
              <a:rPr lang="pl-PL" dirty="0" smtClean="0"/>
              <a:t>Piąty poziom</a:t>
            </a:r>
            <a:endParaRPr lang="pl-PL" dirty="0"/>
          </a:p>
        </p:txBody>
      </p:sp>
      <p:sp>
        <p:nvSpPr>
          <p:cNvPr id="9" name="Rectangle 6"/>
          <p:cNvSpPr>
            <a:spLocks noGrp="1" noChangeArrowheads="1"/>
          </p:cNvSpPr>
          <p:nvPr>
            <p:ph type="sldNum" sz="quarter" idx="12"/>
          </p:nvPr>
        </p:nvSpPr>
        <p:spPr>
          <a:ln/>
        </p:spPr>
        <p:txBody>
          <a:bodyPr/>
          <a:lstStyle>
            <a:lvl1pPr>
              <a:defRPr/>
            </a:lvl1pPr>
          </a:lstStyle>
          <a:p>
            <a:pPr>
              <a:defRPr/>
            </a:pPr>
            <a:endParaRPr lang="pl-PL" dirty="0"/>
          </a:p>
        </p:txBody>
      </p:sp>
      <p:sp>
        <p:nvSpPr>
          <p:cNvPr id="13" name="Tytuł 1"/>
          <p:cNvSpPr txBox="1">
            <a:spLocks/>
          </p:cNvSpPr>
          <p:nvPr userDrawn="1"/>
        </p:nvSpPr>
        <p:spPr bwMode="auto">
          <a:xfrm>
            <a:off x="619944" y="557064"/>
            <a:ext cx="8229600" cy="115699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defRPr sz="2400" b="1">
                <a:latin typeface="+mn-lt"/>
              </a:defRPr>
            </a:lvl1pPr>
          </a:lstStyle>
          <a:p>
            <a:pPr eaLnBrk="0" hangingPunct="0">
              <a:defRPr/>
            </a:pPr>
            <a:r>
              <a:rPr lang="pl-PL" kern="0" dirty="0" smtClean="0">
                <a:solidFill>
                  <a:srgbClr val="00CC99">
                    <a:lumMod val="50000"/>
                  </a:srgbClr>
                </a:solidFill>
              </a:rPr>
              <a:t>Kliknij, aby edytować styl</a:t>
            </a:r>
            <a:endParaRPr lang="pl-PL" kern="0" dirty="0">
              <a:solidFill>
                <a:srgbClr val="00CC99">
                  <a:lumMod val="50000"/>
                </a:srgbClr>
              </a:solidFill>
            </a:endParaRPr>
          </a:p>
        </p:txBody>
      </p:sp>
    </p:spTree>
    <p:extLst>
      <p:ext uri="{BB962C8B-B14F-4D97-AF65-F5344CB8AC3E}">
        <p14:creationId xmlns:p14="http://schemas.microsoft.com/office/powerpoint/2010/main" val="2903564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pl-PL" smtClean="0"/>
              <a:t>Kliknij, aby edytować styl</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smtClean="0"/>
              <a:t>10/11/2016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1A7A01B6-8DCC-4338-9B75-E194AB1D0F21}" type="slidenum">
              <a:rPr lang="pl-PL" smtClean="0"/>
              <a:pPr>
                <a:defRPr/>
              </a:pPr>
              <a:t>‹#›</a:t>
            </a:fld>
            <a:endParaRPr lang="pl-PL" dirty="0"/>
          </a:p>
        </p:txBody>
      </p:sp>
    </p:spTree>
    <p:extLst>
      <p:ext uri="{BB962C8B-B14F-4D97-AF65-F5344CB8AC3E}">
        <p14:creationId xmlns:p14="http://schemas.microsoft.com/office/powerpoint/2010/main" val="29599755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1_Tytuł i tabela">
    <p:spTree>
      <p:nvGrpSpPr>
        <p:cNvPr id="1" name=""/>
        <p:cNvGrpSpPr/>
        <p:nvPr/>
      </p:nvGrpSpPr>
      <p:grpSpPr>
        <a:xfrm>
          <a:off x="0" y="0"/>
          <a:ext cx="0" cy="0"/>
          <a:chOff x="0" y="0"/>
          <a:chExt cx="0" cy="0"/>
        </a:xfrm>
      </p:grpSpPr>
      <p:sp>
        <p:nvSpPr>
          <p:cNvPr id="3" name="Symbol zastępczy tabeli 2"/>
          <p:cNvSpPr>
            <a:spLocks noGrp="1"/>
          </p:cNvSpPr>
          <p:nvPr>
            <p:ph type="tbl" idx="1"/>
          </p:nvPr>
        </p:nvSpPr>
        <p:spPr>
          <a:xfrm>
            <a:off x="685800" y="1981200"/>
            <a:ext cx="7772400" cy="4114800"/>
          </a:xfrm>
        </p:spPr>
        <p:txBody>
          <a:bodyPr/>
          <a:lstStyle>
            <a:lvl1pPr>
              <a:defRPr>
                <a:latin typeface="Cambria" pitchFamily="18" charset="0"/>
                <a:cs typeface="Times New Roman" pitchFamily="18" charset="0"/>
              </a:defRPr>
            </a:lvl1pPr>
          </a:lstStyle>
          <a:p>
            <a:pPr lvl="0"/>
            <a:endParaRPr lang="pl-PL" noProof="0" dirty="0" smtClean="0"/>
          </a:p>
        </p:txBody>
      </p:sp>
      <p:sp>
        <p:nvSpPr>
          <p:cNvPr id="6" name="Rectangle 6"/>
          <p:cNvSpPr>
            <a:spLocks noGrp="1" noChangeArrowheads="1"/>
          </p:cNvSpPr>
          <p:nvPr>
            <p:ph type="sldNum" sz="quarter" idx="12"/>
          </p:nvPr>
        </p:nvSpPr>
        <p:spPr>
          <a:ln/>
        </p:spPr>
        <p:txBody>
          <a:bodyPr/>
          <a:lstStyle>
            <a:lvl1pPr>
              <a:defRPr/>
            </a:lvl1pPr>
          </a:lstStyle>
          <a:p>
            <a:pPr>
              <a:defRPr/>
            </a:pPr>
            <a:endParaRPr lang="pl-PL" dirty="0"/>
          </a:p>
        </p:txBody>
      </p:sp>
    </p:spTree>
    <p:extLst>
      <p:ext uri="{BB962C8B-B14F-4D97-AF65-F5344CB8AC3E}">
        <p14:creationId xmlns:p14="http://schemas.microsoft.com/office/powerpoint/2010/main" val="29647694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pl-PL" smtClean="0"/>
              <a:t>Kliknij, aby edytować styl</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B61BEF0D-F0BB-DE4B-95CE-6DB70DBA9567}" type="datetimeFigureOut">
              <a:rPr lang="en-US" smtClean="0"/>
              <a:pPr/>
              <a:t>10/11/2016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endParaRPr lang="pl-PL" dirty="0"/>
          </a:p>
        </p:txBody>
      </p:sp>
    </p:spTree>
    <p:extLst>
      <p:ext uri="{BB962C8B-B14F-4D97-AF65-F5344CB8AC3E}">
        <p14:creationId xmlns:p14="http://schemas.microsoft.com/office/powerpoint/2010/main" val="5543563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l-PL" smtClean="0"/>
              <a:t>Kliknij, aby edytować styl</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smtClean="0"/>
              <a:pPr/>
              <a:t>10/11/2016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endParaRPr lang="pl-PL" dirty="0"/>
          </a:p>
        </p:txBody>
      </p:sp>
    </p:spTree>
    <p:extLst>
      <p:ext uri="{BB962C8B-B14F-4D97-AF65-F5344CB8AC3E}">
        <p14:creationId xmlns:p14="http://schemas.microsoft.com/office/powerpoint/2010/main" val="29547347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smtClean="0"/>
              <a:t>Kliknij, aby edytować styl</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10/11/2016</a:t>
            </a:fld>
            <a:endParaRPr lang="en-US" dirty="0"/>
          </a:p>
        </p:txBody>
      </p:sp>
      <p:sp>
        <p:nvSpPr>
          <p:cNvPr id="8" name="Footer Placeholder 7"/>
          <p:cNvSpPr>
            <a:spLocks noGrp="1"/>
          </p:cNvSpPr>
          <p:nvPr>
            <p:ph type="ftr" sz="quarter" idx="11"/>
          </p:nvPr>
        </p:nvSpPr>
        <p:spPr/>
        <p:txBody>
          <a:bodyPr/>
          <a:lstStyle/>
          <a:p>
            <a:pPr>
              <a:defRPr/>
            </a:pPr>
            <a:r>
              <a:rPr lang="pl-PL" smtClean="0"/>
              <a:t>Opracowano w Departamencie Programowania i Sprawozdawczości</a:t>
            </a:r>
            <a:endParaRPr lang="en-GB" dirty="0"/>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endParaRPr lang="pl-PL" dirty="0"/>
          </a:p>
        </p:txBody>
      </p:sp>
    </p:spTree>
    <p:extLst>
      <p:ext uri="{BB962C8B-B14F-4D97-AF65-F5344CB8AC3E}">
        <p14:creationId xmlns:p14="http://schemas.microsoft.com/office/powerpoint/2010/main" val="2013265386"/>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pl-PL" smtClean="0"/>
              <a:t>Kliknij, aby edytować styl</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10/11/2016</a:t>
            </a:fld>
            <a:endParaRPr lang="en-US" dirty="0"/>
          </a:p>
        </p:txBody>
      </p:sp>
      <p:sp>
        <p:nvSpPr>
          <p:cNvPr id="4" name="Footer Placeholder 3"/>
          <p:cNvSpPr>
            <a:spLocks noGrp="1"/>
          </p:cNvSpPr>
          <p:nvPr>
            <p:ph type="ftr" sz="quarter" idx="11"/>
          </p:nvPr>
        </p:nvSpPr>
        <p:spPr/>
        <p:txBody>
          <a:bodyPr/>
          <a:lstStyle/>
          <a:p>
            <a:pPr>
              <a:defRPr/>
            </a:pPr>
            <a:r>
              <a:rPr lang="pl-PL" smtClean="0"/>
              <a:t>Opracowano w Departamencie Programowania i Sprawozdawczości</a:t>
            </a:r>
            <a:endParaRPr lang="en-GB" dirty="0"/>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endParaRPr lang="pl-PL" dirty="0"/>
          </a:p>
        </p:txBody>
      </p:sp>
    </p:spTree>
    <p:extLst>
      <p:ext uri="{BB962C8B-B14F-4D97-AF65-F5344CB8AC3E}">
        <p14:creationId xmlns:p14="http://schemas.microsoft.com/office/powerpoint/2010/main" val="2939914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10/11/2016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endParaRPr lang="pl-PL" dirty="0"/>
          </a:p>
        </p:txBody>
      </p:sp>
    </p:spTree>
    <p:extLst>
      <p:ext uri="{BB962C8B-B14F-4D97-AF65-F5344CB8AC3E}">
        <p14:creationId xmlns:p14="http://schemas.microsoft.com/office/powerpoint/2010/main" val="3789487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pl-PL" smtClean="0"/>
              <a:t>Kliknij, aby edytować styl</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70DDF080-5E8C-48AD-84E5-6C08B304C14E}" type="datetimeFigureOut">
              <a:rPr lang="en-US" smtClean="0"/>
              <a:t>10/11/2016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endParaRPr lang="pl-PL" dirty="0"/>
          </a:p>
        </p:txBody>
      </p:sp>
    </p:spTree>
    <p:extLst>
      <p:ext uri="{BB962C8B-B14F-4D97-AF65-F5344CB8AC3E}">
        <p14:creationId xmlns:p14="http://schemas.microsoft.com/office/powerpoint/2010/main" val="2930972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pl-PL" smtClean="0"/>
              <a:t>Kliknij, aby edytować styl</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l-PL" smtClean="0"/>
              <a:t>Kliknij ikonę, aby dodać obraz</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p:txBody>
          <a:bodyPr/>
          <a:lstStyle/>
          <a:p>
            <a:fld id="{B61BEF0D-F0BB-DE4B-95CE-6DB70DBA9567}" type="datetimeFigureOut">
              <a:rPr lang="en-US" smtClean="0"/>
              <a:pPr/>
              <a:t>10/11/2016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endParaRPr lang="pl-PL" dirty="0"/>
          </a:p>
        </p:txBody>
      </p:sp>
    </p:spTree>
    <p:extLst>
      <p:ext uri="{BB962C8B-B14F-4D97-AF65-F5344CB8AC3E}">
        <p14:creationId xmlns:p14="http://schemas.microsoft.com/office/powerpoint/2010/main" val="3243996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pl-PL" smtClean="0"/>
              <a:t>Kliknij, aby edytować styl</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10/11/2016</a:t>
            </a:fld>
            <a:endParaRPr lang="en-US" dirty="0"/>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r>
              <a:rPr lang="pl-PL" smtClean="0"/>
              <a:t>Opracowano w Departamencie Programowania i Sprawozdawczości</a:t>
            </a:r>
            <a:endParaRPr lang="en-GB" dirty="0"/>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endParaRPr lang="pl-PL" dirty="0"/>
          </a:p>
        </p:txBody>
      </p:sp>
    </p:spTree>
    <p:extLst>
      <p:ext uri="{BB962C8B-B14F-4D97-AF65-F5344CB8AC3E}">
        <p14:creationId xmlns:p14="http://schemas.microsoft.com/office/powerpoint/2010/main" val="3790973784"/>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96" r:id="rId12"/>
    <p:sldLayoutId id="2147483797" r:id="rId13"/>
    <p:sldLayoutId id="2147483798" r:id="rId14"/>
    <p:sldLayoutId id="2147483799" r:id="rId15"/>
    <p:sldLayoutId id="2147483800" r:id="rId16"/>
    <p:sldLayoutId id="2147483740" r:id="rId17"/>
    <p:sldLayoutId id="2147483748" r:id="rId18"/>
    <p:sldLayoutId id="2147483756" r:id="rId19"/>
    <p:sldLayoutId id="2147483764" r:id="rId20"/>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slide" Target="slide2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slide" Target="slide5.xml"/><Relationship Id="rId1" Type="http://schemas.openxmlformats.org/officeDocument/2006/relationships/slideLayout" Target="../slideLayouts/slideLayout7.xml"/><Relationship Id="rId4" Type="http://schemas.openxmlformats.org/officeDocument/2006/relationships/slide" Target="slide7.xml"/></Relationships>
</file>

<file path=ppt/slides/_rels/slide4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9" name="Obraz 8" descr="baner-dol-bg.jpg"/>
          <p:cNvPicPr>
            <a:picLocks noChangeAspect="1"/>
          </p:cNvPicPr>
          <p:nvPr/>
        </p:nvPicPr>
        <p:blipFill>
          <a:blip r:embed="rId3" cstate="print"/>
          <a:stretch>
            <a:fillRect/>
          </a:stretch>
        </p:blipFill>
        <p:spPr>
          <a:xfrm>
            <a:off x="285720" y="1357298"/>
            <a:ext cx="8858280" cy="714380"/>
          </a:xfrm>
          <a:prstGeom prst="rect">
            <a:avLst/>
          </a:prstGeom>
          <a:ln>
            <a:noFill/>
          </a:ln>
          <a:effectLst>
            <a:softEdge rad="112500"/>
          </a:effectLst>
        </p:spPr>
      </p:pic>
      <p:sp>
        <p:nvSpPr>
          <p:cNvPr id="7172" name="Rectangle 4"/>
          <p:cNvSpPr>
            <a:spLocks noChangeArrowheads="1"/>
          </p:cNvSpPr>
          <p:nvPr/>
        </p:nvSpPr>
        <p:spPr bwMode="auto">
          <a:xfrm>
            <a:off x="2699792" y="6174797"/>
            <a:ext cx="4737100" cy="338554"/>
          </a:xfrm>
          <a:prstGeom prst="rect">
            <a:avLst/>
          </a:prstGeom>
          <a:noFill/>
          <a:ln w="9525">
            <a:noFill/>
            <a:miter lim="800000"/>
            <a:headEnd/>
            <a:tailEnd/>
          </a:ln>
        </p:spPr>
        <p:txBody>
          <a:bodyPr anchor="ctr">
            <a:spAutoFit/>
          </a:bodyPr>
          <a:lstStyle/>
          <a:p>
            <a:pPr>
              <a:defRPr/>
            </a:pPr>
            <a:r>
              <a:rPr lang="pl-PL" i="1" dirty="0" smtClean="0">
                <a:solidFill>
                  <a:schemeClr val="accent5">
                    <a:lumMod val="50000"/>
                  </a:schemeClr>
                </a:solidFill>
                <a:latin typeface="Cambria" pitchFamily="18" charset="0"/>
              </a:rPr>
              <a:t>Mława, 13 października 2016 </a:t>
            </a:r>
            <a:r>
              <a:rPr lang="pl-PL" i="1" dirty="0">
                <a:solidFill>
                  <a:schemeClr val="accent5">
                    <a:lumMod val="50000"/>
                  </a:schemeClr>
                </a:solidFill>
                <a:latin typeface="Cambria" pitchFamily="18" charset="0"/>
              </a:rPr>
              <a:t>r. </a:t>
            </a:r>
            <a:endParaRPr lang="en-GB" i="1" dirty="0">
              <a:solidFill>
                <a:schemeClr val="accent5">
                  <a:lumMod val="50000"/>
                </a:schemeClr>
              </a:solidFill>
              <a:latin typeface="Cambria" pitchFamily="18" charset="0"/>
            </a:endParaRPr>
          </a:p>
        </p:txBody>
      </p:sp>
      <p:sp>
        <p:nvSpPr>
          <p:cNvPr id="6" name="Tytuł 5"/>
          <p:cNvSpPr>
            <a:spLocks noGrp="1"/>
          </p:cNvSpPr>
          <p:nvPr>
            <p:ph type="ctrTitle"/>
          </p:nvPr>
        </p:nvSpPr>
        <p:spPr>
          <a:xfrm>
            <a:off x="685800" y="2130425"/>
            <a:ext cx="7772400" cy="2090738"/>
          </a:xfrm>
        </p:spPr>
        <p:txBody>
          <a:bodyPr>
            <a:normAutofit fontScale="90000"/>
          </a:bodyPr>
          <a:lstStyle/>
          <a:p>
            <a:pPr algn="l">
              <a:defRPr/>
            </a:pPr>
            <a:r>
              <a:rPr lang="pl-PL" altLang="pl-PL" sz="2000" dirty="0" smtClean="0">
                <a:solidFill>
                  <a:schemeClr val="tx1"/>
                </a:solidFill>
              </a:rPr>
              <a:t>Program Rozwoju Obszarów Wiejskich na lata 2014 – 2020 </a:t>
            </a:r>
            <a:br>
              <a:rPr lang="pl-PL" altLang="pl-PL" sz="2000" dirty="0" smtClean="0">
                <a:solidFill>
                  <a:schemeClr val="tx1"/>
                </a:solidFill>
              </a:rPr>
            </a:br>
            <a:r>
              <a:rPr lang="pl-PL" altLang="pl-PL" sz="2000" dirty="0" smtClean="0">
                <a:solidFill>
                  <a:schemeClr val="tx1"/>
                </a:solidFill>
              </a:rPr>
              <a:t/>
            </a:r>
            <a:br>
              <a:rPr lang="pl-PL" altLang="pl-PL" sz="2000" dirty="0" smtClean="0">
                <a:solidFill>
                  <a:schemeClr val="tx1"/>
                </a:solidFill>
              </a:rPr>
            </a:br>
            <a:r>
              <a:rPr lang="pl-PL" altLang="pl-PL" sz="1400" b="1" dirty="0" smtClean="0">
                <a:solidFill>
                  <a:schemeClr val="tx1"/>
                </a:solidFill>
              </a:rPr>
              <a:t>poddziałania  dotyczące  obszaru wzmacniania przedsiębiorczości na obszarach wiejskich </a:t>
            </a:r>
            <a:br>
              <a:rPr lang="pl-PL" altLang="pl-PL" sz="1400" b="1" dirty="0" smtClean="0">
                <a:solidFill>
                  <a:schemeClr val="tx1"/>
                </a:solidFill>
              </a:rPr>
            </a:br>
            <a:r>
              <a:rPr lang="pl-PL" altLang="pl-PL" sz="1400" b="1" dirty="0">
                <a:solidFill>
                  <a:schemeClr val="tx1"/>
                </a:solidFill>
              </a:rPr>
              <a:t/>
            </a:r>
            <a:br>
              <a:rPr lang="pl-PL" altLang="pl-PL" sz="1400" b="1" dirty="0">
                <a:solidFill>
                  <a:schemeClr val="tx1"/>
                </a:solidFill>
              </a:rPr>
            </a:br>
            <a:r>
              <a:rPr lang="pl-PL" altLang="pl-PL" sz="1400" b="1" dirty="0" smtClean="0">
                <a:solidFill>
                  <a:schemeClr val="tx1"/>
                </a:solidFill>
              </a:rPr>
              <a:t>REALIZOWANE PRZEZ ODDZIAŁY REGIONALNE ARIMR </a:t>
            </a:r>
            <a:br>
              <a:rPr lang="pl-PL" altLang="pl-PL" sz="1400" b="1" dirty="0" smtClean="0">
                <a:solidFill>
                  <a:schemeClr val="tx1"/>
                </a:solidFill>
              </a:rPr>
            </a:br>
            <a:r>
              <a:rPr lang="pl-PL" altLang="pl-PL" sz="1400" b="1" dirty="0" smtClean="0">
                <a:solidFill>
                  <a:schemeClr val="tx1"/>
                </a:solidFill>
              </a:rPr>
              <a:t/>
            </a:r>
            <a:br>
              <a:rPr lang="pl-PL" altLang="pl-PL" sz="1400" b="1" dirty="0" smtClean="0">
                <a:solidFill>
                  <a:schemeClr val="tx1"/>
                </a:solidFill>
              </a:rPr>
            </a:br>
            <a:r>
              <a:rPr lang="pl-PL" altLang="pl-PL" sz="1400" b="1" dirty="0">
                <a:solidFill>
                  <a:schemeClr val="tx1"/>
                </a:solidFill>
              </a:rPr>
              <a:t/>
            </a:r>
            <a:br>
              <a:rPr lang="pl-PL" altLang="pl-PL" sz="1400" b="1" dirty="0">
                <a:solidFill>
                  <a:schemeClr val="tx1"/>
                </a:solidFill>
              </a:rPr>
            </a:br>
            <a:r>
              <a:rPr lang="pl-PL" altLang="pl-PL" sz="1400" dirty="0" smtClean="0">
                <a:solidFill>
                  <a:srgbClr val="0075D6"/>
                </a:solidFill>
              </a:rPr>
              <a:t/>
            </a:r>
            <a:br>
              <a:rPr lang="pl-PL" altLang="pl-PL" sz="1400" dirty="0" smtClean="0">
                <a:solidFill>
                  <a:srgbClr val="0075D6"/>
                </a:solidFill>
              </a:rPr>
            </a:br>
            <a:r>
              <a:rPr lang="pl-PL" altLang="pl-PL" sz="1400" dirty="0" smtClean="0">
                <a:solidFill>
                  <a:srgbClr val="0075D6"/>
                </a:solidFill>
              </a:rPr>
              <a:t>AR i MR JAKO AGENCJA WDRAŻAJĄCA PROGRAMY POMOCOWE ORAZ  JAKO AGENCJA PŁATNICZA</a:t>
            </a:r>
            <a:br>
              <a:rPr lang="pl-PL" altLang="pl-PL" sz="1400" dirty="0" smtClean="0">
                <a:solidFill>
                  <a:srgbClr val="0075D6"/>
                </a:solidFill>
              </a:rPr>
            </a:br>
            <a:r>
              <a:rPr lang="pl-PL" altLang="pl-PL" sz="1400" dirty="0" smtClean="0">
                <a:solidFill>
                  <a:schemeClr val="accent6">
                    <a:lumMod val="60000"/>
                    <a:lumOff val="40000"/>
                  </a:schemeClr>
                </a:solidFill>
              </a:rPr>
              <a:t/>
            </a:r>
            <a:br>
              <a:rPr lang="pl-PL" altLang="pl-PL" sz="1400" dirty="0" smtClean="0">
                <a:solidFill>
                  <a:schemeClr val="accent6">
                    <a:lumMod val="60000"/>
                    <a:lumOff val="40000"/>
                  </a:schemeClr>
                </a:solidFill>
              </a:rPr>
            </a:br>
            <a:r>
              <a:rPr lang="pl-PL" altLang="pl-PL" sz="1050" b="1" dirty="0" smtClean="0">
                <a:solidFill>
                  <a:schemeClr val="tx1"/>
                </a:solidFill>
              </a:rPr>
              <a:t>PODDZIAŁANIE M06.4 WSPARCIE INWESTYCJI W TWORZENIE I  ROZWÓJ DZIAŁALNOŚCI POZAROLNICZEJ OPERACJE TYPU ROZWÓJ PRZEDSIEBIORCZOSCI-ROZWÓJ USŁUG ROLNICZYCH</a:t>
            </a:r>
            <a:br>
              <a:rPr lang="pl-PL" altLang="pl-PL" sz="1050" b="1" dirty="0" smtClean="0">
                <a:solidFill>
                  <a:schemeClr val="tx1"/>
                </a:solidFill>
              </a:rPr>
            </a:br>
            <a:r>
              <a:rPr lang="pl-PL" altLang="pl-PL" sz="1050" b="1" dirty="0" smtClean="0">
                <a:solidFill>
                  <a:schemeClr val="tx1"/>
                </a:solidFill>
              </a:rPr>
              <a:t/>
            </a:r>
            <a:br>
              <a:rPr lang="pl-PL" altLang="pl-PL" sz="1050" b="1" dirty="0" smtClean="0">
                <a:solidFill>
                  <a:schemeClr val="tx1"/>
                </a:solidFill>
              </a:rPr>
            </a:br>
            <a:r>
              <a:rPr lang="pl-PL" altLang="pl-PL" sz="1050" b="1" dirty="0" smtClean="0">
                <a:solidFill>
                  <a:schemeClr val="tx1"/>
                </a:solidFill>
              </a:rPr>
              <a:t>PODDZIAŁANIE </a:t>
            </a:r>
            <a:r>
              <a:rPr lang="pl-PL" altLang="pl-PL" sz="1050" b="1" dirty="0">
                <a:solidFill>
                  <a:schemeClr val="tx1"/>
                </a:solidFill>
              </a:rPr>
              <a:t>M04.2 WSPARCIE INWESTYCJI W PRZETWARZANIE PRODUKTÓW ROLNYCH, OBRÓT NIMI LUB ICH ROZWÓJ</a:t>
            </a:r>
            <a:r>
              <a:rPr lang="pl-PL" altLang="pl-PL" sz="1050" b="1" dirty="0" smtClean="0">
                <a:solidFill>
                  <a:schemeClr val="tx1"/>
                </a:solidFill>
              </a:rPr>
              <a:t/>
            </a:r>
            <a:br>
              <a:rPr lang="pl-PL" altLang="pl-PL" sz="1050" b="1" dirty="0" smtClean="0">
                <a:solidFill>
                  <a:schemeClr val="tx1"/>
                </a:solidFill>
              </a:rPr>
            </a:br>
            <a:r>
              <a:rPr lang="pl-PL" altLang="pl-PL" sz="1050" b="1" dirty="0" smtClean="0">
                <a:solidFill>
                  <a:schemeClr val="tx1"/>
                </a:solidFill>
              </a:rPr>
              <a:t/>
            </a:r>
            <a:br>
              <a:rPr lang="pl-PL" altLang="pl-PL" sz="1050" b="1" dirty="0" smtClean="0">
                <a:solidFill>
                  <a:schemeClr val="tx1"/>
                </a:solidFill>
              </a:rPr>
            </a:br>
            <a:r>
              <a:rPr lang="pl-PL" altLang="pl-PL" sz="1050" b="1" dirty="0" smtClean="0">
                <a:solidFill>
                  <a:schemeClr val="tx1"/>
                </a:solidFill>
              </a:rPr>
              <a:t>PODDZIAŁANIE M06.2  POMOC NA ROZPOCZĘCIE POZAROLNICZEJ DZIAŁALNOŚCI GOSPODARCZEJ NA OBSZARACH WIEJSKICH TYP OPERACJI : PREMIE NA ROZPOCZĘCIE DZIAŁALNOŚCI POZAROLNICZEJ</a:t>
            </a:r>
            <a:br>
              <a:rPr lang="pl-PL" altLang="pl-PL" sz="1050" b="1" dirty="0" smtClean="0">
                <a:solidFill>
                  <a:schemeClr val="tx1"/>
                </a:solidFill>
              </a:rPr>
            </a:br>
            <a:r>
              <a:rPr lang="pl-PL" sz="1200" b="1" dirty="0" smtClean="0">
                <a:solidFill>
                  <a:schemeClr val="tx1"/>
                </a:solidFill>
                <a:effectLst>
                  <a:outerShdw blurRad="38100" dist="38100" dir="2700000" algn="tl">
                    <a:srgbClr val="C0C0C0"/>
                  </a:outerShdw>
                </a:effectLst>
                <a:cs typeface="Times New Roman" pitchFamily="18" charset="0"/>
              </a:rPr>
              <a:t/>
            </a:r>
            <a:br>
              <a:rPr lang="pl-PL" sz="1200" b="1" dirty="0" smtClean="0">
                <a:solidFill>
                  <a:schemeClr val="tx1"/>
                </a:solidFill>
                <a:effectLst>
                  <a:outerShdw blurRad="38100" dist="38100" dir="2700000" algn="tl">
                    <a:srgbClr val="C0C0C0"/>
                  </a:outerShdw>
                </a:effectLst>
                <a:cs typeface="Times New Roman" pitchFamily="18" charset="0"/>
              </a:rPr>
            </a:br>
            <a:endParaRPr lang="pl-PL" sz="1200" b="1" dirty="0">
              <a:solidFill>
                <a:schemeClr val="tx1"/>
              </a:solidFill>
              <a:latin typeface="+mn-lt"/>
            </a:endParaRPr>
          </a:p>
        </p:txBody>
      </p:sp>
      <p:sp>
        <p:nvSpPr>
          <p:cNvPr id="7" name="Symbol zastępczy numeru slajdu 6"/>
          <p:cNvSpPr>
            <a:spLocks noGrp="1"/>
          </p:cNvSpPr>
          <p:nvPr>
            <p:ph type="sldNum" sz="quarter" idx="12"/>
          </p:nvPr>
        </p:nvSpPr>
        <p:spPr/>
        <p:txBody>
          <a:bodyPr/>
          <a:lstStyle/>
          <a:p>
            <a:pPr>
              <a:defRPr/>
            </a:pPr>
            <a:fld id="{5D92E067-12A7-4629-977B-F3A00C40873C}" type="slidenum">
              <a:rPr lang="pl-PL" smtClean="0">
                <a:latin typeface="+mn-lt"/>
                <a:cs typeface="+mn-cs"/>
              </a:rPr>
              <a:t>1</a:t>
            </a:fld>
            <a:endParaRPr lang="pl-PL" dirty="0">
              <a:latin typeface="+mn-lt"/>
              <a:cs typeface="+mn-cs"/>
            </a:endParaRPr>
          </a:p>
        </p:txBody>
      </p:sp>
      <p:pic>
        <p:nvPicPr>
          <p:cNvPr id="8" name="Obraz 7" descr="baner-dol-bg.jpg"/>
          <p:cNvPicPr>
            <a:picLocks noChangeAspect="1"/>
          </p:cNvPicPr>
          <p:nvPr/>
        </p:nvPicPr>
        <p:blipFill>
          <a:blip r:embed="rId3" cstate="print"/>
          <a:stretch>
            <a:fillRect/>
          </a:stretch>
        </p:blipFill>
        <p:spPr>
          <a:xfrm>
            <a:off x="285720" y="4500570"/>
            <a:ext cx="8858280" cy="1643449"/>
          </a:xfrm>
          <a:prstGeom prst="rect">
            <a:avLst/>
          </a:prstGeom>
          <a:ln>
            <a:noFill/>
          </a:ln>
          <a:effectLst>
            <a:softEdge rad="112500"/>
          </a:effectLst>
        </p:spPr>
      </p:pic>
    </p:spTree>
    <p:extLst>
      <p:ext uri="{BB962C8B-B14F-4D97-AF65-F5344CB8AC3E}">
        <p14:creationId xmlns:p14="http://schemas.microsoft.com/office/powerpoint/2010/main" val="1111401747"/>
      </p:ext>
    </p:extLst>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eaLnBrk="1" hangingPunct="1"/>
            <a:fld id="{8520B6CF-7677-4B34-8BCA-4B3143823937}" type="slidenum">
              <a:rPr lang="pl-PL" altLang="pl-PL" sz="1000">
                <a:solidFill>
                  <a:srgbClr val="008000"/>
                </a:solidFill>
                <a:latin typeface="Tahoma" panose="020B0604030504040204" pitchFamily="34" charset="0"/>
              </a:rPr>
              <a:pPr eaLnBrk="1" hangingPunct="1"/>
              <a:t>10</a:t>
            </a:fld>
            <a:endParaRPr lang="pl-PL" altLang="pl-PL" sz="1000">
              <a:solidFill>
                <a:srgbClr val="008000"/>
              </a:solidFill>
              <a:latin typeface="Tahoma" panose="020B0604030504040204" pitchFamily="34" charset="0"/>
            </a:endParaRPr>
          </a:p>
        </p:txBody>
      </p:sp>
      <p:sp>
        <p:nvSpPr>
          <p:cNvPr id="4" name="Symbol zastępczy numeru slajdu 3"/>
          <p:cNvSpPr txBox="1">
            <a:spLocks/>
          </p:cNvSpPr>
          <p:nvPr/>
        </p:nvSpPr>
        <p:spPr bwMode="auto">
          <a:xfrm>
            <a:off x="6227763" y="6616700"/>
            <a:ext cx="2665412" cy="268288"/>
          </a:xfrm>
          <a:prstGeom prst="rect">
            <a:avLst/>
          </a:prstGeom>
          <a:noFill/>
          <a:ln w="9525">
            <a:noFill/>
            <a:miter lim="800000"/>
            <a:headEnd/>
            <a:tailEnd/>
          </a:ln>
          <a:effectLst/>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algn="r" eaLnBrk="1" hangingPunct="1"/>
            <a:fld id="{989C0EA4-5895-4435-A948-B866428C0A9C}" type="slidenum">
              <a:rPr lang="pl-PL" altLang="pl-PL" sz="1000">
                <a:solidFill>
                  <a:srgbClr val="008000"/>
                </a:solidFill>
                <a:latin typeface="Tahoma" panose="020B0604030504040204" pitchFamily="34" charset="0"/>
              </a:rPr>
              <a:pPr algn="r" eaLnBrk="1" hangingPunct="1"/>
              <a:t>10</a:t>
            </a:fld>
            <a:endParaRPr lang="pl-PL" altLang="pl-PL" sz="1000">
              <a:solidFill>
                <a:srgbClr val="008000"/>
              </a:solidFill>
              <a:latin typeface="Tahoma" panose="020B0604030504040204" pitchFamily="34" charset="0"/>
            </a:endParaRPr>
          </a:p>
        </p:txBody>
      </p:sp>
      <p:sp>
        <p:nvSpPr>
          <p:cNvPr id="6" name="Symbol zastępczy zawartości 2"/>
          <p:cNvSpPr txBox="1">
            <a:spLocks/>
          </p:cNvSpPr>
          <p:nvPr/>
        </p:nvSpPr>
        <p:spPr bwMode="auto">
          <a:xfrm>
            <a:off x="179512" y="1124744"/>
            <a:ext cx="8497887" cy="4591050"/>
          </a:xfrm>
          <a:prstGeom prst="rect">
            <a:avLst/>
          </a:prstGeom>
          <a:noFill/>
          <a:ln w="9525">
            <a:noFill/>
            <a:miter lim="800000"/>
            <a:headEnd/>
            <a:tailEnd/>
          </a:ln>
        </p:spPr>
        <p:txBody>
          <a:bodyPr/>
          <a:lstStyle/>
          <a:p>
            <a:pPr marL="180975" lvl="1" algn="just">
              <a:defRPr/>
            </a:pPr>
            <a:r>
              <a:rPr lang="pl-PL" sz="2000" b="1" dirty="0" smtClean="0">
                <a:latin typeface="+mj-lt"/>
              </a:rPr>
              <a:t>Kryteria </a:t>
            </a:r>
            <a:r>
              <a:rPr lang="pl-PL" sz="2000" b="1" dirty="0">
                <a:latin typeface="+mj-lt"/>
              </a:rPr>
              <a:t>przedmiotowe ubiegania się o pomoc</a:t>
            </a:r>
            <a:r>
              <a:rPr lang="pl-PL" sz="2000" b="1" dirty="0" smtClean="0">
                <a:latin typeface="+mj-lt"/>
              </a:rPr>
              <a:t>:</a:t>
            </a:r>
          </a:p>
          <a:p>
            <a:pPr marL="180975" lvl="1" algn="just">
              <a:defRPr/>
            </a:pPr>
            <a:endParaRPr lang="pl-PL" sz="2000" b="1" dirty="0">
              <a:latin typeface="+mj-lt"/>
            </a:endParaRPr>
          </a:p>
          <a:p>
            <a:pPr marL="541338" lvl="1" indent="-360363" algn="just">
              <a:spcBef>
                <a:spcPts val="600"/>
              </a:spcBef>
              <a:defRPr/>
            </a:pPr>
            <a:r>
              <a:rPr lang="pl-PL" sz="2000" dirty="0">
                <a:latin typeface="+mj-lt"/>
              </a:rPr>
              <a:t>5. Zakres rzeczowy operacji musi wpisywać się w koszty kwalifikowalne operacji. Do kosztów zaliczamy: 	</a:t>
            </a:r>
          </a:p>
          <a:p>
            <a:pPr marL="811213" indent="-269875" algn="just">
              <a:buFont typeface="+mj-lt"/>
              <a:buAutoNum type="alphaLcParenR"/>
              <a:defRPr/>
            </a:pPr>
            <a:r>
              <a:rPr lang="pl-PL" sz="2000" dirty="0">
                <a:latin typeface="+mj-lt"/>
              </a:rPr>
              <a:t> zakup (lub leasing) nowych maszyn, narzędzi lub urządzeń do produkcji rolnej przeznaczonych do:</a:t>
            </a:r>
          </a:p>
          <a:p>
            <a:pPr marL="1257300" lvl="2" indent="-342900" algn="just">
              <a:buFont typeface="Arial" panose="020B0604020202020204" pitchFamily="34" charset="0"/>
              <a:buChar char="•"/>
              <a:defRPr/>
            </a:pPr>
            <a:r>
              <a:rPr lang="pl-PL" sz="2000" dirty="0">
                <a:latin typeface="+mj-lt"/>
              </a:rPr>
              <a:t>uprawy gleby oraz siewu, sadzenia, pielęgnacji, ochrony, nawożenia i zbioru roślin,</a:t>
            </a:r>
          </a:p>
          <a:p>
            <a:pPr marL="1257300" lvl="2" indent="-342900" algn="just">
              <a:buFont typeface="Arial" panose="020B0604020202020204" pitchFamily="34" charset="0"/>
              <a:buChar char="•"/>
              <a:defRPr/>
            </a:pPr>
            <a:r>
              <a:rPr lang="pl-PL" sz="2000" dirty="0">
                <a:latin typeface="+mj-lt"/>
              </a:rPr>
              <a:t>przygotowywania, mycia, suszenia, czyszczenia, sortowania, kalibrowania, ważenia i pakowania produktów rolnych w celu przygotowywania ich do sprzedaży,</a:t>
            </a:r>
          </a:p>
          <a:p>
            <a:pPr marL="1257300" lvl="2" indent="-342900" algn="just">
              <a:buFont typeface="Arial" panose="020B0604020202020204" pitchFamily="34" charset="0"/>
              <a:buChar char="•"/>
              <a:defRPr/>
            </a:pPr>
            <a:r>
              <a:rPr lang="pl-PL" sz="2000" dirty="0">
                <a:latin typeface="+mj-lt"/>
              </a:rPr>
              <a:t>przygotowywania pasz (na zlecenie usługobiorcy na bazie dostarczonych przez niego składników)</a:t>
            </a:r>
          </a:p>
          <a:p>
            <a:pPr marL="1257300" lvl="2" indent="-342900" algn="just">
              <a:buFont typeface="Arial" panose="020B0604020202020204" pitchFamily="34" charset="0"/>
              <a:buChar char="•"/>
              <a:defRPr/>
            </a:pPr>
            <a:r>
              <a:rPr lang="pl-PL" sz="2000" dirty="0">
                <a:latin typeface="+mj-lt"/>
              </a:rPr>
              <a:t>rozdrabniania i szarpania słomy i roślin,</a:t>
            </a:r>
          </a:p>
          <a:p>
            <a:pPr lvl="2" algn="just">
              <a:defRPr/>
            </a:pPr>
            <a:r>
              <a:rPr lang="pl-PL" sz="2000" dirty="0">
                <a:latin typeface="+mj-lt"/>
              </a:rPr>
              <a:t>oraz ciągników, kombajnów zbożowych, sieczkarni polowych, ładowarek samobieżnych i przyczep rolniczych,</a:t>
            </a:r>
          </a:p>
          <a:p>
            <a:pPr algn="just">
              <a:buFont typeface="Wingdings" pitchFamily="2" charset="2"/>
              <a:buChar char="q"/>
              <a:defRPr/>
            </a:pPr>
            <a:endParaRPr lang="pl-PL" sz="1500" dirty="0">
              <a:latin typeface="+mj-lt"/>
            </a:endParaRPr>
          </a:p>
        </p:txBody>
      </p:sp>
    </p:spTree>
    <p:extLst>
      <p:ext uri="{BB962C8B-B14F-4D97-AF65-F5344CB8AC3E}">
        <p14:creationId xmlns:p14="http://schemas.microsoft.com/office/powerpoint/2010/main" val="24036746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eaLnBrk="1" hangingPunct="1"/>
            <a:fld id="{F8832798-BDA7-470F-8BEE-238C835A5CC4}" type="slidenum">
              <a:rPr lang="pl-PL" altLang="pl-PL" sz="1000">
                <a:solidFill>
                  <a:srgbClr val="008000"/>
                </a:solidFill>
                <a:latin typeface="Tahoma" panose="020B0604030504040204" pitchFamily="34" charset="0"/>
              </a:rPr>
              <a:pPr eaLnBrk="1" hangingPunct="1"/>
              <a:t>11</a:t>
            </a:fld>
            <a:endParaRPr lang="pl-PL" altLang="pl-PL" sz="1000">
              <a:solidFill>
                <a:srgbClr val="008000"/>
              </a:solidFill>
              <a:latin typeface="Tahoma" panose="020B0604030504040204" pitchFamily="34" charset="0"/>
            </a:endParaRPr>
          </a:p>
        </p:txBody>
      </p:sp>
      <p:sp>
        <p:nvSpPr>
          <p:cNvPr id="4" name="Symbol zastępczy numeru slajdu 3"/>
          <p:cNvSpPr txBox="1">
            <a:spLocks/>
          </p:cNvSpPr>
          <p:nvPr/>
        </p:nvSpPr>
        <p:spPr bwMode="auto">
          <a:xfrm>
            <a:off x="6227763" y="6616700"/>
            <a:ext cx="2665412" cy="268288"/>
          </a:xfrm>
          <a:prstGeom prst="rect">
            <a:avLst/>
          </a:prstGeom>
          <a:noFill/>
          <a:ln w="9525">
            <a:noFill/>
            <a:miter lim="800000"/>
            <a:headEnd/>
            <a:tailEnd/>
          </a:ln>
          <a:effectLst/>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algn="r" eaLnBrk="1" hangingPunct="1"/>
            <a:fld id="{90DFDCF1-3EB1-4E6D-9A40-B0B6FC8BCAF9}" type="slidenum">
              <a:rPr lang="pl-PL" altLang="pl-PL" sz="1000">
                <a:solidFill>
                  <a:srgbClr val="008000"/>
                </a:solidFill>
                <a:latin typeface="Tahoma" panose="020B0604030504040204" pitchFamily="34" charset="0"/>
              </a:rPr>
              <a:pPr algn="r" eaLnBrk="1" hangingPunct="1"/>
              <a:t>11</a:t>
            </a:fld>
            <a:endParaRPr lang="pl-PL" altLang="pl-PL" sz="1000">
              <a:solidFill>
                <a:srgbClr val="008000"/>
              </a:solidFill>
              <a:latin typeface="Tahoma" panose="020B0604030504040204" pitchFamily="34" charset="0"/>
            </a:endParaRPr>
          </a:p>
        </p:txBody>
      </p:sp>
      <p:sp>
        <p:nvSpPr>
          <p:cNvPr id="6" name="Symbol zastępczy zawartości 2"/>
          <p:cNvSpPr txBox="1">
            <a:spLocks/>
          </p:cNvSpPr>
          <p:nvPr/>
        </p:nvSpPr>
        <p:spPr bwMode="auto">
          <a:xfrm>
            <a:off x="179388" y="1052737"/>
            <a:ext cx="8497887" cy="4897214"/>
          </a:xfrm>
          <a:prstGeom prst="rect">
            <a:avLst/>
          </a:prstGeom>
          <a:noFill/>
          <a:ln w="9525">
            <a:noFill/>
            <a:miter lim="800000"/>
            <a:headEnd/>
            <a:tailEnd/>
          </a:ln>
        </p:spPr>
        <p:txBody>
          <a:bodyPr/>
          <a:lstStyle/>
          <a:p>
            <a:pPr marL="180975" lvl="1" algn="just">
              <a:defRPr/>
            </a:pPr>
            <a:endParaRPr lang="pl-PL" sz="1800" dirty="0">
              <a:latin typeface="+mj-lt"/>
            </a:endParaRPr>
          </a:p>
          <a:p>
            <a:pPr marL="180975" lvl="1" algn="just">
              <a:defRPr/>
            </a:pPr>
            <a:r>
              <a:rPr lang="pl-PL" sz="2000" b="1" dirty="0">
                <a:latin typeface="+mj-lt"/>
              </a:rPr>
              <a:t>Kryteria przedmiotowe ubiegania się o pomoc:</a:t>
            </a:r>
          </a:p>
          <a:p>
            <a:pPr lvl="1" indent="-276225">
              <a:defRPr/>
            </a:pPr>
            <a:endParaRPr lang="pl-PL" sz="2000" dirty="0">
              <a:latin typeface="+mj-lt"/>
            </a:endParaRPr>
          </a:p>
          <a:p>
            <a:pPr lvl="1" indent="-276225" algn="just">
              <a:defRPr/>
            </a:pPr>
            <a:r>
              <a:rPr lang="pl-PL" sz="2000" dirty="0">
                <a:latin typeface="+mj-lt"/>
              </a:rPr>
              <a:t>5. Koszty kwalifikowalne cd:</a:t>
            </a:r>
          </a:p>
          <a:p>
            <a:pPr lvl="1" algn="just">
              <a:spcBef>
                <a:spcPts val="600"/>
              </a:spcBef>
              <a:defRPr/>
            </a:pPr>
            <a:r>
              <a:rPr lang="pl-PL" sz="2000" dirty="0">
                <a:latin typeface="+mj-lt"/>
              </a:rPr>
              <a:t>b) zakup (lub leasing) aparatury pomiarowej i kontrolnej,</a:t>
            </a:r>
          </a:p>
          <a:p>
            <a:pPr marL="811213" lvl="1" indent="-354013" algn="just">
              <a:spcBef>
                <a:spcPts val="600"/>
              </a:spcBef>
              <a:defRPr/>
            </a:pPr>
            <a:r>
              <a:rPr lang="pl-PL" sz="2000" dirty="0">
                <a:latin typeface="+mj-lt"/>
              </a:rPr>
              <a:t>c) zakup (lub leasing) sprzętu komputerowego i oprogramowania, służących do zarządzania przedsiębiorstwem lub wspomagających sterowanie procesem świadczenia usług;</a:t>
            </a:r>
          </a:p>
          <a:p>
            <a:pPr marL="811213" lvl="1" indent="-354013" algn="just">
              <a:spcBef>
                <a:spcPts val="600"/>
              </a:spcBef>
              <a:buFont typeface="+mj-lt"/>
              <a:buAutoNum type="alphaLcParenR" startAt="4"/>
              <a:tabLst>
                <a:tab pos="811213" algn="l"/>
              </a:tabLst>
              <a:defRPr/>
            </a:pPr>
            <a:r>
              <a:rPr lang="pl-PL" sz="2000" dirty="0">
                <a:latin typeface="+mj-lt"/>
                <a:cs typeface="Arial" charset="0"/>
              </a:rPr>
              <a:t>wdrożenie systemu zarządzania jakością</a:t>
            </a:r>
          </a:p>
          <a:p>
            <a:pPr marL="811213" lvl="1" indent="-354013" algn="just">
              <a:spcBef>
                <a:spcPts val="600"/>
              </a:spcBef>
              <a:buFont typeface="+mj-lt"/>
              <a:buAutoNum type="alphaLcParenR" startAt="4"/>
              <a:defRPr/>
            </a:pPr>
            <a:r>
              <a:rPr lang="pl-PL" sz="2000" dirty="0">
                <a:latin typeface="+mj-lt"/>
                <a:cs typeface="Arial" charset="0"/>
              </a:rPr>
              <a:t>opłat za patenty i </a:t>
            </a:r>
            <a:r>
              <a:rPr lang="pl-PL" sz="2000" dirty="0" smtClean="0">
                <a:latin typeface="+mj-lt"/>
                <a:cs typeface="Arial" charset="0"/>
              </a:rPr>
              <a:t>licencje</a:t>
            </a:r>
          </a:p>
          <a:p>
            <a:pPr marL="811213" lvl="1" indent="-354013" algn="just">
              <a:spcBef>
                <a:spcPts val="600"/>
              </a:spcBef>
              <a:buFont typeface="+mj-lt"/>
              <a:buAutoNum type="alphaLcParenR" startAt="4"/>
              <a:defRPr/>
            </a:pPr>
            <a:endParaRPr lang="pl-PL" sz="2000" dirty="0">
              <a:latin typeface="+mj-lt"/>
              <a:cs typeface="Arial" charset="0"/>
            </a:endParaRPr>
          </a:p>
        </p:txBody>
      </p:sp>
    </p:spTree>
    <p:extLst>
      <p:ext uri="{BB962C8B-B14F-4D97-AF65-F5344CB8AC3E}">
        <p14:creationId xmlns:p14="http://schemas.microsoft.com/office/powerpoint/2010/main" val="30994604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eaLnBrk="1" hangingPunct="1"/>
            <a:fld id="{F8938428-CD3C-4C54-BCCF-D31D4A95918D}" type="slidenum">
              <a:rPr lang="pl-PL" altLang="pl-PL" sz="1000">
                <a:solidFill>
                  <a:srgbClr val="008000"/>
                </a:solidFill>
                <a:latin typeface="Tahoma" panose="020B0604030504040204" pitchFamily="34" charset="0"/>
              </a:rPr>
              <a:pPr eaLnBrk="1" hangingPunct="1"/>
              <a:t>12</a:t>
            </a:fld>
            <a:endParaRPr lang="pl-PL" altLang="pl-PL" sz="1000">
              <a:solidFill>
                <a:srgbClr val="008000"/>
              </a:solidFill>
              <a:latin typeface="Tahoma" panose="020B0604030504040204" pitchFamily="34" charset="0"/>
            </a:endParaRPr>
          </a:p>
        </p:txBody>
      </p:sp>
      <p:sp>
        <p:nvSpPr>
          <p:cNvPr id="4" name="Symbol zastępczy numeru slajdu 3"/>
          <p:cNvSpPr txBox="1">
            <a:spLocks/>
          </p:cNvSpPr>
          <p:nvPr/>
        </p:nvSpPr>
        <p:spPr bwMode="auto">
          <a:xfrm>
            <a:off x="6227763" y="6616700"/>
            <a:ext cx="2665412" cy="268288"/>
          </a:xfrm>
          <a:prstGeom prst="rect">
            <a:avLst/>
          </a:prstGeom>
          <a:noFill/>
          <a:ln w="9525">
            <a:noFill/>
            <a:miter lim="800000"/>
            <a:headEnd/>
            <a:tailEnd/>
          </a:ln>
          <a:effectLst/>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algn="r" eaLnBrk="1" hangingPunct="1"/>
            <a:fld id="{106FFDC3-E55D-40EC-9D53-676948B47046}" type="slidenum">
              <a:rPr lang="pl-PL" altLang="pl-PL" sz="1000">
                <a:solidFill>
                  <a:srgbClr val="008000"/>
                </a:solidFill>
                <a:latin typeface="Tahoma" panose="020B0604030504040204" pitchFamily="34" charset="0"/>
              </a:rPr>
              <a:pPr algn="r" eaLnBrk="1" hangingPunct="1"/>
              <a:t>12</a:t>
            </a:fld>
            <a:endParaRPr lang="pl-PL" altLang="pl-PL" sz="1000">
              <a:solidFill>
                <a:srgbClr val="008000"/>
              </a:solidFill>
              <a:latin typeface="Tahoma" panose="020B0604030504040204" pitchFamily="34" charset="0"/>
            </a:endParaRPr>
          </a:p>
        </p:txBody>
      </p:sp>
      <p:sp>
        <p:nvSpPr>
          <p:cNvPr id="6" name="Symbol zastępczy zawartości 2"/>
          <p:cNvSpPr txBox="1">
            <a:spLocks/>
          </p:cNvSpPr>
          <p:nvPr/>
        </p:nvSpPr>
        <p:spPr bwMode="auto">
          <a:xfrm>
            <a:off x="179388" y="1357313"/>
            <a:ext cx="8497887" cy="4592637"/>
          </a:xfrm>
          <a:prstGeom prst="rect">
            <a:avLst/>
          </a:prstGeom>
          <a:noFill/>
          <a:ln w="9525">
            <a:noFill/>
            <a:miter lim="800000"/>
            <a:headEnd/>
            <a:tailEnd/>
          </a:ln>
        </p:spPr>
        <p:txBody>
          <a:bodyPr/>
          <a:lstStyle/>
          <a:p>
            <a:pPr marL="180975" lvl="1" algn="just">
              <a:defRPr/>
            </a:pPr>
            <a:r>
              <a:rPr lang="pl-PL" sz="2000" b="1" dirty="0" smtClean="0">
                <a:latin typeface="+mj-lt"/>
              </a:rPr>
              <a:t>Kryteria </a:t>
            </a:r>
            <a:r>
              <a:rPr lang="pl-PL" sz="2000" b="1" dirty="0">
                <a:latin typeface="+mj-lt"/>
              </a:rPr>
              <a:t>przedmiotowe ubiegania się o pomoc:</a:t>
            </a:r>
          </a:p>
          <a:p>
            <a:pPr lvl="1" indent="-276225">
              <a:defRPr/>
            </a:pPr>
            <a:endParaRPr lang="pl-PL" sz="2000" dirty="0">
              <a:latin typeface="+mj-lt"/>
            </a:endParaRPr>
          </a:p>
          <a:p>
            <a:pPr lvl="1" indent="-276225" algn="just">
              <a:defRPr/>
            </a:pPr>
            <a:r>
              <a:rPr lang="pl-PL" sz="2000" dirty="0">
                <a:latin typeface="+mj-lt"/>
              </a:rPr>
              <a:t>5. Koszty kwalifikowalne cd:</a:t>
            </a:r>
          </a:p>
          <a:p>
            <a:pPr marL="720725" lvl="1" indent="-263525" algn="just">
              <a:defRPr/>
            </a:pPr>
            <a:r>
              <a:rPr lang="pl-PL" sz="2000" dirty="0">
                <a:latin typeface="+mj-lt"/>
                <a:cs typeface="Arial" charset="0"/>
              </a:rPr>
              <a:t>f) ogólne,  w wysokości nieprzekraczającej 10% pozostałych kosztów kwalifikowalnych, do których zaliczamy koszt: </a:t>
            </a:r>
          </a:p>
          <a:p>
            <a:pPr marL="1081088" lvl="1" indent="-269875" algn="just">
              <a:buFont typeface="Arial" panose="020B0604020202020204" pitchFamily="34" charset="0"/>
              <a:buChar char="•"/>
              <a:defRPr/>
            </a:pPr>
            <a:r>
              <a:rPr lang="pl-PL" sz="2000" dirty="0">
                <a:latin typeface="+mj-lt"/>
                <a:cs typeface="Arial" charset="0"/>
              </a:rPr>
              <a:t>dokumentacji technicznej operacji, w szczególności:</a:t>
            </a:r>
          </a:p>
          <a:p>
            <a:pPr marL="1714500" lvl="3" indent="-342900" algn="just">
              <a:buFont typeface="Tahoma" panose="020B0604030504040204" pitchFamily="34" charset="0"/>
              <a:buChar char="−"/>
              <a:defRPr/>
            </a:pPr>
            <a:r>
              <a:rPr lang="pl-PL" sz="2000" dirty="0">
                <a:latin typeface="+mj-lt"/>
                <a:cs typeface="Arial" charset="0"/>
              </a:rPr>
              <a:t>kosztorysów,</a:t>
            </a:r>
          </a:p>
          <a:p>
            <a:pPr marL="1714500" lvl="3" indent="-342900" algn="just">
              <a:buFont typeface="Tahoma" panose="020B0604030504040204" pitchFamily="34" charset="0"/>
              <a:buChar char="−"/>
              <a:defRPr/>
            </a:pPr>
            <a:r>
              <a:rPr lang="pl-PL" sz="2000" dirty="0">
                <a:latin typeface="+mj-lt"/>
                <a:cs typeface="Arial" charset="0"/>
              </a:rPr>
              <a:t>ocen lub raportów oddziaływania na środowisko,</a:t>
            </a:r>
          </a:p>
          <a:p>
            <a:pPr marL="1714500" lvl="3" indent="-342900" algn="just">
              <a:buFont typeface="Tahoma" panose="020B0604030504040204" pitchFamily="34" charset="0"/>
              <a:buChar char="−"/>
              <a:defRPr/>
            </a:pPr>
            <a:r>
              <a:rPr lang="pl-PL" sz="2000" dirty="0">
                <a:latin typeface="+mj-lt"/>
                <a:cs typeface="Arial" charset="0"/>
              </a:rPr>
              <a:t>wypisów i wyrysów z katastru nieruchomości,</a:t>
            </a:r>
          </a:p>
          <a:p>
            <a:pPr marL="1714500" lvl="3" indent="-342900" algn="just">
              <a:buFont typeface="Tahoma" panose="020B0604030504040204" pitchFamily="34" charset="0"/>
              <a:buChar char="−"/>
              <a:defRPr/>
            </a:pPr>
            <a:r>
              <a:rPr lang="pl-PL" sz="2000" dirty="0">
                <a:latin typeface="+mj-lt"/>
                <a:cs typeface="Arial" charset="0"/>
              </a:rPr>
              <a:t>projektów technologicznych;</a:t>
            </a:r>
          </a:p>
          <a:p>
            <a:pPr marL="1081088" lvl="2" indent="-269875" algn="just">
              <a:buFont typeface="Arial" panose="020B0604020202020204" pitchFamily="34" charset="0"/>
              <a:buChar char="•"/>
              <a:defRPr/>
            </a:pPr>
            <a:r>
              <a:rPr lang="pl-PL" sz="2000" dirty="0">
                <a:latin typeface="+mj-lt"/>
                <a:cs typeface="Arial" charset="0"/>
              </a:rPr>
              <a:t>biznesplanu – do wysokości kwoty 10 tys. złotych netto.</a:t>
            </a:r>
          </a:p>
          <a:p>
            <a:pPr algn="just">
              <a:defRPr/>
            </a:pPr>
            <a:r>
              <a:rPr lang="pl-PL" sz="2000" dirty="0">
                <a:latin typeface="+mj-lt"/>
                <a:cs typeface="Arial" charset="0"/>
              </a:rPr>
              <a:t> </a:t>
            </a:r>
            <a:endParaRPr lang="pl-PL" sz="2000" dirty="0">
              <a:latin typeface="+mj-lt"/>
            </a:endParaRPr>
          </a:p>
          <a:p>
            <a:pPr algn="just">
              <a:buFont typeface="Wingdings" pitchFamily="2" charset="2"/>
              <a:buChar char="q"/>
              <a:defRPr/>
            </a:pPr>
            <a:endParaRPr lang="pl-PL" sz="1500" dirty="0">
              <a:latin typeface="+mj-lt"/>
            </a:endParaRPr>
          </a:p>
        </p:txBody>
      </p:sp>
    </p:spTree>
    <p:extLst>
      <p:ext uri="{BB962C8B-B14F-4D97-AF65-F5344CB8AC3E}">
        <p14:creationId xmlns:p14="http://schemas.microsoft.com/office/powerpoint/2010/main" val="38418058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eaLnBrk="1" hangingPunct="1"/>
            <a:fld id="{D40C61A4-5C1C-412B-9D28-244B5C3253D2}" type="slidenum">
              <a:rPr lang="pl-PL" altLang="pl-PL" sz="1000">
                <a:solidFill>
                  <a:srgbClr val="008000"/>
                </a:solidFill>
                <a:latin typeface="Tahoma" panose="020B0604030504040204" pitchFamily="34" charset="0"/>
              </a:rPr>
              <a:pPr eaLnBrk="1" hangingPunct="1"/>
              <a:t>13</a:t>
            </a:fld>
            <a:endParaRPr lang="pl-PL" altLang="pl-PL" sz="1000">
              <a:solidFill>
                <a:srgbClr val="008000"/>
              </a:solidFill>
              <a:latin typeface="Tahoma" panose="020B0604030504040204" pitchFamily="34" charset="0"/>
            </a:endParaRPr>
          </a:p>
        </p:txBody>
      </p:sp>
      <p:sp>
        <p:nvSpPr>
          <p:cNvPr id="4" name="Symbol zastępczy numeru slajdu 3"/>
          <p:cNvSpPr txBox="1">
            <a:spLocks/>
          </p:cNvSpPr>
          <p:nvPr/>
        </p:nvSpPr>
        <p:spPr bwMode="auto">
          <a:xfrm>
            <a:off x="6227763" y="6616700"/>
            <a:ext cx="2665412" cy="268288"/>
          </a:xfrm>
          <a:prstGeom prst="rect">
            <a:avLst/>
          </a:prstGeom>
          <a:noFill/>
          <a:ln w="9525">
            <a:noFill/>
            <a:miter lim="800000"/>
            <a:headEnd/>
            <a:tailEnd/>
          </a:ln>
          <a:effectLst/>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algn="r" eaLnBrk="1" hangingPunct="1"/>
            <a:fld id="{E299AECE-BBD5-43EE-B803-FD0E2846FC53}" type="slidenum">
              <a:rPr lang="pl-PL" altLang="pl-PL" sz="1000">
                <a:solidFill>
                  <a:srgbClr val="008000"/>
                </a:solidFill>
                <a:latin typeface="Tahoma" panose="020B0604030504040204" pitchFamily="34" charset="0"/>
              </a:rPr>
              <a:pPr algn="r" eaLnBrk="1" hangingPunct="1"/>
              <a:t>13</a:t>
            </a:fld>
            <a:endParaRPr lang="pl-PL" altLang="pl-PL" sz="1000">
              <a:solidFill>
                <a:srgbClr val="008000"/>
              </a:solidFill>
              <a:latin typeface="Tahoma" panose="020B0604030504040204" pitchFamily="34" charset="0"/>
            </a:endParaRPr>
          </a:p>
        </p:txBody>
      </p:sp>
      <p:sp>
        <p:nvSpPr>
          <p:cNvPr id="6" name="Symbol zastępczy zawartości 2"/>
          <p:cNvSpPr txBox="1">
            <a:spLocks/>
          </p:cNvSpPr>
          <p:nvPr/>
        </p:nvSpPr>
        <p:spPr bwMode="auto">
          <a:xfrm>
            <a:off x="251520" y="1340768"/>
            <a:ext cx="8497887" cy="4592637"/>
          </a:xfrm>
          <a:prstGeom prst="rect">
            <a:avLst/>
          </a:prstGeom>
          <a:noFill/>
          <a:ln w="9525">
            <a:noFill/>
            <a:miter lim="800000"/>
            <a:headEnd/>
            <a:tailEnd/>
          </a:ln>
        </p:spPr>
        <p:txBody>
          <a:bodyPr/>
          <a:lstStyle/>
          <a:p>
            <a:pPr marL="180975" lvl="1" algn="just">
              <a:defRPr/>
            </a:pPr>
            <a:r>
              <a:rPr lang="pl-PL" sz="2000" b="1" dirty="0" smtClean="0">
                <a:latin typeface="+mj-lt"/>
              </a:rPr>
              <a:t>Kryteria </a:t>
            </a:r>
            <a:r>
              <a:rPr lang="pl-PL" sz="2000" b="1" dirty="0">
                <a:latin typeface="+mj-lt"/>
              </a:rPr>
              <a:t>przedmiotowe ubiegania się o pomoc:</a:t>
            </a:r>
          </a:p>
          <a:p>
            <a:pPr lvl="1" indent="-276225">
              <a:defRPr/>
            </a:pPr>
            <a:endParaRPr lang="pl-PL" sz="2000" dirty="0">
              <a:latin typeface="+mj-lt"/>
            </a:endParaRPr>
          </a:p>
          <a:p>
            <a:pPr lvl="1" indent="-276225" algn="just">
              <a:defRPr/>
            </a:pPr>
            <a:r>
              <a:rPr lang="pl-PL" sz="2000" dirty="0">
                <a:latin typeface="+mj-lt"/>
              </a:rPr>
              <a:t>5. </a:t>
            </a:r>
            <a:r>
              <a:rPr lang="pl-PL" sz="1400" dirty="0">
                <a:latin typeface="+mj-lt"/>
              </a:rPr>
              <a:t>Koszty kwalifikowalne cd:</a:t>
            </a:r>
          </a:p>
          <a:p>
            <a:pPr marL="544513" indent="-285750" algn="just">
              <a:buFont typeface="Arial" panose="020B0604020202020204" pitchFamily="34" charset="0"/>
              <a:buChar char="•"/>
              <a:defRPr/>
            </a:pPr>
            <a:r>
              <a:rPr lang="pl-PL" sz="1400" dirty="0">
                <a:latin typeface="+mj-lt"/>
              </a:rPr>
              <a:t>koszt zakupu ciągnika rolniczego nie może przekraczać wartości 50% pozostałych kosztów kwalifikowalnych (czyli de facto może stanowić 1/3 kosztów kwalifikowalnych</a:t>
            </a:r>
            <a:r>
              <a:rPr lang="pl-PL" sz="1400" dirty="0" smtClean="0">
                <a:latin typeface="+mj-lt"/>
              </a:rPr>
              <a:t>) np. pozostałe koszty wynoszą 200 000 zł to koszt kwalifikowalny ciągnika wynosi 100 000 (koszt zakupu może być wyższy ale tylko taka część zostanie zaliczona w poczet kosztów kwalifikowalnych)</a:t>
            </a:r>
            <a:endParaRPr lang="pl-PL" sz="1400" dirty="0">
              <a:latin typeface="+mj-lt"/>
            </a:endParaRPr>
          </a:p>
          <a:p>
            <a:pPr marL="544513" indent="-285750" algn="just">
              <a:buFont typeface="Arial" panose="020B0604020202020204" pitchFamily="34" charset="0"/>
              <a:buChar char="•"/>
              <a:defRPr/>
            </a:pPr>
            <a:r>
              <a:rPr lang="pl-PL" sz="1400" dirty="0">
                <a:latin typeface="+mj-lt"/>
              </a:rPr>
              <a:t>koszt wdrożenia systemów zarządzenia jakością, patentów i </a:t>
            </a:r>
            <a:r>
              <a:rPr lang="pl-PL" sz="1400" dirty="0" smtClean="0">
                <a:latin typeface="+mj-lt"/>
              </a:rPr>
              <a:t>licencji i sprzętu komputerowego oraz oprogramowania, a także koszty </a:t>
            </a:r>
            <a:r>
              <a:rPr lang="pl-PL" sz="1400" dirty="0">
                <a:latin typeface="+mj-lt"/>
              </a:rPr>
              <a:t>ogólne nie mogą stanowić jedynych kosztów kwalifikowalnych</a:t>
            </a:r>
          </a:p>
          <a:p>
            <a:pPr marL="544513" indent="-285750" algn="just">
              <a:buFont typeface="Arial" panose="020B0604020202020204" pitchFamily="34" charset="0"/>
              <a:buChar char="•"/>
              <a:defRPr/>
            </a:pPr>
            <a:r>
              <a:rPr lang="pl-PL" sz="1400" dirty="0">
                <a:latin typeface="+mj-lt"/>
              </a:rPr>
              <a:t>w przypadku zakupu maszyn, narzędzi i urządzeń oraz aparatury pomiarowej – kwalifikowalny jest koszt transportu i instalacji </a:t>
            </a:r>
          </a:p>
          <a:p>
            <a:pPr marL="544513" indent="-285750" algn="just">
              <a:buFont typeface="Arial" panose="020B0604020202020204" pitchFamily="34" charset="0"/>
              <a:buChar char="•"/>
              <a:defRPr/>
            </a:pPr>
            <a:r>
              <a:rPr lang="pl-PL" sz="1400" dirty="0">
                <a:latin typeface="+mj-lt"/>
              </a:rPr>
              <a:t>koszty mogą być ponoszone od dnia zawarcia umowy (z wyjątkiem kosztów ogólnych</a:t>
            </a:r>
            <a:r>
              <a:rPr lang="pl-PL" sz="1400" dirty="0" smtClean="0">
                <a:latin typeface="+mj-lt"/>
              </a:rPr>
              <a:t>), po przeprowadzeniu postępowania ofertowego (jeżeli dotyczy)</a:t>
            </a:r>
            <a:endParaRPr lang="pl-PL" sz="1400" dirty="0">
              <a:latin typeface="+mj-lt"/>
            </a:endParaRPr>
          </a:p>
          <a:p>
            <a:pPr marL="544513" indent="-285750" algn="just">
              <a:buFont typeface="Arial" panose="020B0604020202020204" pitchFamily="34" charset="0"/>
              <a:buChar char="•"/>
              <a:defRPr/>
            </a:pPr>
            <a:endParaRPr lang="pl-PL" sz="2000" dirty="0">
              <a:latin typeface="+mj-lt"/>
            </a:endParaRPr>
          </a:p>
        </p:txBody>
      </p:sp>
    </p:spTree>
    <p:extLst>
      <p:ext uri="{BB962C8B-B14F-4D97-AF65-F5344CB8AC3E}">
        <p14:creationId xmlns:p14="http://schemas.microsoft.com/office/powerpoint/2010/main" val="35709487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eaLnBrk="1" hangingPunct="1"/>
            <a:fld id="{813C2277-8DE3-4B23-9F5D-5590BFC30BF0}" type="slidenum">
              <a:rPr lang="pl-PL" altLang="pl-PL" sz="1000">
                <a:solidFill>
                  <a:srgbClr val="008000"/>
                </a:solidFill>
                <a:latin typeface="Tahoma" panose="020B0604030504040204" pitchFamily="34" charset="0"/>
              </a:rPr>
              <a:pPr eaLnBrk="1" hangingPunct="1"/>
              <a:t>14</a:t>
            </a:fld>
            <a:endParaRPr lang="pl-PL" altLang="pl-PL" sz="1000">
              <a:solidFill>
                <a:srgbClr val="008000"/>
              </a:solidFill>
              <a:latin typeface="Tahoma" panose="020B0604030504040204" pitchFamily="34" charset="0"/>
            </a:endParaRPr>
          </a:p>
        </p:txBody>
      </p:sp>
      <p:sp>
        <p:nvSpPr>
          <p:cNvPr id="4" name="Symbol zastępczy numeru slajdu 3"/>
          <p:cNvSpPr txBox="1">
            <a:spLocks/>
          </p:cNvSpPr>
          <p:nvPr/>
        </p:nvSpPr>
        <p:spPr bwMode="auto">
          <a:xfrm>
            <a:off x="6227763" y="6616700"/>
            <a:ext cx="2665412" cy="268288"/>
          </a:xfrm>
          <a:prstGeom prst="rect">
            <a:avLst/>
          </a:prstGeom>
          <a:noFill/>
          <a:ln w="9525">
            <a:noFill/>
            <a:miter lim="800000"/>
            <a:headEnd/>
            <a:tailEnd/>
          </a:ln>
          <a:effectLst/>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algn="r" eaLnBrk="1" hangingPunct="1"/>
            <a:fld id="{11A1B0BC-E9C0-4DBA-812A-445408A64D36}" type="slidenum">
              <a:rPr lang="pl-PL" altLang="pl-PL" sz="1000">
                <a:solidFill>
                  <a:srgbClr val="008000"/>
                </a:solidFill>
                <a:latin typeface="Tahoma" panose="020B0604030504040204" pitchFamily="34" charset="0"/>
              </a:rPr>
              <a:pPr algn="r" eaLnBrk="1" hangingPunct="1"/>
              <a:t>14</a:t>
            </a:fld>
            <a:endParaRPr lang="pl-PL" altLang="pl-PL" sz="1000">
              <a:solidFill>
                <a:srgbClr val="008000"/>
              </a:solidFill>
              <a:latin typeface="Tahoma" panose="020B0604030504040204" pitchFamily="34" charset="0"/>
            </a:endParaRPr>
          </a:p>
        </p:txBody>
      </p:sp>
      <p:sp>
        <p:nvSpPr>
          <p:cNvPr id="6" name="Symbol zastępczy zawartości 2"/>
          <p:cNvSpPr txBox="1">
            <a:spLocks/>
          </p:cNvSpPr>
          <p:nvPr/>
        </p:nvSpPr>
        <p:spPr bwMode="auto">
          <a:xfrm>
            <a:off x="179388" y="1357313"/>
            <a:ext cx="8497887" cy="4592637"/>
          </a:xfrm>
          <a:prstGeom prst="rect">
            <a:avLst/>
          </a:prstGeom>
          <a:noFill/>
          <a:ln w="9525">
            <a:noFill/>
            <a:miter lim="800000"/>
            <a:headEnd/>
            <a:tailEnd/>
          </a:ln>
        </p:spPr>
        <p:txBody>
          <a:bodyPr/>
          <a:lstStyle/>
          <a:p>
            <a:pPr marL="180975" lvl="1" algn="just">
              <a:defRPr/>
            </a:pPr>
            <a:r>
              <a:rPr lang="pl-PL" sz="2000" b="1" dirty="0" smtClean="0">
                <a:latin typeface="+mj-lt"/>
              </a:rPr>
              <a:t>Kryteria </a:t>
            </a:r>
            <a:r>
              <a:rPr lang="pl-PL" sz="2000" b="1" dirty="0">
                <a:latin typeface="+mj-lt"/>
              </a:rPr>
              <a:t>przedmiotowe ubiegania się o pomoc:</a:t>
            </a:r>
          </a:p>
          <a:p>
            <a:pPr lvl="1" indent="-276225">
              <a:defRPr/>
            </a:pPr>
            <a:endParaRPr lang="pl-PL" sz="2000" dirty="0">
              <a:latin typeface="+mj-lt"/>
            </a:endParaRPr>
          </a:p>
          <a:p>
            <a:pPr lvl="1" indent="-276225" algn="just">
              <a:defRPr/>
            </a:pPr>
            <a:r>
              <a:rPr lang="pl-PL" sz="2000" dirty="0">
                <a:latin typeface="+mj-lt"/>
              </a:rPr>
              <a:t>Koszty niekwalifikowalne:</a:t>
            </a:r>
          </a:p>
          <a:p>
            <a:pPr marL="720725" lvl="1" indent="-263525" algn="just">
              <a:buFont typeface="Arial" panose="020B0604020202020204" pitchFamily="34" charset="0"/>
              <a:buChar char="•"/>
              <a:defRPr/>
            </a:pPr>
            <a:r>
              <a:rPr lang="pl-PL" sz="2000" dirty="0">
                <a:latin typeface="+mj-lt"/>
              </a:rPr>
              <a:t> nabycia nieruchomości;</a:t>
            </a:r>
          </a:p>
          <a:p>
            <a:pPr marL="800100" lvl="1" indent="-342900" algn="just">
              <a:buFont typeface="Arial" panose="020B0604020202020204" pitchFamily="34" charset="0"/>
              <a:buChar char="•"/>
              <a:defRPr/>
            </a:pPr>
            <a:r>
              <a:rPr lang="pl-PL" sz="2000" dirty="0">
                <a:latin typeface="+mj-lt"/>
              </a:rPr>
              <a:t>podatku od towarów i usług (VAT);</a:t>
            </a:r>
          </a:p>
          <a:p>
            <a:pPr marL="800100" lvl="1" indent="-342900" algn="just">
              <a:buFont typeface="Arial" panose="020B0604020202020204" pitchFamily="34" charset="0"/>
              <a:buChar char="•"/>
              <a:defRPr/>
            </a:pPr>
            <a:r>
              <a:rPr lang="pl-PL" sz="2000" dirty="0">
                <a:latin typeface="+mj-lt"/>
              </a:rPr>
              <a:t>nabycia rzeczy używanych;</a:t>
            </a:r>
          </a:p>
          <a:p>
            <a:pPr marL="800100" lvl="1" indent="-342900" algn="just">
              <a:buFont typeface="Arial" panose="020B0604020202020204" pitchFamily="34" charset="0"/>
              <a:buChar char="•"/>
              <a:defRPr/>
            </a:pPr>
            <a:r>
              <a:rPr lang="pl-PL" sz="2000" dirty="0">
                <a:latin typeface="+mj-lt"/>
              </a:rPr>
              <a:t>leasingu zwrotnego, </a:t>
            </a:r>
          </a:p>
          <a:p>
            <a:pPr marL="800100" lvl="1" indent="-342900" algn="just">
              <a:buFont typeface="Arial" panose="020B0604020202020204" pitchFamily="34" charset="0"/>
              <a:buChar char="•"/>
              <a:defRPr/>
            </a:pPr>
            <a:r>
              <a:rPr lang="pl-PL" sz="2000" dirty="0">
                <a:latin typeface="+mj-lt"/>
              </a:rPr>
              <a:t>związane z umową leasingu, w szczególności marża finansującego lub ubezpieczenia;</a:t>
            </a:r>
          </a:p>
          <a:p>
            <a:pPr marL="800100" lvl="1" indent="-342900" algn="just">
              <a:buFont typeface="Arial" panose="020B0604020202020204" pitchFamily="34" charset="0"/>
              <a:buChar char="•"/>
              <a:defRPr/>
            </a:pPr>
            <a:r>
              <a:rPr lang="pl-PL" sz="2000" dirty="0">
                <a:latin typeface="+mj-lt"/>
              </a:rPr>
              <a:t>poniesione w związku z realizacją inwestycji odtworzeniowych;</a:t>
            </a:r>
          </a:p>
          <a:p>
            <a:pPr marL="800100" lvl="1" indent="-342900" algn="just">
              <a:buFont typeface="Arial" panose="020B0604020202020204" pitchFamily="34" charset="0"/>
              <a:buChar char="•"/>
              <a:defRPr/>
            </a:pPr>
            <a:r>
              <a:rPr lang="pl-PL" sz="2000" dirty="0">
                <a:latin typeface="+mj-lt"/>
              </a:rPr>
              <a:t>robót budowlanych.</a:t>
            </a:r>
          </a:p>
          <a:p>
            <a:pPr marL="544513" indent="-285750" algn="just">
              <a:buFont typeface="Arial" panose="020B0604020202020204" pitchFamily="34" charset="0"/>
              <a:buChar char="•"/>
              <a:defRPr/>
            </a:pPr>
            <a:endParaRPr lang="pl-PL" sz="2000" dirty="0">
              <a:latin typeface="+mj-lt"/>
            </a:endParaRPr>
          </a:p>
        </p:txBody>
      </p:sp>
    </p:spTree>
    <p:extLst>
      <p:ext uri="{BB962C8B-B14F-4D97-AF65-F5344CB8AC3E}">
        <p14:creationId xmlns:p14="http://schemas.microsoft.com/office/powerpoint/2010/main" val="37807555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ytuł 8"/>
          <p:cNvSpPr>
            <a:spLocks noGrp="1"/>
          </p:cNvSpPr>
          <p:nvPr>
            <p:ph type="title"/>
          </p:nvPr>
        </p:nvSpPr>
        <p:spPr/>
        <p:txBody>
          <a:bodyPr/>
          <a:lstStyle/>
          <a:p>
            <a:r>
              <a:rPr lang="pl-PL" dirty="0" smtClean="0"/>
              <a:t>Nabór</a:t>
            </a:r>
            <a:endParaRPr lang="pl-PL" dirty="0"/>
          </a:p>
        </p:txBody>
      </p:sp>
      <p:sp>
        <p:nvSpPr>
          <p:cNvPr id="10" name="Symbol zastępczy zawartości 9"/>
          <p:cNvSpPr>
            <a:spLocks noGrp="1"/>
          </p:cNvSpPr>
          <p:nvPr>
            <p:ph idx="1"/>
          </p:nvPr>
        </p:nvSpPr>
        <p:spPr/>
        <p:txBody>
          <a:bodyPr>
            <a:normAutofit fontScale="85000" lnSpcReduction="10000"/>
          </a:bodyPr>
          <a:lstStyle/>
          <a:p>
            <a:pPr marL="0" indent="0">
              <a:buNone/>
            </a:pPr>
            <a:r>
              <a:rPr lang="pl-PL" sz="2000" b="1" dirty="0" smtClean="0">
                <a:latin typeface="+mj-lt"/>
              </a:rPr>
              <a:t>Termin naboru wniosków : od 31.10.2016 do 29.11.2016 </a:t>
            </a:r>
          </a:p>
          <a:p>
            <a:pPr marL="0" lvl="0" indent="0">
              <a:buNone/>
            </a:pPr>
            <a:r>
              <a:rPr lang="pl-PL" sz="2000" dirty="0" smtClean="0">
                <a:latin typeface="+mj-lt"/>
              </a:rPr>
              <a:t> </a:t>
            </a:r>
            <a:r>
              <a:rPr lang="pl-PL" sz="1800" dirty="0">
                <a:solidFill>
                  <a:srgbClr val="000000"/>
                </a:solidFill>
                <a:latin typeface="Calibri"/>
              </a:rPr>
              <a:t>Dokumentacja aplikacyjna udostępniana jest na stronie internetowej ARiMR w dniu ogłoszenia terminu naboru wniosków o przyznanie pomocy.</a:t>
            </a:r>
          </a:p>
          <a:p>
            <a:pPr marL="0" lvl="0" indent="0">
              <a:buNone/>
            </a:pPr>
            <a:r>
              <a:rPr lang="pl-PL" sz="1800" dirty="0">
                <a:solidFill>
                  <a:srgbClr val="000000"/>
                </a:solidFill>
                <a:latin typeface="Calibri"/>
              </a:rPr>
              <a:t> </a:t>
            </a:r>
          </a:p>
          <a:p>
            <a:pPr marL="0" lvl="0" indent="0">
              <a:buNone/>
            </a:pPr>
            <a:r>
              <a:rPr lang="pl-PL" sz="1800" dirty="0">
                <a:solidFill>
                  <a:srgbClr val="000000"/>
                </a:solidFill>
                <a:latin typeface="Calibri"/>
              </a:rPr>
              <a:t>Oprócz wzoru wniosku i załączników do niego na stronie  również umieszczone są: </a:t>
            </a:r>
          </a:p>
          <a:p>
            <a:pPr lvl="0"/>
            <a:r>
              <a:rPr lang="pl-PL" sz="1800" dirty="0">
                <a:solidFill>
                  <a:srgbClr val="000000"/>
                </a:solidFill>
                <a:latin typeface="Calibri"/>
              </a:rPr>
              <a:t>instrukcje wypełniania dokumentów aplikacyjnych,</a:t>
            </a:r>
          </a:p>
          <a:p>
            <a:pPr lvl="0"/>
            <a:r>
              <a:rPr lang="pl-PL" sz="1800" dirty="0">
                <a:solidFill>
                  <a:srgbClr val="000000"/>
                </a:solidFill>
                <a:latin typeface="Calibri"/>
              </a:rPr>
              <a:t>formularz umowy o przyznaniu pomocy wraz z załącznikami, </a:t>
            </a:r>
          </a:p>
          <a:p>
            <a:pPr lvl="0"/>
            <a:r>
              <a:rPr lang="pl-PL" sz="1800" dirty="0">
                <a:solidFill>
                  <a:srgbClr val="000000"/>
                </a:solidFill>
                <a:latin typeface="Calibri"/>
              </a:rPr>
              <a:t>formularz wniosku o płatność wraz z instrukcją,</a:t>
            </a:r>
          </a:p>
          <a:p>
            <a:pPr lvl="0"/>
            <a:r>
              <a:rPr lang="pl-PL" sz="1800" dirty="0">
                <a:solidFill>
                  <a:srgbClr val="000000"/>
                </a:solidFill>
                <a:latin typeface="Calibri"/>
              </a:rPr>
              <a:t>rozporządzenie wykonawcze wraz z nowelizacją,</a:t>
            </a:r>
          </a:p>
          <a:p>
            <a:pPr lvl="0"/>
            <a:r>
              <a:rPr lang="pl-PL" sz="1800" dirty="0">
                <a:solidFill>
                  <a:srgbClr val="000000"/>
                </a:solidFill>
                <a:latin typeface="Calibri"/>
              </a:rPr>
              <a:t>poradnik kierowany do podmiotów ubiegających się o przyznanie pomocy</a:t>
            </a:r>
          </a:p>
          <a:p>
            <a:pPr marL="0" indent="0">
              <a:buNone/>
            </a:pPr>
            <a:endParaRPr lang="pl-PL" sz="1800" dirty="0">
              <a:latin typeface="+mj-lt"/>
            </a:endParaRPr>
          </a:p>
        </p:txBody>
      </p:sp>
      <p:sp>
        <p:nvSpPr>
          <p:cNvPr id="2" name="Symbol zastępczy numeru slajdu 1"/>
          <p:cNvSpPr>
            <a:spLocks noGrp="1"/>
          </p:cNvSpPr>
          <p:nvPr>
            <p:ph type="sldNum" sz="quarter" idx="12"/>
          </p:nvPr>
        </p:nvSpPr>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eaLnBrk="1" hangingPunct="1"/>
            <a:fld id="{07826D5F-E5F8-4456-B228-A053848A896B}" type="slidenum">
              <a:rPr lang="pl-PL" altLang="pl-PL" sz="1000">
                <a:solidFill>
                  <a:srgbClr val="008000"/>
                </a:solidFill>
                <a:latin typeface="Tahoma" panose="020B0604030504040204" pitchFamily="34" charset="0"/>
              </a:rPr>
              <a:pPr eaLnBrk="1" hangingPunct="1"/>
              <a:t>15</a:t>
            </a:fld>
            <a:endParaRPr lang="pl-PL" altLang="pl-PL" sz="1000">
              <a:solidFill>
                <a:srgbClr val="008000"/>
              </a:solidFill>
              <a:latin typeface="Tahoma" panose="020B0604030504040204" pitchFamily="34" charset="0"/>
            </a:endParaRPr>
          </a:p>
        </p:txBody>
      </p:sp>
      <p:sp>
        <p:nvSpPr>
          <p:cNvPr id="3" name="Symbol zastępczy numeru slajdu 1"/>
          <p:cNvSpPr txBox="1">
            <a:spLocks/>
          </p:cNvSpPr>
          <p:nvPr/>
        </p:nvSpPr>
        <p:spPr bwMode="auto">
          <a:xfrm>
            <a:off x="6227763" y="6616700"/>
            <a:ext cx="2665412" cy="268288"/>
          </a:xfrm>
          <a:prstGeom prst="rect">
            <a:avLst/>
          </a:prstGeom>
          <a:noFill/>
          <a:ln w="9525">
            <a:noFill/>
            <a:miter lim="800000"/>
            <a:headEnd/>
            <a:tailEnd/>
          </a:ln>
          <a:effectLst/>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algn="r" eaLnBrk="1" hangingPunct="1"/>
            <a:fld id="{55B422B0-AAFE-4F9B-AA9B-8426F28B26A7}" type="slidenum">
              <a:rPr lang="pl-PL" altLang="pl-PL" sz="1000">
                <a:solidFill>
                  <a:srgbClr val="008000"/>
                </a:solidFill>
                <a:latin typeface="Tahoma" panose="020B0604030504040204" pitchFamily="34" charset="0"/>
              </a:rPr>
              <a:pPr algn="r" eaLnBrk="1" hangingPunct="1"/>
              <a:t>15</a:t>
            </a:fld>
            <a:endParaRPr lang="pl-PL" altLang="pl-PL" sz="1000">
              <a:solidFill>
                <a:srgbClr val="008000"/>
              </a:solidFill>
              <a:latin typeface="Tahoma" panose="020B0604030504040204" pitchFamily="34" charset="0"/>
            </a:endParaRPr>
          </a:p>
        </p:txBody>
      </p:sp>
      <p:sp>
        <p:nvSpPr>
          <p:cNvPr id="4" name="Symbol zastępczy numeru slajdu 1"/>
          <p:cNvSpPr txBox="1">
            <a:spLocks/>
          </p:cNvSpPr>
          <p:nvPr/>
        </p:nvSpPr>
        <p:spPr bwMode="auto">
          <a:xfrm>
            <a:off x="6227763" y="6616700"/>
            <a:ext cx="2665412" cy="268288"/>
          </a:xfrm>
          <a:prstGeom prst="rect">
            <a:avLst/>
          </a:prstGeom>
          <a:noFill/>
          <a:ln w="9525">
            <a:noFill/>
            <a:miter lim="800000"/>
            <a:headEnd/>
            <a:tailEnd/>
          </a:ln>
          <a:effectLst/>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algn="r" eaLnBrk="1" hangingPunct="1"/>
            <a:fld id="{A55C7407-A101-4FDA-B93D-ED942319247C}" type="slidenum">
              <a:rPr lang="pl-PL" altLang="pl-PL" sz="1000">
                <a:solidFill>
                  <a:srgbClr val="008000"/>
                </a:solidFill>
                <a:latin typeface="Tahoma" panose="020B0604030504040204" pitchFamily="34" charset="0"/>
              </a:rPr>
              <a:pPr algn="r" eaLnBrk="1" hangingPunct="1"/>
              <a:t>15</a:t>
            </a:fld>
            <a:endParaRPr lang="pl-PL" altLang="pl-PL" sz="1000">
              <a:solidFill>
                <a:srgbClr val="008000"/>
              </a:solidFill>
              <a:latin typeface="Tahoma" panose="020B0604030504040204" pitchFamily="34" charset="0"/>
            </a:endParaRPr>
          </a:p>
        </p:txBody>
      </p:sp>
      <p:sp>
        <p:nvSpPr>
          <p:cNvPr id="6" name="Symbol zastępczy numeru slajdu 3"/>
          <p:cNvSpPr txBox="1">
            <a:spLocks/>
          </p:cNvSpPr>
          <p:nvPr/>
        </p:nvSpPr>
        <p:spPr bwMode="auto">
          <a:xfrm>
            <a:off x="6227763" y="6616700"/>
            <a:ext cx="2665412" cy="268288"/>
          </a:xfrm>
          <a:prstGeom prst="rect">
            <a:avLst/>
          </a:prstGeom>
          <a:noFill/>
          <a:ln w="9525">
            <a:noFill/>
            <a:miter lim="800000"/>
            <a:headEnd/>
            <a:tailEnd/>
          </a:ln>
          <a:effectLst/>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algn="r" eaLnBrk="1" hangingPunct="1"/>
            <a:fld id="{4C909F48-883F-4489-AD08-2866B29B40BF}" type="slidenum">
              <a:rPr lang="pl-PL" altLang="pl-PL" sz="1000">
                <a:solidFill>
                  <a:srgbClr val="008000"/>
                </a:solidFill>
                <a:latin typeface="Tahoma" panose="020B0604030504040204" pitchFamily="34" charset="0"/>
              </a:rPr>
              <a:pPr algn="r" eaLnBrk="1" hangingPunct="1"/>
              <a:t>15</a:t>
            </a:fld>
            <a:endParaRPr lang="pl-PL" altLang="pl-PL" sz="1000">
              <a:solidFill>
                <a:srgbClr val="008000"/>
              </a:solidFill>
              <a:latin typeface="Tahoma" panose="020B0604030504040204" pitchFamily="34" charset="0"/>
            </a:endParaRPr>
          </a:p>
        </p:txBody>
      </p:sp>
      <p:sp>
        <p:nvSpPr>
          <p:cNvPr id="8" name="Symbol zastępczy numeru slajdu 3"/>
          <p:cNvSpPr txBox="1">
            <a:spLocks/>
          </p:cNvSpPr>
          <p:nvPr/>
        </p:nvSpPr>
        <p:spPr bwMode="auto">
          <a:xfrm>
            <a:off x="6380163" y="6769100"/>
            <a:ext cx="2665412" cy="268288"/>
          </a:xfrm>
          <a:prstGeom prst="rect">
            <a:avLst/>
          </a:prstGeom>
          <a:noFill/>
          <a:ln w="9525">
            <a:noFill/>
            <a:miter lim="800000"/>
            <a:headEnd/>
            <a:tailEnd/>
          </a:ln>
          <a:effectLst/>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algn="r" eaLnBrk="1" hangingPunct="1"/>
            <a:fld id="{B1647EAF-464F-4017-B1C8-8F5BFF2DA797}" type="slidenum">
              <a:rPr lang="pl-PL" altLang="pl-PL" sz="1000">
                <a:solidFill>
                  <a:srgbClr val="008000"/>
                </a:solidFill>
                <a:latin typeface="Tahoma" panose="020B0604030504040204" pitchFamily="34" charset="0"/>
              </a:rPr>
              <a:pPr algn="r" eaLnBrk="1" hangingPunct="1"/>
              <a:t>15</a:t>
            </a:fld>
            <a:endParaRPr lang="pl-PL" altLang="pl-PL" sz="1000">
              <a:solidFill>
                <a:srgbClr val="008000"/>
              </a:solidFill>
              <a:latin typeface="Tahoma" panose="020B0604030504040204" pitchFamily="34" charset="0"/>
            </a:endParaRPr>
          </a:p>
        </p:txBody>
      </p:sp>
    </p:spTree>
    <p:extLst>
      <p:ext uri="{BB962C8B-B14F-4D97-AF65-F5344CB8AC3E}">
        <p14:creationId xmlns:p14="http://schemas.microsoft.com/office/powerpoint/2010/main" val="24240515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7"/>
          <p:cNvSpPr>
            <a:spLocks noGrp="1"/>
          </p:cNvSpPr>
          <p:nvPr>
            <p:ph type="title"/>
          </p:nvPr>
        </p:nvSpPr>
        <p:spPr>
          <a:prstGeom prst="rect">
            <a:avLst/>
          </a:prstGeom>
        </p:spPr>
        <p:txBody>
          <a:bodyPr wrap="none">
            <a:spAutoFit/>
          </a:bodyPr>
          <a:lstStyle/>
          <a:p>
            <a:pPr lvl="1" indent="-276225">
              <a:defRPr/>
            </a:pPr>
            <a:r>
              <a:rPr lang="pl-PL" sz="2400" b="1" dirty="0">
                <a:solidFill>
                  <a:schemeClr val="accent1">
                    <a:lumMod val="50000"/>
                  </a:schemeClr>
                </a:solidFill>
                <a:latin typeface="Cambria" pitchFamily="18" charset="0"/>
                <a:ea typeface="+mj-ea"/>
                <a:cs typeface="+mj-cs"/>
              </a:rPr>
              <a:t>Kryteria wyboru operacji:</a:t>
            </a:r>
          </a:p>
        </p:txBody>
      </p:sp>
      <p:sp>
        <p:nvSpPr>
          <p:cNvPr id="7" name="Symbol zastępczy zawartości 6"/>
          <p:cNvSpPr>
            <a:spLocks noGrp="1"/>
          </p:cNvSpPr>
          <p:nvPr>
            <p:ph idx="1"/>
          </p:nvPr>
        </p:nvSpPr>
        <p:spPr>
          <a:xfrm>
            <a:off x="684213" y="1981200"/>
            <a:ext cx="7773987" cy="4400128"/>
          </a:xfrm>
        </p:spPr>
        <p:txBody>
          <a:bodyPr>
            <a:normAutofit lnSpcReduction="10000"/>
          </a:bodyPr>
          <a:lstStyle/>
          <a:p>
            <a:pPr marL="457200" indent="-457200" algn="just">
              <a:buFont typeface="+mj-lt"/>
              <a:buAutoNum type="arabicPeriod"/>
              <a:defRPr/>
            </a:pPr>
            <a:r>
              <a:rPr lang="pl-PL" sz="1800" b="1" dirty="0" smtClean="0"/>
              <a:t>Innowacyjność </a:t>
            </a:r>
            <a:r>
              <a:rPr lang="pl-PL" sz="1800" dirty="0" smtClean="0"/>
              <a:t>–</a:t>
            </a:r>
            <a:r>
              <a:rPr lang="pl-PL" sz="1800" dirty="0" smtClean="0">
                <a:solidFill>
                  <a:srgbClr val="FF0000"/>
                </a:solidFill>
              </a:rPr>
              <a:t>– </a:t>
            </a:r>
            <a:r>
              <a:rPr lang="pl-PL" sz="1800" dirty="0">
                <a:solidFill>
                  <a:srgbClr val="FF0000"/>
                </a:solidFill>
              </a:rPr>
              <a:t>2 pkt</a:t>
            </a:r>
          </a:p>
          <a:p>
            <a:pPr marL="457200" indent="-457200" algn="just">
              <a:buFont typeface="+mj-lt"/>
              <a:buAutoNum type="arabicPeriod"/>
              <a:defRPr/>
            </a:pPr>
            <a:r>
              <a:rPr lang="pl-PL" sz="1800" b="1" dirty="0" smtClean="0"/>
              <a:t>Ochrona </a:t>
            </a:r>
            <a:r>
              <a:rPr lang="pl-PL" sz="1800" b="1" dirty="0"/>
              <a:t>środowiska i przeciwdziałanie zmianom klimatu – </a:t>
            </a:r>
            <a:r>
              <a:rPr lang="pl-PL" sz="1800" dirty="0" smtClean="0">
                <a:solidFill>
                  <a:srgbClr val="FF0000"/>
                </a:solidFill>
              </a:rPr>
              <a:t>– </a:t>
            </a:r>
            <a:r>
              <a:rPr lang="pl-PL" sz="1800" dirty="0">
                <a:solidFill>
                  <a:srgbClr val="FF0000"/>
                </a:solidFill>
              </a:rPr>
              <a:t>2 </a:t>
            </a:r>
            <a:r>
              <a:rPr lang="pl-PL" sz="1800" dirty="0" smtClean="0">
                <a:solidFill>
                  <a:srgbClr val="FF0000"/>
                </a:solidFill>
              </a:rPr>
              <a:t>pkt</a:t>
            </a:r>
          </a:p>
          <a:p>
            <a:pPr marL="457200" lvl="0" indent="-457200" algn="just" eaLnBrk="1" hangingPunct="1">
              <a:spcBef>
                <a:spcPct val="0"/>
              </a:spcBef>
              <a:buFont typeface="+mj-lt"/>
              <a:buAutoNum type="arabicPeriod" startAt="3"/>
              <a:defRPr/>
            </a:pPr>
            <a:r>
              <a:rPr lang="pl-PL" sz="1800" b="1" kern="1200" dirty="0">
                <a:solidFill>
                  <a:srgbClr val="000000"/>
                </a:solidFill>
                <a:latin typeface="Calibri"/>
              </a:rPr>
              <a:t>nie uzyskanie pomocy w ramach działań</a:t>
            </a:r>
            <a:r>
              <a:rPr lang="pl-PL" sz="1800" kern="1200" dirty="0">
                <a:solidFill>
                  <a:srgbClr val="000000"/>
                </a:solidFill>
                <a:latin typeface="Calibri"/>
              </a:rPr>
              <a:t>: „Różnicowanie w kierunku działalności nierolniczej” lub „Tworzenie i rozwój mikroprzedsiębiorstw” lub działania „Wdrażanie Lokalnych Strategii Rozwoju” które odpowiadają warunkom przyznania pomocy w ramach tych działań objętych PROW 2007</a:t>
            </a:r>
            <a:r>
              <a:rPr lang="pl-PL" sz="1800" kern="1200" dirty="0">
                <a:solidFill>
                  <a:srgbClr val="000000"/>
                </a:solidFill>
                <a:latin typeface="Calibri"/>
                <a:sym typeface="Symbol"/>
              </a:rPr>
              <a:t></a:t>
            </a:r>
            <a:r>
              <a:rPr lang="pl-PL" sz="1800" kern="1200" dirty="0">
                <a:solidFill>
                  <a:srgbClr val="000000"/>
                </a:solidFill>
                <a:latin typeface="Calibri"/>
              </a:rPr>
              <a:t>2013,</a:t>
            </a:r>
            <a:r>
              <a:rPr lang="pl-PL" sz="1800" kern="1200" dirty="0">
                <a:solidFill>
                  <a:srgbClr val="FF0000"/>
                </a:solidFill>
                <a:latin typeface="Calibri"/>
              </a:rPr>
              <a:t> – 2 pkt</a:t>
            </a:r>
          </a:p>
          <a:p>
            <a:pPr marL="457200" lvl="0" indent="-457200" algn="just" eaLnBrk="1" hangingPunct="1">
              <a:spcBef>
                <a:spcPct val="0"/>
              </a:spcBef>
              <a:buFont typeface="+mj-lt"/>
              <a:buAutoNum type="arabicPeriod" startAt="3"/>
              <a:defRPr/>
            </a:pPr>
            <a:endParaRPr lang="pl-PL" sz="1800" kern="1200" dirty="0">
              <a:solidFill>
                <a:srgbClr val="000000"/>
              </a:solidFill>
              <a:latin typeface="Calibri"/>
            </a:endParaRPr>
          </a:p>
          <a:p>
            <a:pPr marL="457200" lvl="0" indent="-457200" algn="just" eaLnBrk="1" hangingPunct="1">
              <a:spcBef>
                <a:spcPct val="0"/>
              </a:spcBef>
              <a:buFont typeface="+mj-lt"/>
              <a:buAutoNum type="arabicPeriod" startAt="3"/>
              <a:defRPr/>
            </a:pPr>
            <a:r>
              <a:rPr lang="pl-PL" sz="1800" b="1" kern="1200" dirty="0">
                <a:solidFill>
                  <a:srgbClr val="000000"/>
                </a:solidFill>
                <a:latin typeface="Calibri"/>
              </a:rPr>
              <a:t>realizacja inwestycji </a:t>
            </a:r>
            <a:r>
              <a:rPr lang="pl-PL" sz="1800" kern="1200" dirty="0">
                <a:solidFill>
                  <a:srgbClr val="000000"/>
                </a:solidFill>
                <a:latin typeface="Calibri"/>
              </a:rPr>
              <a:t>w powiatach o wysokim rozdrobnieniu agrarnym, określonych na podstawie danych Powszechnego Spisu Rolnego z 2010 r</a:t>
            </a:r>
            <a:r>
              <a:rPr lang="pl-PL" sz="1800" kern="1200" dirty="0">
                <a:solidFill>
                  <a:srgbClr val="FF0000"/>
                </a:solidFill>
                <a:latin typeface="Calibri"/>
              </a:rPr>
              <a:t>. – maksymalnie 3 punkty </a:t>
            </a:r>
            <a:r>
              <a:rPr lang="pl-PL" sz="1800" kern="1200" dirty="0">
                <a:solidFill>
                  <a:srgbClr val="000000"/>
                </a:solidFill>
                <a:latin typeface="Calibri"/>
              </a:rPr>
              <a:t>(</a:t>
            </a:r>
            <a:r>
              <a:rPr lang="pl-PL" sz="1800" kern="1200" dirty="0">
                <a:solidFill>
                  <a:srgbClr val="000000"/>
                </a:solidFill>
                <a:latin typeface="Calibri"/>
                <a:hlinkClick r:id="rId2" action="ppaction://hlinksldjump"/>
              </a:rPr>
              <a:t>definicja miejsca realizacji operacji</a:t>
            </a:r>
            <a:r>
              <a:rPr lang="pl-PL" sz="1800" kern="1200" dirty="0">
                <a:solidFill>
                  <a:srgbClr val="000000"/>
                </a:solidFill>
                <a:latin typeface="Calibri"/>
              </a:rPr>
              <a:t>)</a:t>
            </a:r>
          </a:p>
          <a:p>
            <a:pPr marL="457200" lvl="0" indent="-457200" algn="just" eaLnBrk="1" hangingPunct="1">
              <a:spcBef>
                <a:spcPct val="0"/>
              </a:spcBef>
              <a:buFont typeface="+mj-lt"/>
              <a:buAutoNum type="arabicPeriod" startAt="3"/>
              <a:defRPr/>
            </a:pPr>
            <a:endParaRPr lang="pl-PL" sz="1800" kern="1200" dirty="0">
              <a:solidFill>
                <a:srgbClr val="000000"/>
              </a:solidFill>
              <a:latin typeface="Calibri"/>
            </a:endParaRPr>
          </a:p>
          <a:p>
            <a:pPr marL="0" lvl="0" indent="0" algn="just" eaLnBrk="1" hangingPunct="1">
              <a:spcBef>
                <a:spcPct val="0"/>
              </a:spcBef>
              <a:buNone/>
              <a:defRPr/>
            </a:pPr>
            <a:r>
              <a:rPr lang="pl-PL" sz="1800" kern="1200" dirty="0">
                <a:solidFill>
                  <a:srgbClr val="000000"/>
                </a:solidFill>
                <a:latin typeface="Calibri"/>
              </a:rPr>
              <a:t>Dodatkowo, przy tej samej liczbie punktów o kolejności decyduje:</a:t>
            </a:r>
          </a:p>
          <a:p>
            <a:pPr marL="457200" lvl="0" indent="-457200" algn="just" eaLnBrk="1" hangingPunct="1">
              <a:spcBef>
                <a:spcPct val="0"/>
              </a:spcBef>
              <a:buFont typeface="+mj-lt"/>
              <a:buAutoNum type="arabicPeriod"/>
              <a:defRPr/>
            </a:pPr>
            <a:r>
              <a:rPr lang="pl-PL" sz="1800" kern="1200" dirty="0">
                <a:solidFill>
                  <a:srgbClr val="000000"/>
                </a:solidFill>
                <a:latin typeface="Calibri"/>
              </a:rPr>
              <a:t>niższa wnioskowana kwota pomocy</a:t>
            </a:r>
          </a:p>
          <a:p>
            <a:pPr marL="457200" lvl="0" indent="-457200" algn="just" eaLnBrk="1" hangingPunct="1">
              <a:spcBef>
                <a:spcPct val="0"/>
              </a:spcBef>
              <a:buFont typeface="+mj-lt"/>
              <a:buAutoNum type="arabicPeriod"/>
              <a:defRPr/>
            </a:pPr>
            <a:r>
              <a:rPr lang="pl-PL" sz="1800" kern="1200" dirty="0">
                <a:solidFill>
                  <a:srgbClr val="000000"/>
                </a:solidFill>
                <a:latin typeface="Calibri"/>
              </a:rPr>
              <a:t>dłuższe wykonywanie działalności w zakresie wspieranych kodów PKD </a:t>
            </a:r>
          </a:p>
          <a:p>
            <a:pPr marL="107950" indent="0" algn="just">
              <a:buNone/>
              <a:defRPr/>
            </a:pPr>
            <a:endParaRPr lang="pl-PL" sz="2000" dirty="0"/>
          </a:p>
          <a:p>
            <a:endParaRPr lang="pl-PL" dirty="0"/>
          </a:p>
        </p:txBody>
      </p:sp>
      <p:sp>
        <p:nvSpPr>
          <p:cNvPr id="2" name="Symbol zastępczy numeru slajdu 1"/>
          <p:cNvSpPr>
            <a:spLocks noGrp="1"/>
          </p:cNvSpPr>
          <p:nvPr>
            <p:ph type="sldNum" sz="quarter" idx="12"/>
          </p:nvPr>
        </p:nvSpPr>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eaLnBrk="1" hangingPunct="1"/>
            <a:fld id="{D246E128-163A-4167-B7CE-4ED267EA396B}" type="slidenum">
              <a:rPr lang="pl-PL" altLang="pl-PL" sz="1000">
                <a:solidFill>
                  <a:srgbClr val="008000"/>
                </a:solidFill>
                <a:latin typeface="Tahoma" panose="020B0604030504040204" pitchFamily="34" charset="0"/>
              </a:rPr>
              <a:pPr eaLnBrk="1" hangingPunct="1"/>
              <a:t>16</a:t>
            </a:fld>
            <a:endParaRPr lang="pl-PL" altLang="pl-PL" sz="1000">
              <a:solidFill>
                <a:srgbClr val="008000"/>
              </a:solidFill>
              <a:latin typeface="Tahoma" panose="020B0604030504040204" pitchFamily="34" charset="0"/>
            </a:endParaRPr>
          </a:p>
        </p:txBody>
      </p:sp>
      <p:sp>
        <p:nvSpPr>
          <p:cNvPr id="4" name="Symbol zastępczy numeru slajdu 3"/>
          <p:cNvSpPr txBox="1">
            <a:spLocks/>
          </p:cNvSpPr>
          <p:nvPr/>
        </p:nvSpPr>
        <p:spPr bwMode="auto">
          <a:xfrm>
            <a:off x="6227763" y="6623139"/>
            <a:ext cx="2665412" cy="268288"/>
          </a:xfrm>
          <a:prstGeom prst="rect">
            <a:avLst/>
          </a:prstGeom>
          <a:noFill/>
          <a:ln w="9525">
            <a:noFill/>
            <a:miter lim="800000"/>
            <a:headEnd/>
            <a:tailEnd/>
          </a:ln>
          <a:effectLst/>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algn="r" eaLnBrk="1" hangingPunct="1"/>
            <a:fld id="{3AB86929-FD86-4AD1-9B45-7FCDD2314487}" type="slidenum">
              <a:rPr lang="pl-PL" altLang="pl-PL" sz="1000">
                <a:solidFill>
                  <a:srgbClr val="008000"/>
                </a:solidFill>
                <a:latin typeface="Tahoma" panose="020B0604030504040204" pitchFamily="34" charset="0"/>
              </a:rPr>
              <a:pPr algn="r" eaLnBrk="1" hangingPunct="1"/>
              <a:t>16</a:t>
            </a:fld>
            <a:endParaRPr lang="pl-PL" altLang="pl-PL" sz="1000">
              <a:solidFill>
                <a:srgbClr val="008000"/>
              </a:solidFill>
              <a:latin typeface="Tahoma" panose="020B0604030504040204" pitchFamily="34" charset="0"/>
            </a:endParaRPr>
          </a:p>
        </p:txBody>
      </p:sp>
    </p:spTree>
    <p:extLst>
      <p:ext uri="{BB962C8B-B14F-4D97-AF65-F5344CB8AC3E}">
        <p14:creationId xmlns:p14="http://schemas.microsoft.com/office/powerpoint/2010/main" val="17444732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Rozpatrywanie wniosku o przyznanie pomocy</a:t>
            </a:r>
            <a:endParaRPr lang="pl-PL" dirty="0"/>
          </a:p>
        </p:txBody>
      </p:sp>
      <p:sp>
        <p:nvSpPr>
          <p:cNvPr id="3" name="Symbol zastępczy zawartości 2"/>
          <p:cNvSpPr>
            <a:spLocks noGrp="1"/>
          </p:cNvSpPr>
          <p:nvPr>
            <p:ph idx="1"/>
          </p:nvPr>
        </p:nvSpPr>
        <p:spPr/>
        <p:txBody>
          <a:bodyPr>
            <a:normAutofit fontScale="77500" lnSpcReduction="20000"/>
          </a:bodyPr>
          <a:lstStyle/>
          <a:p>
            <a:pPr algn="just"/>
            <a:r>
              <a:rPr lang="pl-PL" sz="2000" dirty="0">
                <a:latin typeface="+mj-lt"/>
              </a:rPr>
              <a:t>wnioski, które wpłynęły do OR ARiMR po upływie 30 dni od dnia upływu terminu składania wniosków, </a:t>
            </a:r>
            <a:r>
              <a:rPr lang="pl-PL" sz="2000" dirty="0" smtClean="0">
                <a:latin typeface="+mj-lt"/>
              </a:rPr>
              <a:t>pozostawia </a:t>
            </a:r>
            <a:r>
              <a:rPr lang="pl-PL" sz="2000" dirty="0">
                <a:latin typeface="+mj-lt"/>
              </a:rPr>
              <a:t>się bez </a:t>
            </a:r>
            <a:r>
              <a:rPr lang="pl-PL" sz="2000" dirty="0" smtClean="0">
                <a:latin typeface="+mj-lt"/>
              </a:rPr>
              <a:t>rozpatrzenia</a:t>
            </a:r>
            <a:endParaRPr lang="pl-PL" sz="2000" dirty="0">
              <a:latin typeface="+mj-lt"/>
            </a:endParaRPr>
          </a:p>
          <a:p>
            <a:pPr algn="just"/>
            <a:r>
              <a:rPr lang="pl-PL" sz="2000" dirty="0" smtClean="0">
                <a:latin typeface="+mj-lt"/>
              </a:rPr>
              <a:t>90 dni po zakończeniu naboru publikowana jest lista informująca o kolejności przyznawania pomocy oraz lista wniosków które nie uzyskały minimalnej liczby punktów  </a:t>
            </a:r>
          </a:p>
          <a:p>
            <a:pPr lvl="0" algn="just"/>
            <a:r>
              <a:rPr lang="pl-PL" sz="2000" dirty="0" smtClean="0">
                <a:latin typeface="+mj-lt"/>
              </a:rPr>
              <a:t>nie </a:t>
            </a:r>
            <a:r>
              <a:rPr lang="pl-PL" sz="2000" dirty="0">
                <a:latin typeface="+mj-lt"/>
              </a:rPr>
              <a:t>przyznaje </a:t>
            </a:r>
            <a:r>
              <a:rPr lang="pl-PL" sz="2000" dirty="0" smtClean="0">
                <a:latin typeface="+mj-lt"/>
              </a:rPr>
              <a:t>się pomocy</a:t>
            </a:r>
            <a:r>
              <a:rPr lang="pl-PL" sz="2000" dirty="0">
                <a:latin typeface="+mj-lt"/>
              </a:rPr>
              <a:t>, jeżeli na podstawie złożonego wniosku i załączników lub jeżeli w wyniku zmiany danych zawartych we wniosku mających wpływ na ustalenie kolejności przysługiwania pomocy przyznano mniej niż </a:t>
            </a:r>
            <a:r>
              <a:rPr lang="pl-PL" sz="2000" b="1" dirty="0">
                <a:latin typeface="+mj-lt"/>
              </a:rPr>
              <a:t>3 punkty</a:t>
            </a:r>
            <a:r>
              <a:rPr lang="pl-PL" sz="2000" dirty="0">
                <a:latin typeface="+mj-lt"/>
              </a:rPr>
              <a:t>.   </a:t>
            </a:r>
          </a:p>
          <a:p>
            <a:pPr algn="just"/>
            <a:r>
              <a:rPr lang="pl-PL" sz="2000" dirty="0" smtClean="0">
                <a:latin typeface="+mj-lt"/>
              </a:rPr>
              <a:t>złożony </a:t>
            </a:r>
            <a:r>
              <a:rPr lang="pl-PL" sz="2000" dirty="0">
                <a:latin typeface="+mj-lt"/>
              </a:rPr>
              <a:t>wniosek nie może być zmieniany przez </a:t>
            </a:r>
            <a:r>
              <a:rPr lang="pl-PL" sz="2000" dirty="0" smtClean="0">
                <a:latin typeface="+mj-lt"/>
              </a:rPr>
              <a:t>wnioskodawcę </a:t>
            </a:r>
            <a:r>
              <a:rPr lang="pl-PL" sz="2000" dirty="0">
                <a:latin typeface="+mj-lt"/>
              </a:rPr>
              <a:t>przez zwiększenie kwoty wnioskowanej pomocy lub w zakresie planu finansowego operacji lub zestawienia rzeczowo-finansowego operacji, z wyłączeniem zmian wynikających z wezwań Agencji. </a:t>
            </a:r>
          </a:p>
          <a:p>
            <a:pPr lvl="0" algn="just"/>
            <a:endParaRPr lang="pl-PL" sz="2000" dirty="0" smtClean="0">
              <a:latin typeface="+mj-lt"/>
            </a:endParaRPr>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17</a:t>
            </a:fld>
            <a:endParaRPr lang="pl-PL" dirty="0"/>
          </a:p>
        </p:txBody>
      </p:sp>
    </p:spTree>
    <p:extLst>
      <p:ext uri="{BB962C8B-B14F-4D97-AF65-F5344CB8AC3E}">
        <p14:creationId xmlns:p14="http://schemas.microsoft.com/office/powerpoint/2010/main" val="167767188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Rozpatrywanie wniosku o przyznanie pomocy</a:t>
            </a:r>
            <a:endParaRPr lang="pl-PL" dirty="0"/>
          </a:p>
        </p:txBody>
      </p:sp>
      <p:sp>
        <p:nvSpPr>
          <p:cNvPr id="3" name="Symbol zastępczy zawartości 2"/>
          <p:cNvSpPr>
            <a:spLocks noGrp="1"/>
          </p:cNvSpPr>
          <p:nvPr>
            <p:ph idx="1"/>
          </p:nvPr>
        </p:nvSpPr>
        <p:spPr/>
        <p:txBody>
          <a:bodyPr>
            <a:normAutofit fontScale="77500" lnSpcReduction="20000"/>
          </a:bodyPr>
          <a:lstStyle/>
          <a:p>
            <a:pPr lvl="0" algn="just"/>
            <a:r>
              <a:rPr lang="pl-PL" sz="2000" dirty="0" smtClean="0">
                <a:latin typeface="+mj-lt"/>
              </a:rPr>
              <a:t>w</a:t>
            </a:r>
            <a:r>
              <a:rPr lang="pl-PL" sz="2000" dirty="0">
                <a:latin typeface="+mj-lt"/>
              </a:rPr>
              <a:t> przypadku złożenia wniosku nieprawidłowo wypełnionego lub bez wymaganych załączników ARiMR wzywa w formie pisemnej Wnioskodawcę do uzupełnienia wniosku w terminie </a:t>
            </a:r>
            <a:r>
              <a:rPr lang="pl-PL" sz="2000" b="1" u="sng" dirty="0">
                <a:latin typeface="+mj-lt"/>
              </a:rPr>
              <a:t>14 dni kalendarzowych</a:t>
            </a:r>
            <a:r>
              <a:rPr lang="pl-PL" sz="2000" dirty="0">
                <a:latin typeface="+mj-lt"/>
              </a:rPr>
              <a:t> od dnia doręczenia wezwania, chyba że zachodzą niebudzące wątpliwości przesłanki nieprzyznania pomocy. </a:t>
            </a:r>
            <a:endParaRPr lang="pl-PL" sz="2000" dirty="0" smtClean="0">
              <a:latin typeface="+mj-lt"/>
            </a:endParaRPr>
          </a:p>
          <a:p>
            <a:pPr lvl="0" algn="just"/>
            <a:r>
              <a:rPr lang="pl-PL" sz="2000" dirty="0" smtClean="0">
                <a:latin typeface="+mj-lt"/>
              </a:rPr>
              <a:t>W przypadku nie usunięcia braków </a:t>
            </a:r>
            <a:r>
              <a:rPr lang="pl-PL" sz="2000" dirty="0">
                <a:latin typeface="+mj-lt"/>
              </a:rPr>
              <a:t>w wyznaczonym terminie, Agencja wzywa ponownie ten podmiot, w formie pisemnej, do usunięcia braków w terminie 14 dni od dnia doręczenia wezwania</a:t>
            </a:r>
            <a:r>
              <a:rPr lang="pl-PL" sz="2000" dirty="0" smtClean="0">
                <a:latin typeface="+mj-lt"/>
              </a:rPr>
              <a:t>. </a:t>
            </a:r>
            <a:r>
              <a:rPr lang="pl-PL" sz="2000" dirty="0">
                <a:latin typeface="+mj-lt"/>
              </a:rPr>
              <a:t>W przypadku niedotrzymania tego terminu, ARiMR odmawia przyznania pomocy, o czym pisemnie informuje Wnioskodawcę.</a:t>
            </a:r>
          </a:p>
          <a:p>
            <a:pPr algn="just"/>
            <a:r>
              <a:rPr lang="pl-PL" sz="2000" dirty="0" smtClean="0">
                <a:latin typeface="+mj-lt"/>
              </a:rPr>
              <a:t>na </a:t>
            </a:r>
            <a:r>
              <a:rPr lang="pl-PL" sz="2000" dirty="0">
                <a:latin typeface="+mj-lt"/>
              </a:rPr>
              <a:t>rozpatrzenie wniosku OR ARiMR ma  </a:t>
            </a:r>
            <a:r>
              <a:rPr lang="pl-PL" sz="2000" b="1" dirty="0">
                <a:latin typeface="+mj-lt"/>
              </a:rPr>
              <a:t>8 miesięcy</a:t>
            </a:r>
            <a:r>
              <a:rPr lang="pl-PL" sz="2000" dirty="0">
                <a:latin typeface="+mj-lt"/>
              </a:rPr>
              <a:t> od dnia podania do publicznej wiadomości informacji o kolejności przysługiwania </a:t>
            </a:r>
            <a:r>
              <a:rPr lang="pl-PL" sz="2000" dirty="0" smtClean="0">
                <a:latin typeface="+mj-lt"/>
              </a:rPr>
              <a:t>pomocy</a:t>
            </a:r>
            <a:r>
              <a:rPr lang="pl-PL" sz="2000" dirty="0">
                <a:latin typeface="+mj-lt"/>
              </a:rPr>
              <a:t> </a:t>
            </a:r>
            <a:r>
              <a:rPr lang="pl-PL" sz="2000" dirty="0" smtClean="0">
                <a:latin typeface="+mj-lt"/>
              </a:rPr>
              <a:t>(który się wydłuż o czas uzupełnień wniosku)</a:t>
            </a:r>
          </a:p>
          <a:p>
            <a:pPr algn="just"/>
            <a:endParaRPr lang="pl-PL" sz="2000" dirty="0">
              <a:latin typeface="+mj-lt"/>
            </a:endParaRPr>
          </a:p>
          <a:p>
            <a:pPr algn="just"/>
            <a:endParaRPr lang="pl-PL" sz="2000" dirty="0" smtClean="0">
              <a:latin typeface="+mj-lt"/>
            </a:endParaRPr>
          </a:p>
          <a:p>
            <a:pPr algn="just"/>
            <a:endParaRPr lang="pl-PL" sz="2000" dirty="0">
              <a:latin typeface="+mj-lt"/>
            </a:endParaRPr>
          </a:p>
          <a:p>
            <a:pPr algn="just"/>
            <a:endParaRPr lang="pl-PL" sz="2000" dirty="0" smtClean="0">
              <a:latin typeface="+mj-lt"/>
            </a:endParaRPr>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18</a:t>
            </a:fld>
            <a:endParaRPr lang="pl-PL" dirty="0"/>
          </a:p>
        </p:txBody>
      </p:sp>
    </p:spTree>
    <p:extLst>
      <p:ext uri="{BB962C8B-B14F-4D97-AF65-F5344CB8AC3E}">
        <p14:creationId xmlns:p14="http://schemas.microsoft.com/office/powerpoint/2010/main" val="167595631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o przyznaniu pomocy </a:t>
            </a:r>
            <a:endParaRPr lang="pl-PL" dirty="0"/>
          </a:p>
        </p:txBody>
      </p:sp>
      <p:sp>
        <p:nvSpPr>
          <p:cNvPr id="3" name="Symbol zastępczy zawartości 2"/>
          <p:cNvSpPr>
            <a:spLocks noGrp="1"/>
          </p:cNvSpPr>
          <p:nvPr>
            <p:ph idx="1"/>
          </p:nvPr>
        </p:nvSpPr>
        <p:spPr>
          <a:xfrm>
            <a:off x="684212" y="1916832"/>
            <a:ext cx="7773987" cy="4179168"/>
          </a:xfrm>
        </p:spPr>
        <p:txBody>
          <a:bodyPr/>
          <a:lstStyle/>
          <a:p>
            <a:pPr marL="0" indent="0" algn="just">
              <a:buNone/>
            </a:pPr>
            <a:r>
              <a:rPr lang="pl-PL" sz="2000" dirty="0">
                <a:latin typeface="+mj-lt"/>
              </a:rPr>
              <a:t>W </a:t>
            </a:r>
            <a:r>
              <a:rPr lang="pl-PL" sz="2000" dirty="0" smtClean="0">
                <a:latin typeface="+mj-lt"/>
              </a:rPr>
              <a:t>terminie </a:t>
            </a:r>
            <a:r>
              <a:rPr lang="pl-PL" sz="2000" b="1" dirty="0" smtClean="0">
                <a:latin typeface="+mj-lt"/>
              </a:rPr>
              <a:t>8 </a:t>
            </a:r>
            <a:r>
              <a:rPr lang="pl-PL" sz="2000" b="1" dirty="0">
                <a:latin typeface="+mj-lt"/>
              </a:rPr>
              <a:t>miesięcy</a:t>
            </a:r>
            <a:r>
              <a:rPr lang="pl-PL" sz="2000" dirty="0">
                <a:latin typeface="+mj-lt"/>
              </a:rPr>
              <a:t> od dnia podania do publicznej wiadomości informacji o kolejności przysługiwania </a:t>
            </a:r>
            <a:r>
              <a:rPr lang="pl-PL" sz="2000" dirty="0" smtClean="0">
                <a:latin typeface="+mj-lt"/>
              </a:rPr>
              <a:t>pomocy ARiMR:</a:t>
            </a:r>
            <a:endParaRPr lang="pl-PL" sz="2000" dirty="0">
              <a:latin typeface="+mj-lt"/>
            </a:endParaRPr>
          </a:p>
          <a:p>
            <a:pPr lvl="0" algn="just"/>
            <a:r>
              <a:rPr lang="pl-PL" sz="2000" dirty="0">
                <a:latin typeface="+mj-lt"/>
              </a:rPr>
              <a:t>wzywa </a:t>
            </a:r>
            <a:r>
              <a:rPr lang="pl-PL" sz="2000" dirty="0" smtClean="0">
                <a:latin typeface="+mj-lt"/>
              </a:rPr>
              <a:t>wnioskodawcę </a:t>
            </a:r>
            <a:r>
              <a:rPr lang="pl-PL" sz="2000" dirty="0">
                <a:latin typeface="+mj-lt"/>
              </a:rPr>
              <a:t>do zawarcia umowy, w przypadku pozytywnego rozpatrzenia wniosku; </a:t>
            </a:r>
          </a:p>
          <a:p>
            <a:pPr lvl="0" algn="just"/>
            <a:r>
              <a:rPr lang="pl-PL" sz="2000" dirty="0">
                <a:latin typeface="+mj-lt"/>
              </a:rPr>
              <a:t>informuje </a:t>
            </a:r>
            <a:r>
              <a:rPr lang="pl-PL" sz="2000" dirty="0" smtClean="0">
                <a:latin typeface="+mj-lt"/>
              </a:rPr>
              <a:t>wnioskodawcę </a:t>
            </a:r>
            <a:r>
              <a:rPr lang="pl-PL" sz="2000" dirty="0">
                <a:latin typeface="+mj-lt"/>
              </a:rPr>
              <a:t>o odmowie przyznania pomocy, w przypadku gdy nie są spełnione warunki przyznania pomocy. </a:t>
            </a:r>
          </a:p>
          <a:p>
            <a:pPr marL="0" indent="0" algn="just">
              <a:buNone/>
            </a:pPr>
            <a:endParaRPr lang="pl-PL" sz="2000" dirty="0">
              <a:latin typeface="+mj-lt"/>
            </a:endParaRPr>
          </a:p>
          <a:p>
            <a:pPr algn="just"/>
            <a:endParaRPr lang="pl-PL" sz="2000" dirty="0">
              <a:latin typeface="+mj-lt"/>
            </a:endParaRPr>
          </a:p>
          <a:p>
            <a:endParaRPr lang="pl-PL" sz="2000" dirty="0">
              <a:latin typeface="+mj-lt"/>
            </a:endParaRPr>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19</a:t>
            </a:fld>
            <a:endParaRPr lang="pl-PL" dirty="0"/>
          </a:p>
        </p:txBody>
      </p:sp>
    </p:spTree>
    <p:extLst>
      <p:ext uri="{BB962C8B-B14F-4D97-AF65-F5344CB8AC3E}">
        <p14:creationId xmlns:p14="http://schemas.microsoft.com/office/powerpoint/2010/main" val="35467650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eaLnBrk="1" hangingPunct="1"/>
            <a:fld id="{90DBE99A-27CB-46AC-908D-2A4239F37A1E}" type="slidenum">
              <a:rPr lang="pl-PL" altLang="pl-PL" sz="1000">
                <a:solidFill>
                  <a:srgbClr val="008000"/>
                </a:solidFill>
                <a:latin typeface="Tahoma" panose="020B0604030504040204" pitchFamily="34" charset="0"/>
              </a:rPr>
              <a:pPr eaLnBrk="1" hangingPunct="1"/>
              <a:t>2</a:t>
            </a:fld>
            <a:endParaRPr lang="pl-PL" altLang="pl-PL" sz="1000">
              <a:solidFill>
                <a:srgbClr val="008000"/>
              </a:solidFill>
              <a:latin typeface="Tahoma" panose="020B0604030504040204" pitchFamily="34" charset="0"/>
            </a:endParaRPr>
          </a:p>
        </p:txBody>
      </p:sp>
      <p:sp>
        <p:nvSpPr>
          <p:cNvPr id="4" name="Symbol zastępczy numeru slajdu 3"/>
          <p:cNvSpPr txBox="1">
            <a:spLocks/>
          </p:cNvSpPr>
          <p:nvPr/>
        </p:nvSpPr>
        <p:spPr bwMode="auto">
          <a:xfrm>
            <a:off x="6227763" y="6616700"/>
            <a:ext cx="2665412" cy="268288"/>
          </a:xfrm>
          <a:prstGeom prst="rect">
            <a:avLst/>
          </a:prstGeom>
          <a:noFill/>
          <a:ln w="9525">
            <a:noFill/>
            <a:miter lim="800000"/>
            <a:headEnd/>
            <a:tailEnd/>
          </a:ln>
          <a:effectLst/>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algn="r" eaLnBrk="1" hangingPunct="1"/>
            <a:fld id="{24426A7B-7D55-4E19-B20A-BB350AAC17C1}" type="slidenum">
              <a:rPr lang="pl-PL" altLang="pl-PL" sz="1000">
                <a:solidFill>
                  <a:srgbClr val="008000"/>
                </a:solidFill>
                <a:latin typeface="Tahoma" panose="020B0604030504040204" pitchFamily="34" charset="0"/>
              </a:rPr>
              <a:pPr algn="r" eaLnBrk="1" hangingPunct="1"/>
              <a:t>2</a:t>
            </a:fld>
            <a:endParaRPr lang="pl-PL" altLang="pl-PL" sz="1000">
              <a:solidFill>
                <a:srgbClr val="008000"/>
              </a:solidFill>
              <a:latin typeface="Tahoma" panose="020B0604030504040204" pitchFamily="34" charset="0"/>
            </a:endParaRPr>
          </a:p>
        </p:txBody>
      </p:sp>
      <p:sp>
        <p:nvSpPr>
          <p:cNvPr id="6" name="Symbol zastępczy zawartości 2"/>
          <p:cNvSpPr txBox="1">
            <a:spLocks/>
          </p:cNvSpPr>
          <p:nvPr/>
        </p:nvSpPr>
        <p:spPr bwMode="auto">
          <a:xfrm>
            <a:off x="827584" y="1340769"/>
            <a:ext cx="7772400" cy="4032448"/>
          </a:xfrm>
          <a:prstGeom prst="rect">
            <a:avLst/>
          </a:prstGeom>
          <a:noFill/>
          <a:ln w="9525">
            <a:noFill/>
            <a:miter lim="800000"/>
            <a:headEnd/>
            <a:tailEnd/>
          </a:ln>
        </p:spPr>
        <p:txBody>
          <a:bodyPr/>
          <a:lstStyle/>
          <a:p>
            <a:pPr algn="l">
              <a:defRPr/>
            </a:pPr>
            <a:r>
              <a:rPr lang="pl-PL" sz="2000" dirty="0">
                <a:effectLst>
                  <a:outerShdw blurRad="38100" dist="38100" dir="2700000" algn="tl">
                    <a:srgbClr val="C0C0C0"/>
                  </a:outerShdw>
                </a:effectLst>
              </a:rPr>
              <a:t>Program Rozwoju Obszarów Wiejskich 2014-2020</a:t>
            </a:r>
            <a:br>
              <a:rPr lang="pl-PL" sz="2000" dirty="0">
                <a:effectLst>
                  <a:outerShdw blurRad="38100" dist="38100" dir="2700000" algn="tl">
                    <a:srgbClr val="C0C0C0"/>
                  </a:outerShdw>
                </a:effectLst>
              </a:rPr>
            </a:br>
            <a:r>
              <a:rPr lang="pl-PL" altLang="pl-PL" sz="2000" b="1" dirty="0" smtClean="0">
                <a:solidFill>
                  <a:srgbClr val="006600"/>
                </a:solidFill>
              </a:rPr>
              <a:t>PDZ.6.4 </a:t>
            </a:r>
            <a:r>
              <a:rPr lang="pl-PL" altLang="pl-PL" b="1" dirty="0" smtClean="0">
                <a:solidFill>
                  <a:srgbClr val="006600"/>
                </a:solidFill>
              </a:rPr>
              <a:t>WSPARCIE </a:t>
            </a:r>
            <a:r>
              <a:rPr lang="pl-PL" altLang="pl-PL" b="1" dirty="0">
                <a:solidFill>
                  <a:srgbClr val="006600"/>
                </a:solidFill>
              </a:rPr>
              <a:t>INWESTYCJI W TWORZENIE I  ROZWÓJ DZIAŁALNOŚCI POZAROLNICZEJ OPERACJE TYPU </a:t>
            </a:r>
            <a:r>
              <a:rPr lang="pl-PL" altLang="pl-PL" b="1" dirty="0" smtClean="0">
                <a:solidFill>
                  <a:srgbClr val="006600"/>
                </a:solidFill>
              </a:rPr>
              <a:t>ROZWÓJ PRZEDSIEBIORCZOŚCI-ROZWÓJ </a:t>
            </a:r>
            <a:r>
              <a:rPr lang="pl-PL" altLang="pl-PL" b="1" dirty="0">
                <a:solidFill>
                  <a:srgbClr val="006600"/>
                </a:solidFill>
              </a:rPr>
              <a:t>USŁUG ROLNICZYCH </a:t>
            </a:r>
            <a:endParaRPr lang="pl-PL" altLang="pl-PL" b="1" dirty="0" smtClean="0">
              <a:solidFill>
                <a:srgbClr val="006600"/>
              </a:solidFill>
            </a:endParaRPr>
          </a:p>
          <a:p>
            <a:pPr>
              <a:defRPr/>
            </a:pPr>
            <a:endParaRPr lang="pl-PL" sz="2000" b="1" dirty="0">
              <a:solidFill>
                <a:srgbClr val="006600"/>
              </a:solidFill>
              <a:latin typeface="+mn-lt"/>
            </a:endParaRPr>
          </a:p>
          <a:p>
            <a:pPr algn="l">
              <a:defRPr/>
            </a:pPr>
            <a:r>
              <a:rPr lang="pl-PL" sz="1400" b="1" dirty="0" smtClean="0">
                <a:latin typeface="+mn-lt"/>
              </a:rPr>
              <a:t>Budżet </a:t>
            </a:r>
            <a:r>
              <a:rPr lang="pl-PL" sz="1400" b="1" dirty="0">
                <a:latin typeface="+mn-lt"/>
              </a:rPr>
              <a:t>podziałania </a:t>
            </a:r>
            <a:r>
              <a:rPr lang="pl-PL" sz="1400" dirty="0">
                <a:latin typeface="+mn-lt"/>
              </a:rPr>
              <a:t>– 64 999 372 euro</a:t>
            </a:r>
          </a:p>
          <a:p>
            <a:pPr>
              <a:defRPr/>
            </a:pPr>
            <a:r>
              <a:rPr lang="pl-PL" sz="1400" b="1" dirty="0">
                <a:latin typeface="+mn-lt"/>
              </a:rPr>
              <a:t> </a:t>
            </a:r>
            <a:endParaRPr lang="pl-PL" sz="1400" dirty="0">
              <a:latin typeface="+mn-lt"/>
            </a:endParaRPr>
          </a:p>
          <a:p>
            <a:pPr algn="just">
              <a:defRPr/>
            </a:pPr>
            <a:r>
              <a:rPr lang="pl-PL" sz="1400" b="1" dirty="0">
                <a:latin typeface="+mn-lt"/>
              </a:rPr>
              <a:t>Beneficjent - </a:t>
            </a:r>
            <a:r>
              <a:rPr lang="pl-PL" sz="1400" dirty="0">
                <a:latin typeface="+mn-lt"/>
              </a:rPr>
              <a:t>osoba fizyczna, wspólnicy spółki cywilnej, osoba prawna, jednostka organizacyjna nieposiadająca osobowości prawnej, prowadząca działalność gospodarczą w zakresie usług rolniczych jako mikro- lub małe przedsiębiorstwo przez co najmniej dwa lata przed złożeniem wniosku o przyznanie pomocy.</a:t>
            </a:r>
          </a:p>
          <a:p>
            <a:pPr algn="just">
              <a:defRPr/>
            </a:pPr>
            <a:endParaRPr lang="pl-PL" sz="1400" dirty="0">
              <a:latin typeface="+mn-lt"/>
            </a:endParaRPr>
          </a:p>
          <a:p>
            <a:pPr algn="just">
              <a:defRPr/>
            </a:pPr>
            <a:r>
              <a:rPr lang="pl-PL" sz="1400" b="1" dirty="0">
                <a:latin typeface="+mn-lt"/>
              </a:rPr>
              <a:t>Rodzaj wsparcia </a:t>
            </a:r>
            <a:r>
              <a:rPr lang="pl-PL" sz="1400" dirty="0">
                <a:latin typeface="+mn-lt"/>
              </a:rPr>
              <a:t>- refundacja części  kosztów kwalifikowalnych operacji</a:t>
            </a:r>
          </a:p>
          <a:p>
            <a:pPr algn="just">
              <a:defRPr/>
            </a:pPr>
            <a:endParaRPr lang="pl-PL" sz="1400" dirty="0">
              <a:latin typeface="+mn-lt"/>
            </a:endParaRPr>
          </a:p>
          <a:p>
            <a:pPr algn="just">
              <a:defRPr/>
            </a:pPr>
            <a:r>
              <a:rPr lang="pl-PL" sz="1400" b="1" dirty="0">
                <a:latin typeface="+mn-lt"/>
              </a:rPr>
              <a:t>Poziom pomocy </a:t>
            </a:r>
            <a:r>
              <a:rPr lang="pl-PL" sz="1400" dirty="0">
                <a:latin typeface="+mn-lt"/>
              </a:rPr>
              <a:t>- maksymalnie 50% kosztów kwalifikowalnych. </a:t>
            </a:r>
          </a:p>
          <a:p>
            <a:pPr algn="just">
              <a:defRPr/>
            </a:pPr>
            <a:endParaRPr lang="pl-PL" sz="1400" dirty="0">
              <a:latin typeface="+mn-lt"/>
            </a:endParaRPr>
          </a:p>
          <a:p>
            <a:pPr algn="just">
              <a:defRPr/>
            </a:pPr>
            <a:endParaRPr lang="pl-PL" sz="1600" dirty="0">
              <a:latin typeface="+mn-lt"/>
            </a:endParaRPr>
          </a:p>
          <a:p>
            <a:pPr marL="342900" indent="-342900" eaLnBrk="0" hangingPunct="0">
              <a:spcBef>
                <a:spcPct val="20000"/>
              </a:spcBef>
              <a:defRPr/>
            </a:pPr>
            <a:endParaRPr lang="pl-PL" sz="2000" kern="0" dirty="0">
              <a:latin typeface="+mn-lt"/>
              <a:cs typeface="Times New Roman" pitchFamily="18" charset="0"/>
            </a:endParaRPr>
          </a:p>
        </p:txBody>
      </p:sp>
      <p:pic>
        <p:nvPicPr>
          <p:cNvPr id="5" name="Picture 2"/>
          <p:cNvPicPr>
            <a:picLocks noChangeAspect="1" noChangeArrowheads="1"/>
          </p:cNvPicPr>
          <p:nvPr/>
        </p:nvPicPr>
        <p:blipFill>
          <a:blip r:embed="rId2" cstate="print"/>
          <a:stretch>
            <a:fillRect/>
          </a:stretch>
        </p:blipFill>
        <p:spPr bwMode="auto">
          <a:xfrm>
            <a:off x="6948264" y="1772816"/>
            <a:ext cx="1771273" cy="1328455"/>
          </a:xfrm>
          <a:prstGeom prst="round2DiagRect">
            <a:avLst>
              <a:gd name="adj1" fmla="val 8848"/>
              <a:gd name="adj2" fmla="val 0"/>
            </a:avLst>
          </a:prstGeom>
          <a:ln w="12700">
            <a:noFill/>
          </a:ln>
          <a:effectLst>
            <a:softEdge rad="127000"/>
          </a:effectLst>
        </p:spPr>
      </p:pic>
    </p:spTree>
    <p:extLst>
      <p:ext uri="{BB962C8B-B14F-4D97-AF65-F5344CB8AC3E}">
        <p14:creationId xmlns:p14="http://schemas.microsoft.com/office/powerpoint/2010/main" val="23648714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ytuł 1"/>
          <p:cNvSpPr>
            <a:spLocks noGrp="1"/>
          </p:cNvSpPr>
          <p:nvPr>
            <p:ph type="title"/>
          </p:nvPr>
        </p:nvSpPr>
        <p:spPr/>
        <p:txBody>
          <a:bodyPr/>
          <a:lstStyle/>
          <a:p>
            <a:r>
              <a:rPr lang="pl-PL" altLang="pl-PL" dirty="0" smtClean="0"/>
              <a:t>Zaliczki</a:t>
            </a:r>
          </a:p>
        </p:txBody>
      </p:sp>
      <p:sp>
        <p:nvSpPr>
          <p:cNvPr id="3" name="Symbol zastępczy zawartości 2"/>
          <p:cNvSpPr>
            <a:spLocks noGrp="1"/>
          </p:cNvSpPr>
          <p:nvPr>
            <p:ph idx="1"/>
          </p:nvPr>
        </p:nvSpPr>
        <p:spPr>
          <a:xfrm>
            <a:off x="685800" y="1763713"/>
            <a:ext cx="7772400" cy="4332287"/>
          </a:xfrm>
        </p:spPr>
        <p:txBody>
          <a:bodyPr>
            <a:normAutofit lnSpcReduction="10000"/>
          </a:bodyPr>
          <a:lstStyle/>
          <a:p>
            <a:pPr algn="just">
              <a:spcBef>
                <a:spcPts val="600"/>
              </a:spcBef>
              <a:defRPr/>
            </a:pPr>
            <a:r>
              <a:rPr lang="pl-PL" sz="2000" dirty="0" smtClean="0">
                <a:latin typeface="+mj-lt"/>
              </a:rPr>
              <a:t>zaliczka stanowi maksymalnie 50% wartości kwoty pomocy</a:t>
            </a:r>
          </a:p>
          <a:p>
            <a:pPr algn="just">
              <a:defRPr/>
            </a:pPr>
            <a:endParaRPr lang="pl-PL" sz="2000" dirty="0">
              <a:latin typeface="+mj-lt"/>
            </a:endParaRPr>
          </a:p>
          <a:p>
            <a:pPr lvl="0" algn="just"/>
            <a:r>
              <a:rPr lang="pl-PL" altLang="pl-PL" sz="2000" dirty="0">
                <a:solidFill>
                  <a:srgbClr val="000000"/>
                </a:solidFill>
                <a:latin typeface="Calibri"/>
              </a:rPr>
              <a:t>w przypadku kiedy beneficjent nie ubiegał się we wniosku o przyznanie pomocy o zaliczkę, może się ubiegać o jej przyznanie po zawarciu umowy, ale prośbę w tej sprawie musi złożyć w OR ARiMR nie później niż terminie do 30 dnia od dnia zawarcia umowy</a:t>
            </a:r>
          </a:p>
          <a:p>
            <a:pPr lvl="0" algn="just"/>
            <a:r>
              <a:rPr lang="pl-PL" altLang="pl-PL" sz="2000" dirty="0">
                <a:solidFill>
                  <a:srgbClr val="000000"/>
                </a:solidFill>
                <a:latin typeface="Calibri"/>
              </a:rPr>
              <a:t>forma zabezpieczenia jest określana przez beneficjenta przy zawieraniu lub zmianie umowy o przyznaniu pomocy i może nim być:</a:t>
            </a:r>
          </a:p>
          <a:p>
            <a:pPr lvl="1"/>
            <a:r>
              <a:rPr lang="pl-PL" altLang="pl-PL" sz="2000" dirty="0">
                <a:solidFill>
                  <a:srgbClr val="000000"/>
                </a:solidFill>
                <a:latin typeface="Calibri"/>
              </a:rPr>
              <a:t>poręczenie bankowe;</a:t>
            </a:r>
          </a:p>
          <a:p>
            <a:pPr lvl="1"/>
            <a:r>
              <a:rPr lang="pl-PL" altLang="pl-PL" sz="2000" dirty="0">
                <a:solidFill>
                  <a:srgbClr val="000000"/>
                </a:solidFill>
                <a:latin typeface="Calibri"/>
              </a:rPr>
              <a:t>gwarancja bankowa;</a:t>
            </a:r>
          </a:p>
          <a:p>
            <a:pPr lvl="1"/>
            <a:r>
              <a:rPr lang="pl-PL" altLang="pl-PL" sz="2000" dirty="0">
                <a:solidFill>
                  <a:srgbClr val="000000"/>
                </a:solidFill>
                <a:latin typeface="Calibri"/>
              </a:rPr>
              <a:t>gwarancja ubezpieczeniowa;</a:t>
            </a:r>
          </a:p>
          <a:p>
            <a:pPr lvl="1"/>
            <a:r>
              <a:rPr lang="pl-PL" altLang="pl-PL" sz="2000" dirty="0">
                <a:solidFill>
                  <a:srgbClr val="000000"/>
                </a:solidFill>
                <a:latin typeface="Calibri"/>
              </a:rPr>
              <a:t>weksel z poręczeniem wekslowym banku.</a:t>
            </a:r>
          </a:p>
          <a:p>
            <a:pPr lvl="0" algn="just"/>
            <a:endParaRPr lang="pl-PL" altLang="pl-PL" sz="1800" dirty="0">
              <a:solidFill>
                <a:srgbClr val="000000"/>
              </a:solidFill>
              <a:latin typeface="Calibri"/>
            </a:endParaRPr>
          </a:p>
          <a:p>
            <a:pPr>
              <a:defRPr/>
            </a:pPr>
            <a:endParaRPr lang="pl-PL" dirty="0">
              <a:latin typeface="+mj-lt"/>
            </a:endParaRPr>
          </a:p>
        </p:txBody>
      </p:sp>
      <p:sp>
        <p:nvSpPr>
          <p:cNvPr id="51204" name="Symbol zastępczy numeru slajd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B366DCD7-BD6F-4314-9538-77238A725D09}" type="slidenum">
              <a:rPr lang="pl-PL" altLang="pl-PL" sz="1000" smtClean="0"/>
              <a:pPr>
                <a:spcBef>
                  <a:spcPct val="0"/>
                </a:spcBef>
                <a:buClrTx/>
                <a:buSzTx/>
                <a:buFontTx/>
                <a:buNone/>
              </a:pPr>
              <a:t>20</a:t>
            </a:fld>
            <a:endParaRPr lang="pl-PL" altLang="pl-PL" sz="1000" smtClean="0"/>
          </a:p>
        </p:txBody>
      </p:sp>
    </p:spTree>
    <p:extLst>
      <p:ext uri="{BB962C8B-B14F-4D97-AF65-F5344CB8AC3E}">
        <p14:creationId xmlns:p14="http://schemas.microsoft.com/office/powerpoint/2010/main" val="99966637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ytuł 1"/>
          <p:cNvSpPr>
            <a:spLocks noGrp="1"/>
          </p:cNvSpPr>
          <p:nvPr>
            <p:ph type="title"/>
          </p:nvPr>
        </p:nvSpPr>
        <p:spPr/>
        <p:txBody>
          <a:bodyPr/>
          <a:lstStyle/>
          <a:p>
            <a:r>
              <a:rPr lang="pl-PL" altLang="pl-PL" smtClean="0"/>
              <a:t>Zaliczki</a:t>
            </a:r>
          </a:p>
        </p:txBody>
      </p:sp>
      <p:sp>
        <p:nvSpPr>
          <p:cNvPr id="54275" name="Symbol zastępczy zawartości 2"/>
          <p:cNvSpPr>
            <a:spLocks noGrp="1"/>
          </p:cNvSpPr>
          <p:nvPr>
            <p:ph idx="1"/>
          </p:nvPr>
        </p:nvSpPr>
        <p:spPr>
          <a:xfrm>
            <a:off x="685800" y="1763713"/>
            <a:ext cx="7772400" cy="4332287"/>
          </a:xfrm>
        </p:spPr>
        <p:txBody>
          <a:bodyPr/>
          <a:lstStyle/>
          <a:p>
            <a:pPr algn="just"/>
            <a:r>
              <a:rPr lang="pl-PL" altLang="pl-PL" sz="2000" dirty="0">
                <a:latin typeface="+mj-lt"/>
              </a:rPr>
              <a:t>zabezpieczenie zaliczki jest ustanawiane w wysokości odpowiadającej 100% kwoty zaliczki;</a:t>
            </a:r>
          </a:p>
          <a:p>
            <a:pPr algn="just"/>
            <a:r>
              <a:rPr lang="pl-PL" altLang="pl-PL" sz="2000" dirty="0">
                <a:latin typeface="+mj-lt"/>
              </a:rPr>
              <a:t>w przypadku wypłaty zaliczki w transzach zabezpieczenie jest ustanawiane w wysokości odpowiadającej kwocie wypłacanej transzy </a:t>
            </a:r>
            <a:r>
              <a:rPr lang="pl-PL" altLang="pl-PL" sz="2000" dirty="0" smtClean="0">
                <a:latin typeface="+mj-lt"/>
              </a:rPr>
              <a:t>zaliczki</a:t>
            </a:r>
          </a:p>
          <a:p>
            <a:pPr algn="just"/>
            <a:r>
              <a:rPr lang="pl-PL" altLang="pl-PL" sz="2000" dirty="0" smtClean="0">
                <a:latin typeface="+mj-lt"/>
              </a:rPr>
              <a:t>zabezpieczenie </a:t>
            </a:r>
            <a:r>
              <a:rPr lang="pl-PL" altLang="pl-PL" sz="2000" dirty="0">
                <a:latin typeface="+mj-lt"/>
              </a:rPr>
              <a:t>jest ustanawiane na czas obejmujący okres liczony od dnia zawarcia lub zmiany umowy o przyznaniu pomocy </a:t>
            </a:r>
            <a:r>
              <a:rPr lang="pl-PL" altLang="pl-PL" sz="2000" dirty="0" smtClean="0">
                <a:latin typeface="+mj-lt"/>
              </a:rPr>
              <a:t>do </a:t>
            </a:r>
            <a:r>
              <a:rPr lang="pl-PL" altLang="pl-PL" sz="2000" dirty="0">
                <a:latin typeface="+mj-lt"/>
              </a:rPr>
              <a:t>dnia wskazanego w umowie jako dzień złożenia wniosku o płatność oraz okres niezbędny do rozliczenia zaliczki nie krótszy niż 4 miesiące.</a:t>
            </a:r>
          </a:p>
          <a:p>
            <a:pPr marL="0" indent="0" algn="just">
              <a:buNone/>
            </a:pPr>
            <a:endParaRPr lang="pl-PL" altLang="pl-PL" sz="2000" dirty="0">
              <a:latin typeface="+mj-lt"/>
            </a:endParaRPr>
          </a:p>
          <a:p>
            <a:pPr lvl="1"/>
            <a:endParaRPr lang="pl-PL" altLang="pl-PL" sz="2000" dirty="0">
              <a:latin typeface="+mj-lt"/>
            </a:endParaRPr>
          </a:p>
          <a:p>
            <a:pPr algn="just"/>
            <a:endParaRPr lang="pl-PL" altLang="pl-PL" sz="2000" dirty="0" smtClean="0">
              <a:latin typeface="+mj-lt"/>
            </a:endParaRPr>
          </a:p>
        </p:txBody>
      </p:sp>
      <p:sp>
        <p:nvSpPr>
          <p:cNvPr id="54276" name="Symbol zastępczy numeru slajdu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folHlink"/>
              </a:buClr>
              <a:buSzPct val="90000"/>
              <a:buFont typeface="Wingdings" panose="05000000000000000000" pitchFamily="2" charset="2"/>
              <a:buChar char="n"/>
              <a:defRPr sz="2800">
                <a:solidFill>
                  <a:schemeClr val="tx1"/>
                </a:solidFill>
                <a:latin typeface="Arial" panose="020B0604020202020204" pitchFamily="34" charset="0"/>
              </a:defRPr>
            </a:lvl1pPr>
            <a:lvl2pPr marL="742950" indent="-285750">
              <a:spcBef>
                <a:spcPct val="20000"/>
              </a:spcBef>
              <a:buClr>
                <a:schemeClr val="accent1"/>
              </a:buClr>
              <a:buSzPct val="75000"/>
              <a:buFont typeface="Wingdings" panose="05000000000000000000" pitchFamily="2" charset="2"/>
              <a:buChar char="n"/>
              <a:defRPr sz="2600">
                <a:solidFill>
                  <a:schemeClr val="tx1"/>
                </a:solidFill>
                <a:latin typeface="Arial" panose="020B0604020202020204" pitchFamily="34" charset="0"/>
              </a:defRPr>
            </a:lvl2pPr>
            <a:lvl3pPr marL="1143000" indent="-228600">
              <a:spcBef>
                <a:spcPct val="20000"/>
              </a:spcBef>
              <a:buClr>
                <a:schemeClr val="folHlink"/>
              </a:buClr>
              <a:buSzPct val="55000"/>
              <a:buFont typeface="Wingdings" panose="05000000000000000000" pitchFamily="2" charset="2"/>
              <a:buChar char="n"/>
              <a:defRPr sz="2300">
                <a:solidFill>
                  <a:schemeClr val="tx1"/>
                </a:solidFill>
                <a:latin typeface="Arial" panose="020B0604020202020204" pitchFamily="34" charset="0"/>
              </a:defRPr>
            </a:lvl3pPr>
            <a:lvl4pPr marL="16002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accent1"/>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1"/>
              </a:buClr>
              <a:buFont typeface="Wingdings" panose="05000000000000000000" pitchFamily="2" charset="2"/>
              <a:buChar char="§"/>
              <a:defRPr sz="2000">
                <a:solidFill>
                  <a:schemeClr val="tx1"/>
                </a:solidFill>
                <a:latin typeface="Arial" panose="020B0604020202020204" pitchFamily="34" charset="0"/>
              </a:defRPr>
            </a:lvl9pPr>
          </a:lstStyle>
          <a:p>
            <a:pPr>
              <a:spcBef>
                <a:spcPct val="0"/>
              </a:spcBef>
              <a:buClrTx/>
              <a:buSzTx/>
              <a:buFontTx/>
              <a:buNone/>
            </a:pPr>
            <a:fld id="{9EB0E4C1-6289-4DA4-97D6-A091C0E540E8}" type="slidenum">
              <a:rPr lang="pl-PL" altLang="pl-PL" sz="1000" smtClean="0"/>
              <a:pPr>
                <a:spcBef>
                  <a:spcPct val="0"/>
                </a:spcBef>
                <a:buClrTx/>
                <a:buSzTx/>
                <a:buFontTx/>
                <a:buNone/>
              </a:pPr>
              <a:t>21</a:t>
            </a:fld>
            <a:endParaRPr lang="pl-PL" altLang="pl-PL" sz="1000" smtClean="0"/>
          </a:p>
        </p:txBody>
      </p:sp>
    </p:spTree>
    <p:extLst>
      <p:ext uri="{BB962C8B-B14F-4D97-AF65-F5344CB8AC3E}">
        <p14:creationId xmlns:p14="http://schemas.microsoft.com/office/powerpoint/2010/main" val="351959057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8"/>
          <p:cNvSpPr txBox="1">
            <a:spLocks/>
          </p:cNvSpPr>
          <p:nvPr/>
        </p:nvSpPr>
        <p:spPr bwMode="auto">
          <a:xfrm>
            <a:off x="670565" y="2060848"/>
            <a:ext cx="7772400" cy="3024336"/>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eaLnBrk="0" hangingPunct="0">
              <a:defRPr/>
            </a:pPr>
            <a:endParaRPr lang="pl-PL" sz="4000" b="1" kern="0" dirty="0">
              <a:solidFill>
                <a:srgbClr val="00CC99">
                  <a:lumMod val="50000"/>
                </a:srgbClr>
              </a:solidFill>
              <a:latin typeface="Cambria" pitchFamily="18" charset="0"/>
            </a:endParaRPr>
          </a:p>
        </p:txBody>
      </p:sp>
      <p:sp>
        <p:nvSpPr>
          <p:cNvPr id="11" name="Tytuł 5"/>
          <p:cNvSpPr>
            <a:spLocks noGrp="1"/>
          </p:cNvSpPr>
          <p:nvPr>
            <p:ph type="title"/>
          </p:nvPr>
        </p:nvSpPr>
        <p:spPr>
          <a:xfrm>
            <a:off x="1043608" y="1484784"/>
            <a:ext cx="7772400" cy="3240360"/>
          </a:xfrm>
        </p:spPr>
        <p:txBody>
          <a:bodyPr>
            <a:normAutofit fontScale="90000"/>
          </a:bodyPr>
          <a:lstStyle/>
          <a:p>
            <a:pPr marL="0">
              <a:defRPr/>
            </a:pPr>
            <a:r>
              <a:rPr lang="pl-PL" sz="3100" dirty="0">
                <a:effectLst>
                  <a:outerShdw blurRad="38100" dist="38100" dir="2700000" algn="tl">
                    <a:srgbClr val="C0C0C0"/>
                  </a:outerShdw>
                </a:effectLst>
                <a:latin typeface="Calibri" panose="020F0502020204030204" pitchFamily="34" charset="0"/>
              </a:rPr>
              <a:t>Program Rozwoju Obszarów Wiejskich 2014-2020</a:t>
            </a:r>
            <a:r>
              <a:rPr lang="pl-PL" sz="3100" dirty="0">
                <a:effectLst>
                  <a:outerShdw blurRad="38100" dist="38100" dir="2700000" algn="tl">
                    <a:srgbClr val="C0C0C0"/>
                  </a:outerShdw>
                </a:effectLst>
              </a:rPr>
              <a:t/>
            </a:r>
            <a:br>
              <a:rPr lang="pl-PL" sz="3100" dirty="0">
                <a:effectLst>
                  <a:outerShdw blurRad="38100" dist="38100" dir="2700000" algn="tl">
                    <a:srgbClr val="C0C0C0"/>
                  </a:outerShdw>
                </a:effectLst>
              </a:rPr>
            </a:br>
            <a:r>
              <a:rPr lang="pl-PL" dirty="0">
                <a:effectLst>
                  <a:outerShdw blurRad="38100" dist="38100" dir="2700000" algn="tl">
                    <a:srgbClr val="C0C0C0"/>
                  </a:outerShdw>
                </a:effectLst>
              </a:rPr>
              <a:t/>
            </a:r>
            <a:br>
              <a:rPr lang="pl-PL" dirty="0">
                <a:effectLst>
                  <a:outerShdw blurRad="38100" dist="38100" dir="2700000" algn="tl">
                    <a:srgbClr val="C0C0C0"/>
                  </a:outerShdw>
                </a:effectLst>
              </a:rPr>
            </a:br>
            <a:r>
              <a:rPr lang="pl-PL" dirty="0">
                <a:effectLst>
                  <a:outerShdw blurRad="38100" dist="38100" dir="2700000" algn="tl">
                    <a:srgbClr val="C0C0C0"/>
                  </a:outerShdw>
                </a:effectLst>
                <a:latin typeface="Calibri" panose="020F0502020204030204" pitchFamily="34" charset="0"/>
              </a:rPr>
              <a:t>Działanie</a:t>
            </a:r>
            <a:br>
              <a:rPr lang="pl-PL" dirty="0">
                <a:effectLst>
                  <a:outerShdw blurRad="38100" dist="38100" dir="2700000" algn="tl">
                    <a:srgbClr val="C0C0C0"/>
                  </a:outerShdw>
                </a:effectLst>
                <a:latin typeface="Calibri" panose="020F0502020204030204" pitchFamily="34" charset="0"/>
              </a:rPr>
            </a:br>
            <a:r>
              <a:rPr lang="pl-PL" dirty="0">
                <a:effectLst>
                  <a:outerShdw blurRad="38100" dist="38100" dir="2700000" algn="tl">
                    <a:srgbClr val="C0C0C0"/>
                  </a:outerShdw>
                </a:effectLst>
                <a:latin typeface="Calibri" panose="020F0502020204030204" pitchFamily="34" charset="0"/>
              </a:rPr>
              <a:t>„Inwestycje w środki trwałe”</a:t>
            </a:r>
            <a:br>
              <a:rPr lang="pl-PL" dirty="0">
                <a:effectLst>
                  <a:outerShdw blurRad="38100" dist="38100" dir="2700000" algn="tl">
                    <a:srgbClr val="C0C0C0"/>
                  </a:outerShdw>
                </a:effectLst>
                <a:latin typeface="Calibri" panose="020F0502020204030204" pitchFamily="34" charset="0"/>
              </a:rPr>
            </a:br>
            <a:r>
              <a:rPr lang="pl-PL" dirty="0">
                <a:effectLst>
                  <a:outerShdw blurRad="38100" dist="38100" dir="2700000" algn="tl">
                    <a:srgbClr val="C0C0C0"/>
                  </a:outerShdw>
                </a:effectLst>
              </a:rPr>
              <a:t/>
            </a:r>
            <a:br>
              <a:rPr lang="pl-PL" dirty="0">
                <a:effectLst>
                  <a:outerShdw blurRad="38100" dist="38100" dir="2700000" algn="tl">
                    <a:srgbClr val="C0C0C0"/>
                  </a:outerShdw>
                </a:effectLst>
              </a:rPr>
            </a:br>
            <a:r>
              <a:rPr lang="pl-PL" altLang="pl-PL" dirty="0">
                <a:solidFill>
                  <a:srgbClr val="006600"/>
                </a:solidFill>
                <a:latin typeface="Calibri" panose="020F0502020204030204" pitchFamily="34" charset="0"/>
              </a:rPr>
              <a:t>PODDZIAŁANIE M04.2 WSPARCIE INWESTYCJI W PRZETWARZANIE PRODUKTÓW ROLNYCH, OBRÓT NIMI LUB ICH ROZWÓJ</a:t>
            </a:r>
            <a:r>
              <a:rPr lang="pl-PL" dirty="0" smtClean="0">
                <a:solidFill>
                  <a:srgbClr val="006600"/>
                </a:solidFill>
                <a:effectLst>
                  <a:outerShdw blurRad="38100" dist="38100" dir="2700000" algn="tl">
                    <a:srgbClr val="C0C0C0"/>
                  </a:outerShdw>
                </a:effectLst>
                <a:latin typeface="Calibri" panose="020F0502020204030204" pitchFamily="34" charset="0"/>
              </a:rPr>
              <a:t>”</a:t>
            </a:r>
            <a:br>
              <a:rPr lang="pl-PL" dirty="0" smtClean="0">
                <a:solidFill>
                  <a:srgbClr val="006600"/>
                </a:solidFill>
                <a:effectLst>
                  <a:outerShdw blurRad="38100" dist="38100" dir="2700000" algn="tl">
                    <a:srgbClr val="C0C0C0"/>
                  </a:outerShdw>
                </a:effectLst>
                <a:latin typeface="Calibri" panose="020F0502020204030204" pitchFamily="34" charset="0"/>
              </a:rPr>
            </a:br>
            <a:r>
              <a:rPr lang="pl-PL" dirty="0">
                <a:solidFill>
                  <a:srgbClr val="006600"/>
                </a:solidFill>
                <a:effectLst>
                  <a:outerShdw blurRad="38100" dist="38100" dir="2700000" algn="tl">
                    <a:srgbClr val="C0C0C0"/>
                  </a:outerShdw>
                </a:effectLst>
                <a:latin typeface="Calibri" panose="020F0502020204030204" pitchFamily="34" charset="0"/>
              </a:rPr>
              <a:t>	</a:t>
            </a:r>
            <a:r>
              <a:rPr lang="pl-PL" dirty="0" smtClean="0">
                <a:solidFill>
                  <a:srgbClr val="006600"/>
                </a:solidFill>
                <a:effectLst>
                  <a:outerShdw blurRad="38100" dist="38100" dir="2700000" algn="tl">
                    <a:srgbClr val="C0C0C0"/>
                  </a:outerShdw>
                </a:effectLst>
                <a:latin typeface="Calibri" panose="020F0502020204030204" pitchFamily="34" charset="0"/>
              </a:rPr>
              <a:t>											</a:t>
            </a:r>
            <a:r>
              <a:rPr lang="pl-PL" dirty="0">
                <a:solidFill>
                  <a:srgbClr val="006600"/>
                </a:solidFill>
                <a:effectLst>
                  <a:outerShdw blurRad="38100" dist="38100" dir="2700000" algn="tl">
                    <a:srgbClr val="C0C0C0"/>
                  </a:outerShdw>
                </a:effectLst>
              </a:rPr>
              <a:t/>
            </a:r>
            <a:br>
              <a:rPr lang="pl-PL" dirty="0">
                <a:solidFill>
                  <a:srgbClr val="006600"/>
                </a:solidFill>
                <a:effectLst>
                  <a:outerShdw blurRad="38100" dist="38100" dir="2700000" algn="tl">
                    <a:srgbClr val="C0C0C0"/>
                  </a:outerShdw>
                </a:effectLst>
              </a:rPr>
            </a:br>
            <a:endParaRPr lang="en-GB" dirty="0">
              <a:solidFill>
                <a:srgbClr val="006600"/>
              </a:solidFill>
            </a:endParaRPr>
          </a:p>
        </p:txBody>
      </p:sp>
      <p:pic>
        <p:nvPicPr>
          <p:cNvPr id="2" name="Obraz 1"/>
          <p:cNvPicPr>
            <a:picLocks noChangeAspect="1"/>
          </p:cNvPicPr>
          <p:nvPr/>
        </p:nvPicPr>
        <p:blipFill>
          <a:blip r:embed="rId3"/>
          <a:stretch>
            <a:fillRect/>
          </a:stretch>
        </p:blipFill>
        <p:spPr>
          <a:xfrm>
            <a:off x="6138477" y="2204864"/>
            <a:ext cx="2304488" cy="1542422"/>
          </a:xfrm>
          <a:prstGeom prst="rect">
            <a:avLst/>
          </a:prstGeom>
          <a:effectLst>
            <a:softEdge rad="127000"/>
          </a:effectLst>
        </p:spPr>
      </p:pic>
    </p:spTree>
    <p:extLst>
      <p:ext uri="{BB962C8B-B14F-4D97-AF65-F5344CB8AC3E}">
        <p14:creationId xmlns:p14="http://schemas.microsoft.com/office/powerpoint/2010/main" val="728786475"/>
      </p:ext>
    </p:extLst>
  </p:cSld>
  <p:clrMapOvr>
    <a:masterClrMapping/>
  </p:clrMapOvr>
  <p:transition>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Budżet poddziałania </a:t>
            </a:r>
            <a:endParaRPr lang="pl-PL" dirty="0"/>
          </a:p>
        </p:txBody>
      </p:sp>
      <p:sp>
        <p:nvSpPr>
          <p:cNvPr id="3" name="Symbol zastępczy zawartości 2"/>
          <p:cNvSpPr>
            <a:spLocks noGrp="1"/>
          </p:cNvSpPr>
          <p:nvPr>
            <p:ph idx="1"/>
          </p:nvPr>
        </p:nvSpPr>
        <p:spPr/>
        <p:txBody>
          <a:bodyPr>
            <a:normAutofit fontScale="92500" lnSpcReduction="20000"/>
          </a:bodyPr>
          <a:lstStyle/>
          <a:p>
            <a:pPr defTabSz="1066800">
              <a:spcAft>
                <a:spcPts val="300"/>
              </a:spcAft>
              <a:defRPr/>
            </a:pPr>
            <a:r>
              <a:rPr lang="pl-PL" sz="2000" dirty="0"/>
              <a:t>BUDŻET:    </a:t>
            </a:r>
            <a:r>
              <a:rPr lang="pl-PL" sz="2000" b="1" dirty="0" smtClean="0"/>
              <a:t>693</a:t>
            </a:r>
            <a:r>
              <a:rPr lang="pl-PL" sz="2000" dirty="0" smtClean="0"/>
              <a:t>  </a:t>
            </a:r>
            <a:r>
              <a:rPr lang="pl-PL" sz="2000" dirty="0"/>
              <a:t>mln </a:t>
            </a:r>
            <a:r>
              <a:rPr lang="pl-PL" sz="2000" b="1" dirty="0"/>
              <a:t>euro (5% budżetu PROW 2014-2020</a:t>
            </a:r>
            <a:r>
              <a:rPr lang="pl-PL" sz="2000" b="1" dirty="0" smtClean="0"/>
              <a:t>).</a:t>
            </a:r>
            <a:endParaRPr lang="pl-PL" sz="2000" b="1" dirty="0"/>
          </a:p>
          <a:p>
            <a:pPr defTabSz="1066800">
              <a:spcBef>
                <a:spcPts val="600"/>
              </a:spcBef>
              <a:spcAft>
                <a:spcPts val="300"/>
              </a:spcAft>
              <a:defRPr/>
            </a:pPr>
            <a:r>
              <a:rPr lang="pl-PL" sz="2000" dirty="0" smtClean="0"/>
              <a:t>Poziom </a:t>
            </a:r>
            <a:r>
              <a:rPr lang="pl-PL" sz="2000" dirty="0"/>
              <a:t>pomocy:  do</a:t>
            </a:r>
            <a:r>
              <a:rPr lang="pl-PL" sz="2000" b="1" dirty="0"/>
              <a:t> 50 </a:t>
            </a:r>
            <a:r>
              <a:rPr lang="pl-PL" sz="2000" dirty="0"/>
              <a:t>% kosztów </a:t>
            </a:r>
            <a:r>
              <a:rPr lang="pl-PL" sz="2000" dirty="0" smtClean="0"/>
              <a:t>kwalifikowalnych.</a:t>
            </a:r>
            <a:endParaRPr lang="pl-PL" sz="2000" dirty="0"/>
          </a:p>
          <a:p>
            <a:endParaRPr lang="pl-PL" sz="2000" dirty="0" smtClean="0"/>
          </a:p>
          <a:p>
            <a:pPr marL="0" indent="0" algn="just">
              <a:buNone/>
            </a:pPr>
            <a:endParaRPr lang="pl-PL" sz="2000" b="1" u="sng" dirty="0" smtClean="0"/>
          </a:p>
          <a:p>
            <a:pPr marL="0" indent="0" algn="ctr">
              <a:buNone/>
            </a:pPr>
            <a:r>
              <a:rPr lang="pl-PL" sz="2000" b="1" dirty="0" smtClean="0">
                <a:solidFill>
                  <a:schemeClr val="accent1">
                    <a:lumMod val="50000"/>
                  </a:schemeClr>
                </a:solidFill>
              </a:rPr>
              <a:t>Zakres </a:t>
            </a:r>
            <a:r>
              <a:rPr lang="pl-PL" sz="2000" b="1" dirty="0">
                <a:solidFill>
                  <a:schemeClr val="accent1">
                    <a:lumMod val="50000"/>
                  </a:schemeClr>
                </a:solidFill>
              </a:rPr>
              <a:t>podziałania 4.2</a:t>
            </a:r>
          </a:p>
          <a:p>
            <a:pPr algn="just"/>
            <a:endParaRPr lang="pl-PL" sz="2000" dirty="0"/>
          </a:p>
          <a:p>
            <a:pPr algn="just"/>
            <a:r>
              <a:rPr lang="pl-PL" sz="2000" dirty="0"/>
              <a:t>Pomoc jest udzielana na materialne lub niematerialne inwestycje dotyczące </a:t>
            </a:r>
            <a:r>
              <a:rPr lang="pl-PL" sz="2000" b="1" dirty="0"/>
              <a:t>przetwarzania</a:t>
            </a:r>
            <a:r>
              <a:rPr lang="pl-PL" sz="2000" dirty="0"/>
              <a:t> i </a:t>
            </a:r>
            <a:r>
              <a:rPr lang="pl-PL" sz="2000" b="1" dirty="0"/>
              <a:t>wprowadzania do obrotu</a:t>
            </a:r>
            <a:r>
              <a:rPr lang="pl-PL" sz="2000" dirty="0"/>
              <a:t> </a:t>
            </a:r>
            <a:r>
              <a:rPr lang="pl-PL" sz="2000" dirty="0" smtClean="0"/>
              <a:t/>
            </a:r>
            <a:br>
              <a:rPr lang="pl-PL" sz="2000" dirty="0" smtClean="0"/>
            </a:br>
            <a:r>
              <a:rPr lang="pl-PL" sz="2000" dirty="0" smtClean="0"/>
              <a:t>na </a:t>
            </a:r>
            <a:r>
              <a:rPr lang="pl-PL" sz="2000" dirty="0"/>
              <a:t>poziomie handlu hurtowego produktów rolnych. </a:t>
            </a:r>
          </a:p>
          <a:p>
            <a:endParaRPr lang="pl-PL"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23</a:t>
            </a:fld>
            <a:endParaRPr lang="pl-PL" dirty="0"/>
          </a:p>
        </p:txBody>
      </p:sp>
    </p:spTree>
    <p:extLst>
      <p:ext uri="{BB962C8B-B14F-4D97-AF65-F5344CB8AC3E}">
        <p14:creationId xmlns:p14="http://schemas.microsoft.com/office/powerpoint/2010/main" val="40544153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Beneficjent </a:t>
            </a:r>
            <a:endParaRPr lang="pl-PL" dirty="0"/>
          </a:p>
        </p:txBody>
      </p:sp>
      <p:sp>
        <p:nvSpPr>
          <p:cNvPr id="3" name="Symbol zastępczy zawartości 2"/>
          <p:cNvSpPr>
            <a:spLocks noGrp="1"/>
          </p:cNvSpPr>
          <p:nvPr>
            <p:ph idx="1"/>
          </p:nvPr>
        </p:nvSpPr>
        <p:spPr/>
        <p:txBody>
          <a:bodyPr>
            <a:normAutofit fontScale="92500" lnSpcReduction="10000"/>
          </a:bodyPr>
          <a:lstStyle/>
          <a:p>
            <a:pPr marL="176213" indent="-176213" algn="just">
              <a:buFont typeface="Arial" pitchFamily="34" charset="0"/>
              <a:buChar char="•"/>
              <a:defRPr/>
            </a:pPr>
            <a:r>
              <a:rPr lang="pl-PL" sz="1800" b="1" dirty="0">
                <a:latin typeface="Cambria" pitchFamily="18" charset="0"/>
              </a:rPr>
              <a:t>osoba fizyczna, osoba prawna lub jednostka organizacyjna nieposiadająca osobowości prawnej:</a:t>
            </a:r>
          </a:p>
          <a:p>
            <a:pPr marL="361950" indent="-96838" algn="just">
              <a:buFont typeface="Calibri" pitchFamily="34" charset="0"/>
              <a:buChar char="–"/>
              <a:defRPr/>
            </a:pPr>
            <a:r>
              <a:rPr lang="pl-PL" sz="1800" b="1" dirty="0" smtClean="0">
                <a:latin typeface="Cambria" pitchFamily="18" charset="0"/>
              </a:rPr>
              <a:t> zarejestrowana </a:t>
            </a:r>
            <a:r>
              <a:rPr lang="pl-PL" sz="1800" b="1" dirty="0">
                <a:latin typeface="Cambria" pitchFamily="18" charset="0"/>
              </a:rPr>
              <a:t>działalność w zakresie przetwórstwa lub wprowadzania do obrotu produktów </a:t>
            </a:r>
            <a:r>
              <a:rPr lang="pl-PL" sz="1800" b="1" dirty="0" smtClean="0">
                <a:latin typeface="Cambria" pitchFamily="18" charset="0"/>
              </a:rPr>
              <a:t>rolnych;</a:t>
            </a:r>
            <a:endParaRPr lang="pl-PL" sz="1800" b="1" dirty="0">
              <a:latin typeface="Cambria" pitchFamily="18" charset="0"/>
            </a:endParaRPr>
          </a:p>
          <a:p>
            <a:pPr marL="361950" indent="-96838" algn="just">
              <a:spcBef>
                <a:spcPts val="400"/>
              </a:spcBef>
              <a:buFont typeface="Calibri" pitchFamily="34" charset="0"/>
              <a:buChar char="–"/>
              <a:defRPr/>
            </a:pPr>
            <a:r>
              <a:rPr lang="pl-PL" sz="1800" b="1" dirty="0">
                <a:latin typeface="Cambria" pitchFamily="18" charset="0"/>
              </a:rPr>
              <a:t> mikro, małe lub średnie przedsiębiorstwo;</a:t>
            </a:r>
          </a:p>
          <a:p>
            <a:pPr marL="361950" indent="-96838" algn="just">
              <a:spcBef>
                <a:spcPts val="400"/>
              </a:spcBef>
              <a:defRPr/>
            </a:pPr>
            <a:endParaRPr lang="pl-PL" sz="1800" b="1" dirty="0">
              <a:latin typeface="Cambria" pitchFamily="18" charset="0"/>
            </a:endParaRPr>
          </a:p>
          <a:p>
            <a:pPr marL="176213" indent="-176213" algn="just">
              <a:buFont typeface="Arial" pitchFamily="34" charset="0"/>
              <a:buChar char="•"/>
              <a:defRPr/>
            </a:pPr>
            <a:r>
              <a:rPr lang="pl-PL" sz="1800" b="1" dirty="0">
                <a:latin typeface="Cambria" pitchFamily="18" charset="0"/>
              </a:rPr>
              <a:t>rolnik, domownik, małżonek rolnika podlegający ubezpieczeniu  społecznemu rolników w pełnym zakresie,  podejmujący wykonywanie działalności gospodarczej </a:t>
            </a:r>
            <a:r>
              <a:rPr lang="pl-PL" sz="1800" b="1" u="sng" dirty="0">
                <a:solidFill>
                  <a:schemeClr val="accent1">
                    <a:lumMod val="75000"/>
                  </a:schemeClr>
                </a:solidFill>
                <a:latin typeface="Cambria" pitchFamily="18" charset="0"/>
              </a:rPr>
              <a:t>w zakresie przetwarzania produktów </a:t>
            </a:r>
            <a:r>
              <a:rPr lang="pl-PL" sz="1800" b="1" u="sng" dirty="0" smtClean="0">
                <a:solidFill>
                  <a:schemeClr val="accent1">
                    <a:lumMod val="75000"/>
                  </a:schemeClr>
                </a:solidFill>
                <a:latin typeface="Cambria" pitchFamily="18" charset="0"/>
              </a:rPr>
              <a:t>rolnych; </a:t>
            </a:r>
            <a:endParaRPr lang="pl-PL" sz="1800" b="1" u="sng" dirty="0">
              <a:solidFill>
                <a:schemeClr val="accent1">
                  <a:lumMod val="75000"/>
                </a:schemeClr>
              </a:solidFill>
              <a:latin typeface="Cambria" pitchFamily="18" charset="0"/>
            </a:endParaRPr>
          </a:p>
          <a:p>
            <a:pPr marL="0" indent="0" algn="just">
              <a:buNone/>
              <a:defRPr/>
            </a:pPr>
            <a:r>
              <a:rPr lang="pl-PL" sz="1800" b="1" dirty="0" smtClean="0">
                <a:latin typeface="Cambria" pitchFamily="18" charset="0"/>
              </a:rPr>
              <a:t>–  </a:t>
            </a:r>
            <a:r>
              <a:rPr lang="pl-PL" sz="1800" b="1" dirty="0">
                <a:latin typeface="Cambria" pitchFamily="18" charset="0"/>
              </a:rPr>
              <a:t>jeżeli w okresie ostatnich </a:t>
            </a:r>
            <a:r>
              <a:rPr lang="pl-PL" sz="1800" b="1" dirty="0">
                <a:solidFill>
                  <a:schemeClr val="accent1">
                    <a:lumMod val="75000"/>
                  </a:schemeClr>
                </a:solidFill>
                <a:latin typeface="Cambria" pitchFamily="18" charset="0"/>
              </a:rPr>
              <a:t>12 miesięcy  </a:t>
            </a:r>
            <a:r>
              <a:rPr lang="pl-PL" sz="1800" b="1" dirty="0">
                <a:latin typeface="Cambria" pitchFamily="18" charset="0"/>
              </a:rPr>
              <a:t>poprzedzających </a:t>
            </a:r>
            <a:r>
              <a:rPr lang="pl-PL" sz="1800" b="1" dirty="0" smtClean="0">
                <a:latin typeface="Cambria" pitchFamily="18" charset="0"/>
              </a:rPr>
              <a:t>złożenie </a:t>
            </a:r>
            <a:r>
              <a:rPr lang="pl-PL" sz="1800" b="1" dirty="0">
                <a:latin typeface="Cambria" pitchFamily="18" charset="0"/>
              </a:rPr>
              <a:t>wniosku o przyznanie pomocy wnioskodawca nie był wpisany do </a:t>
            </a:r>
            <a:r>
              <a:rPr lang="pl-PL" sz="1800" b="1" dirty="0" smtClean="0">
                <a:latin typeface="Cambria" pitchFamily="18" charset="0"/>
              </a:rPr>
              <a:t>CEDIG. </a:t>
            </a:r>
            <a:endParaRPr lang="pl-PL" sz="1800" b="1" dirty="0">
              <a:latin typeface="Cambria" pitchFamily="18" charset="0"/>
            </a:endParaRPr>
          </a:p>
          <a:p>
            <a:endParaRPr lang="pl-PL" sz="1800"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24</a:t>
            </a:fld>
            <a:endParaRPr lang="pl-PL" dirty="0"/>
          </a:p>
        </p:txBody>
      </p:sp>
    </p:spTree>
    <p:extLst>
      <p:ext uri="{BB962C8B-B14F-4D97-AF65-F5344CB8AC3E}">
        <p14:creationId xmlns:p14="http://schemas.microsoft.com/office/powerpoint/2010/main" val="412645228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Planowane nabory wniosków </a:t>
            </a:r>
            <a:endParaRPr lang="pl-PL" dirty="0"/>
          </a:p>
        </p:txBody>
      </p:sp>
      <p:sp>
        <p:nvSpPr>
          <p:cNvPr id="3" name="Symbol zastępczy zawartości 2"/>
          <p:cNvSpPr>
            <a:spLocks noGrp="1"/>
          </p:cNvSpPr>
          <p:nvPr>
            <p:ph idx="1"/>
          </p:nvPr>
        </p:nvSpPr>
        <p:spPr/>
        <p:txBody>
          <a:bodyPr/>
          <a:lstStyle/>
          <a:p>
            <a:pPr marL="0" indent="0" algn="just">
              <a:buNone/>
            </a:pPr>
            <a:r>
              <a:rPr lang="pl-PL" sz="2000" b="1" dirty="0" smtClean="0"/>
              <a:t>Nabór tematyczny  </a:t>
            </a:r>
            <a:r>
              <a:rPr lang="pl-PL" sz="2000" b="1" dirty="0"/>
              <a:t>(rolnicy)	</a:t>
            </a:r>
            <a:r>
              <a:rPr lang="pl-PL" sz="2000" b="1" dirty="0" smtClean="0"/>
              <a:t>	</a:t>
            </a:r>
            <a:r>
              <a:rPr lang="pl-PL" sz="2000" b="1" dirty="0" smtClean="0">
                <a:solidFill>
                  <a:srgbClr val="FF0000"/>
                </a:solidFill>
              </a:rPr>
              <a:t>- wrzesień 2016r.</a:t>
            </a:r>
          </a:p>
          <a:p>
            <a:pPr marL="0" indent="0" algn="just">
              <a:buNone/>
            </a:pPr>
            <a:endParaRPr lang="pl-PL" sz="2000" b="1" dirty="0"/>
          </a:p>
          <a:p>
            <a:pPr marL="0" indent="0" algn="just">
              <a:buNone/>
            </a:pPr>
            <a:r>
              <a:rPr lang="pl-PL" sz="2000" b="1" dirty="0" smtClean="0"/>
              <a:t>Zakłady </a:t>
            </a:r>
            <a:r>
              <a:rPr lang="pl-PL" sz="2000" b="1" dirty="0"/>
              <a:t>przetwórcze	</a:t>
            </a:r>
            <a:r>
              <a:rPr lang="pl-PL" sz="2000" b="1" dirty="0" smtClean="0"/>
              <a:t>		</a:t>
            </a:r>
            <a:r>
              <a:rPr lang="pl-PL" sz="2000" b="1" dirty="0" smtClean="0">
                <a:solidFill>
                  <a:srgbClr val="FF0000"/>
                </a:solidFill>
              </a:rPr>
              <a:t>- I kwartał 2017r. </a:t>
            </a:r>
          </a:p>
          <a:p>
            <a:pPr marL="0" indent="0" algn="just">
              <a:buNone/>
            </a:pPr>
            <a:endParaRPr lang="pl-PL" sz="2000" b="1" dirty="0"/>
          </a:p>
          <a:p>
            <a:pPr marL="0" indent="0" algn="just">
              <a:buNone/>
            </a:pPr>
            <a:endParaRPr lang="pl-PL" sz="2000" b="1" dirty="0" smtClean="0"/>
          </a:p>
          <a:p>
            <a:pPr marL="0" indent="0" algn="just">
              <a:buNone/>
            </a:pPr>
            <a:r>
              <a:rPr lang="pl-PL" sz="2000" dirty="0" smtClean="0"/>
              <a:t>Pierwszy nabór w ramach poddziałania 4.2 PROW  2014-2020 przeprowadzono w grudniu 2015r. </a:t>
            </a:r>
          </a:p>
          <a:p>
            <a:pPr marL="0" indent="0" algn="just">
              <a:buNone/>
            </a:pPr>
            <a:r>
              <a:rPr lang="pl-PL" sz="2000" dirty="0" smtClean="0"/>
              <a:t>Złożono 834 wnioski na łączną kwotę 1,5 mld zł. </a:t>
            </a:r>
            <a:endParaRPr lang="pl-PL" sz="2000"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25</a:t>
            </a:fld>
            <a:endParaRPr lang="pl-PL" dirty="0"/>
          </a:p>
        </p:txBody>
      </p:sp>
    </p:spTree>
    <p:extLst>
      <p:ext uri="{BB962C8B-B14F-4D97-AF65-F5344CB8AC3E}">
        <p14:creationId xmlns:p14="http://schemas.microsoft.com/office/powerpoint/2010/main" val="224736729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Wysokość wsparcia </a:t>
            </a:r>
            <a:endParaRPr lang="pl-PL" dirty="0"/>
          </a:p>
        </p:txBody>
      </p:sp>
      <p:sp>
        <p:nvSpPr>
          <p:cNvPr id="3" name="Symbol zastępczy zawartości 2"/>
          <p:cNvSpPr>
            <a:spLocks noGrp="1"/>
          </p:cNvSpPr>
          <p:nvPr>
            <p:ph idx="1"/>
          </p:nvPr>
        </p:nvSpPr>
        <p:spPr/>
        <p:txBody>
          <a:bodyPr>
            <a:normAutofit lnSpcReduction="10000"/>
          </a:bodyPr>
          <a:lstStyle/>
          <a:p>
            <a:pPr lvl="0" algn="just"/>
            <a:r>
              <a:rPr lang="pl-PL" sz="1800" b="1" dirty="0" smtClean="0"/>
              <a:t>do </a:t>
            </a:r>
            <a:r>
              <a:rPr lang="pl-PL" sz="1800" b="1" dirty="0">
                <a:solidFill>
                  <a:srgbClr val="FF0000"/>
                </a:solidFill>
              </a:rPr>
              <a:t>300 tys. zł</a:t>
            </a:r>
            <a:r>
              <a:rPr lang="pl-PL" sz="1800" b="1" dirty="0"/>
              <a:t>, w przypadku rolnika, domownika lub małżonka rolnika, rozpoczynającego działalność objętą wsparciem;</a:t>
            </a:r>
          </a:p>
          <a:p>
            <a:pPr lvl="0" algn="just"/>
            <a:endParaRPr lang="pl-PL" sz="1800" b="1" dirty="0"/>
          </a:p>
          <a:p>
            <a:pPr lvl="0" algn="just"/>
            <a:r>
              <a:rPr lang="pl-PL" sz="1800" b="1" dirty="0"/>
              <a:t>d</a:t>
            </a:r>
            <a:r>
              <a:rPr lang="pl-PL" sz="1800" b="1" dirty="0" smtClean="0"/>
              <a:t>o</a:t>
            </a:r>
            <a:r>
              <a:rPr lang="pl-PL" sz="1800" b="1" dirty="0" smtClean="0">
                <a:solidFill>
                  <a:schemeClr val="accent1"/>
                </a:solidFill>
              </a:rPr>
              <a:t> </a:t>
            </a:r>
            <a:r>
              <a:rPr lang="pl-PL" sz="1800" b="1" dirty="0" smtClean="0">
                <a:solidFill>
                  <a:srgbClr val="FF0000"/>
                </a:solidFill>
              </a:rPr>
              <a:t>3 </a:t>
            </a:r>
            <a:r>
              <a:rPr lang="pl-PL" sz="1800" b="1" dirty="0">
                <a:solidFill>
                  <a:srgbClr val="FF0000"/>
                </a:solidFill>
              </a:rPr>
              <a:t>mln </a:t>
            </a:r>
            <a:r>
              <a:rPr lang="pl-PL" sz="1800" b="1" dirty="0" smtClean="0">
                <a:solidFill>
                  <a:srgbClr val="FF0000"/>
                </a:solidFill>
              </a:rPr>
              <a:t>zł </a:t>
            </a:r>
            <a:r>
              <a:rPr lang="pl-PL" sz="1800" b="1" dirty="0" smtClean="0"/>
              <a:t>(</a:t>
            </a:r>
            <a:r>
              <a:rPr lang="pl-PL" sz="1800" b="1" u="sng" dirty="0" smtClean="0"/>
              <a:t>planowane zwiększenie do </a:t>
            </a:r>
            <a:r>
              <a:rPr lang="pl-PL" sz="1800" b="1" u="sng" dirty="0" smtClean="0">
                <a:solidFill>
                  <a:srgbClr val="FF0000"/>
                </a:solidFill>
              </a:rPr>
              <a:t>10 mln zł</a:t>
            </a:r>
            <a:r>
              <a:rPr lang="pl-PL" sz="1800" b="1" dirty="0" smtClean="0"/>
              <a:t>) w </a:t>
            </a:r>
            <a:r>
              <a:rPr lang="pl-PL" sz="1800" b="1" dirty="0"/>
              <a:t>przypadku przedsiębiorstw zajmujących się przetwarzaniem i wprowadzaniem do obrotu produktów rolnych;</a:t>
            </a:r>
          </a:p>
          <a:p>
            <a:pPr lvl="0" algn="just">
              <a:buFontTx/>
              <a:buChar char="-"/>
            </a:pPr>
            <a:endParaRPr lang="pl-PL" sz="1800" b="1" dirty="0"/>
          </a:p>
          <a:p>
            <a:pPr lvl="0" algn="just"/>
            <a:r>
              <a:rPr lang="pl-PL" sz="1800" b="1" dirty="0" smtClean="0"/>
              <a:t>do </a:t>
            </a:r>
            <a:r>
              <a:rPr lang="pl-PL" sz="1800" b="1" dirty="0">
                <a:solidFill>
                  <a:srgbClr val="FF0000"/>
                </a:solidFill>
              </a:rPr>
              <a:t>15 mln zł</a:t>
            </a:r>
            <a:r>
              <a:rPr lang="pl-PL" sz="1800" b="1" dirty="0"/>
              <a:t>, w przypadku przedsiębiorstwa będącego związkiem grup producentów rolnych lub zrzeszeniem organizacji producentów.</a:t>
            </a:r>
          </a:p>
          <a:p>
            <a:pPr algn="just">
              <a:defRPr/>
            </a:pPr>
            <a:endParaRPr lang="pl-PL" sz="1800" b="1" dirty="0"/>
          </a:p>
          <a:p>
            <a:endParaRPr lang="pl-PL"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26</a:t>
            </a:fld>
            <a:endParaRPr lang="pl-PL" dirty="0"/>
          </a:p>
        </p:txBody>
      </p:sp>
    </p:spTree>
    <p:extLst>
      <p:ext uri="{BB962C8B-B14F-4D97-AF65-F5344CB8AC3E}">
        <p14:creationId xmlns:p14="http://schemas.microsoft.com/office/powerpoint/2010/main" val="2586369319"/>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Etapy realizacji projektu</a:t>
            </a:r>
            <a:r>
              <a:rPr lang="pl-PL" sz="3600" u="sng" dirty="0"/>
              <a:t/>
            </a:r>
            <a:br>
              <a:rPr lang="pl-PL" sz="3600" u="sng" dirty="0"/>
            </a:br>
            <a:endParaRPr lang="pl-PL" dirty="0"/>
          </a:p>
        </p:txBody>
      </p:sp>
      <p:sp>
        <p:nvSpPr>
          <p:cNvPr id="3" name="Symbol zastępczy zawartości 2"/>
          <p:cNvSpPr>
            <a:spLocks noGrp="1"/>
          </p:cNvSpPr>
          <p:nvPr>
            <p:ph idx="1"/>
          </p:nvPr>
        </p:nvSpPr>
        <p:spPr/>
        <p:txBody>
          <a:bodyPr>
            <a:normAutofit fontScale="85000" lnSpcReduction="20000"/>
          </a:bodyPr>
          <a:lstStyle/>
          <a:p>
            <a:pPr>
              <a:lnSpc>
                <a:spcPct val="90000"/>
              </a:lnSpc>
              <a:buNone/>
            </a:pPr>
            <a:r>
              <a:rPr lang="pl-PL" sz="1800" b="1" dirty="0"/>
              <a:t>Projekty:</a:t>
            </a:r>
          </a:p>
          <a:p>
            <a:pPr lvl="1">
              <a:lnSpc>
                <a:spcPct val="90000"/>
              </a:lnSpc>
              <a:spcBef>
                <a:spcPts val="600"/>
              </a:spcBef>
            </a:pPr>
            <a:r>
              <a:rPr lang="pl-PL" sz="1800" b="1" dirty="0" smtClean="0"/>
              <a:t>Jednoetapowe;</a:t>
            </a:r>
            <a:endParaRPr lang="pl-PL" sz="1800" b="1" dirty="0"/>
          </a:p>
          <a:p>
            <a:pPr lvl="1">
              <a:lnSpc>
                <a:spcPct val="90000"/>
              </a:lnSpc>
            </a:pPr>
            <a:endParaRPr lang="pl-PL" sz="1800" b="1" dirty="0"/>
          </a:p>
          <a:p>
            <a:pPr lvl="1">
              <a:lnSpc>
                <a:spcPct val="90000"/>
              </a:lnSpc>
            </a:pPr>
            <a:r>
              <a:rPr lang="pl-PL" sz="1800" b="1" dirty="0" smtClean="0"/>
              <a:t>max</a:t>
            </a:r>
            <a:r>
              <a:rPr lang="pl-PL" sz="1800" b="1" dirty="0"/>
              <a:t>. dwuetapowe – w przypadku, gdy kwota pomocy finansowej nie przekracza 3 mln </a:t>
            </a:r>
            <a:r>
              <a:rPr lang="pl-PL" sz="1800" b="1" dirty="0" smtClean="0"/>
              <a:t>PLN;</a:t>
            </a:r>
            <a:endParaRPr lang="pl-PL" sz="1800" b="1" dirty="0"/>
          </a:p>
          <a:p>
            <a:pPr lvl="1">
              <a:lnSpc>
                <a:spcPct val="90000"/>
              </a:lnSpc>
            </a:pPr>
            <a:endParaRPr lang="pl-PL" sz="1800" b="1" dirty="0"/>
          </a:p>
          <a:p>
            <a:pPr lvl="1">
              <a:lnSpc>
                <a:spcPct val="90000"/>
              </a:lnSpc>
            </a:pPr>
            <a:r>
              <a:rPr lang="pl-PL" sz="1800" b="1" dirty="0" smtClean="0"/>
              <a:t>max</a:t>
            </a:r>
            <a:r>
              <a:rPr lang="pl-PL" sz="1800" b="1" dirty="0"/>
              <a:t>. czteroetapowe - w przypadku, gdy kwota pomocy finansowej przekracza 3 mln </a:t>
            </a:r>
            <a:r>
              <a:rPr lang="pl-PL" sz="1800" b="1" dirty="0" smtClean="0"/>
              <a:t>PLN;</a:t>
            </a:r>
            <a:endParaRPr lang="pl-PL" sz="1800" b="1" dirty="0"/>
          </a:p>
          <a:p>
            <a:pPr lvl="1">
              <a:lnSpc>
                <a:spcPct val="90000"/>
              </a:lnSpc>
            </a:pPr>
            <a:endParaRPr lang="pl-PL" sz="1800" b="1" dirty="0"/>
          </a:p>
          <a:p>
            <a:pPr lvl="1">
              <a:lnSpc>
                <a:spcPct val="90000"/>
              </a:lnSpc>
            </a:pPr>
            <a:r>
              <a:rPr lang="pl-PL" sz="1800" b="1" dirty="0" smtClean="0"/>
              <a:t>max</a:t>
            </a:r>
            <a:r>
              <a:rPr lang="pl-PL" sz="1800" b="1" dirty="0"/>
              <a:t>. 5 etapów – dla zadań będących przedmiotem </a:t>
            </a:r>
            <a:r>
              <a:rPr lang="pl-PL" sz="1800" b="1" dirty="0" smtClean="0"/>
              <a:t>leasingu.</a:t>
            </a:r>
            <a:endParaRPr lang="pl-PL" sz="1800" b="1" dirty="0"/>
          </a:p>
          <a:p>
            <a:pPr algn="just"/>
            <a:endParaRPr lang="pl-PL" sz="1800" b="1" dirty="0"/>
          </a:p>
          <a:p>
            <a:pPr marL="0" indent="0" algn="just">
              <a:buNone/>
            </a:pPr>
            <a:r>
              <a:rPr lang="pl-PL" sz="1800" b="1" dirty="0"/>
              <a:t>Uwaga: </a:t>
            </a:r>
            <a:r>
              <a:rPr lang="pl-PL" sz="1800" b="1" dirty="0">
                <a:latin typeface="Cambria" pitchFamily="18" charset="0"/>
              </a:rPr>
              <a:t> zakończenie realizacji projektu i złożenie wniosku o płatność ostateczną nie później niż do dnia 30 czerwca 2023r</a:t>
            </a:r>
          </a:p>
          <a:p>
            <a:endParaRPr lang="pl-PL"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27</a:t>
            </a:fld>
            <a:endParaRPr lang="pl-PL" dirty="0"/>
          </a:p>
        </p:txBody>
      </p:sp>
    </p:spTree>
    <p:extLst>
      <p:ext uri="{BB962C8B-B14F-4D97-AF65-F5344CB8AC3E}">
        <p14:creationId xmlns:p14="http://schemas.microsoft.com/office/powerpoint/2010/main" val="190527922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11651"/>
            <a:ext cx="7772400" cy="720054"/>
          </a:xfrm>
        </p:spPr>
        <p:txBody>
          <a:bodyPr/>
          <a:lstStyle/>
          <a:p>
            <a:r>
              <a:rPr lang="pl-PL" dirty="0" smtClean="0"/>
              <a:t>Warunki przyznania pomocy</a:t>
            </a:r>
            <a:endParaRPr lang="pl-PL" dirty="0"/>
          </a:p>
        </p:txBody>
      </p:sp>
      <p:sp>
        <p:nvSpPr>
          <p:cNvPr id="3" name="Symbol zastępczy zawartości 2"/>
          <p:cNvSpPr>
            <a:spLocks noGrp="1"/>
          </p:cNvSpPr>
          <p:nvPr>
            <p:ph idx="1"/>
          </p:nvPr>
        </p:nvSpPr>
        <p:spPr>
          <a:xfrm>
            <a:off x="251520" y="1484784"/>
            <a:ext cx="8784976" cy="5655377"/>
          </a:xfrm>
        </p:spPr>
        <p:txBody>
          <a:bodyPr/>
          <a:lstStyle/>
          <a:p>
            <a:pPr marL="265113" indent="-176213" algn="just">
              <a:spcBef>
                <a:spcPts val="600"/>
              </a:spcBef>
              <a:buFont typeface="Arial" pitchFamily="34" charset="0"/>
              <a:buChar char="•"/>
              <a:defRPr/>
            </a:pPr>
            <a:r>
              <a:rPr lang="pl-PL" sz="2000" dirty="0"/>
              <a:t>wnioskodawca posiada </a:t>
            </a:r>
            <a:r>
              <a:rPr lang="pl-PL" sz="2000"/>
              <a:t>numer </a:t>
            </a:r>
            <a:r>
              <a:rPr lang="pl-PL" sz="2000" smtClean="0"/>
              <a:t>identyfikacyjny </a:t>
            </a:r>
            <a:r>
              <a:rPr lang="pl-PL" sz="2000" dirty="0"/>
              <a:t>nadany w trybie przepisów o krajowym systemie ewidencji producentów</a:t>
            </a:r>
            <a:r>
              <a:rPr lang="pl-PL" sz="2000" dirty="0" smtClean="0"/>
              <a:t>;</a:t>
            </a:r>
          </a:p>
          <a:p>
            <a:pPr marL="265113" indent="-176213" algn="just">
              <a:spcBef>
                <a:spcPts val="600"/>
              </a:spcBef>
              <a:buFont typeface="Arial" pitchFamily="34" charset="0"/>
              <a:buChar char="•"/>
              <a:defRPr/>
            </a:pPr>
            <a:r>
              <a:rPr lang="pl-PL" sz="2000" dirty="0"/>
              <a:t>w</a:t>
            </a:r>
            <a:r>
              <a:rPr lang="pl-PL" sz="2000" dirty="0" smtClean="0"/>
              <a:t>nioskodawca posiada status MŚP (</a:t>
            </a:r>
            <a:r>
              <a:rPr lang="pl-PL" sz="2000" dirty="0" smtClean="0">
                <a:solidFill>
                  <a:schemeClr val="accent5">
                    <a:lumMod val="50000"/>
                  </a:schemeClr>
                </a:solidFill>
              </a:rPr>
              <a:t>nie dotyczy rolników</a:t>
            </a:r>
            <a:r>
              <a:rPr lang="pl-PL" sz="2000" dirty="0" smtClean="0"/>
              <a:t>);</a:t>
            </a:r>
            <a:endParaRPr lang="pl-PL" sz="2000" dirty="0"/>
          </a:p>
          <a:p>
            <a:pPr marL="265113" indent="-176213" algn="just">
              <a:spcBef>
                <a:spcPts val="600"/>
              </a:spcBef>
              <a:buFont typeface="Arial" pitchFamily="34" charset="0"/>
              <a:buChar char="•"/>
              <a:defRPr/>
            </a:pPr>
            <a:r>
              <a:rPr lang="pl-PL" sz="2000" dirty="0"/>
              <a:t>zdolność do realizacji i utrzymania planowanego przedsięwzięcia – udzielenie pomocy jest możliwe jedynie w przypadku, gdy realizacja operacji nie jest możliwa bez udziału środków publicznych (tzw</a:t>
            </a:r>
            <a:r>
              <a:rPr lang="pl-PL" sz="2000" dirty="0">
                <a:solidFill>
                  <a:schemeClr val="accent5">
                    <a:lumMod val="50000"/>
                  </a:schemeClr>
                </a:solidFill>
              </a:rPr>
              <a:t>. efekt </a:t>
            </a:r>
            <a:r>
              <a:rPr lang="pl-PL" sz="2000" dirty="0" err="1">
                <a:solidFill>
                  <a:schemeClr val="accent5">
                    <a:lumMod val="50000"/>
                  </a:schemeClr>
                </a:solidFill>
              </a:rPr>
              <a:t>deadweight</a:t>
            </a:r>
            <a:r>
              <a:rPr lang="pl-PL" sz="2000" dirty="0"/>
              <a:t>);</a:t>
            </a:r>
          </a:p>
          <a:p>
            <a:pPr marL="265113" indent="-176213" algn="just">
              <a:spcBef>
                <a:spcPts val="600"/>
              </a:spcBef>
              <a:buFont typeface="Arial" pitchFamily="34" charset="0"/>
              <a:buChar char="•"/>
              <a:defRPr/>
            </a:pPr>
            <a:r>
              <a:rPr lang="pl-PL" sz="2000" dirty="0"/>
              <a:t>deklaracja zaopatrywania się (po zakończeniu realizacji operacji) w min. 50% całkowitej ilości surowców do produkcji na podstawie umów min.</a:t>
            </a:r>
            <a:r>
              <a:rPr lang="pl-PL" sz="2000" dirty="0">
                <a:solidFill>
                  <a:schemeClr val="accent1"/>
                </a:solidFill>
              </a:rPr>
              <a:t> </a:t>
            </a:r>
            <a:r>
              <a:rPr lang="pl-PL" sz="2000" dirty="0" smtClean="0">
                <a:solidFill>
                  <a:schemeClr val="accent5">
                    <a:lumMod val="50000"/>
                  </a:schemeClr>
                </a:solidFill>
              </a:rPr>
              <a:t>3-letnich</a:t>
            </a:r>
            <a:r>
              <a:rPr lang="pl-PL" sz="2000" dirty="0" smtClean="0">
                <a:solidFill>
                  <a:schemeClr val="accent1"/>
                </a:solidFill>
              </a:rPr>
              <a:t> </a:t>
            </a:r>
            <a:r>
              <a:rPr lang="pl-PL" sz="2000" dirty="0"/>
              <a:t>zawieranych z rolnikami, grupami producentów rolnych, organizacjami producentów, związkami grup, zrzeszeniami organizacji producentów, podmiotami wstępnie przetwarzającymi produkty rolne - umowy zawierają </a:t>
            </a:r>
            <a:r>
              <a:rPr lang="pl-PL" sz="2000" dirty="0">
                <a:solidFill>
                  <a:schemeClr val="accent5">
                    <a:lumMod val="50000"/>
                  </a:schemeClr>
                </a:solidFill>
              </a:rPr>
              <a:t>mechanizm ustalania cen</a:t>
            </a:r>
            <a:r>
              <a:rPr lang="pl-PL" sz="2000" dirty="0"/>
              <a:t>;</a:t>
            </a:r>
          </a:p>
          <a:p>
            <a:pPr marL="265113" indent="-176213" algn="just">
              <a:spcBef>
                <a:spcPts val="600"/>
              </a:spcBef>
              <a:buFont typeface="Arial" pitchFamily="34" charset="0"/>
              <a:buChar char="•"/>
              <a:defRPr/>
            </a:pPr>
            <a:endParaRPr lang="pl-PL" sz="2000" b="1" dirty="0"/>
          </a:p>
          <a:p>
            <a:pPr marL="0" indent="0">
              <a:spcBef>
                <a:spcPts val="1200"/>
              </a:spcBef>
              <a:spcAft>
                <a:spcPts val="1200"/>
              </a:spcAft>
              <a:buNone/>
            </a:pPr>
            <a:endParaRPr lang="pl-PL" sz="2000"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28</a:t>
            </a:fld>
            <a:endParaRPr lang="pl-PL" dirty="0"/>
          </a:p>
        </p:txBody>
      </p:sp>
    </p:spTree>
    <p:extLst>
      <p:ext uri="{BB962C8B-B14F-4D97-AF65-F5344CB8AC3E}">
        <p14:creationId xmlns:p14="http://schemas.microsoft.com/office/powerpoint/2010/main" val="45939437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Warunki przyznania pomocy </a:t>
            </a:r>
            <a:endParaRPr lang="pl-PL" dirty="0"/>
          </a:p>
        </p:txBody>
      </p:sp>
      <p:sp>
        <p:nvSpPr>
          <p:cNvPr id="3" name="Symbol zastępczy zawartości 2"/>
          <p:cNvSpPr>
            <a:spLocks noGrp="1"/>
          </p:cNvSpPr>
          <p:nvPr>
            <p:ph idx="1"/>
          </p:nvPr>
        </p:nvSpPr>
        <p:spPr/>
        <p:txBody>
          <a:bodyPr>
            <a:normAutofit lnSpcReduction="10000"/>
          </a:bodyPr>
          <a:lstStyle/>
          <a:p>
            <a:pPr algn="just">
              <a:spcBef>
                <a:spcPts val="1200"/>
              </a:spcBef>
            </a:pPr>
            <a:r>
              <a:rPr lang="pl-PL" sz="2000" dirty="0" smtClean="0"/>
              <a:t>inwestycja </a:t>
            </a:r>
            <a:r>
              <a:rPr lang="pl-PL" sz="2000" dirty="0"/>
              <a:t>musi spełniać wymagania określone przepisami prawa mające zastosowanie do tej </a:t>
            </a:r>
            <a:r>
              <a:rPr lang="pl-PL" sz="2000" dirty="0" smtClean="0"/>
              <a:t>inwestycji;</a:t>
            </a:r>
            <a:endParaRPr lang="pl-PL" sz="2000" dirty="0"/>
          </a:p>
          <a:p>
            <a:pPr algn="just">
              <a:spcBef>
                <a:spcPts val="1200"/>
              </a:spcBef>
            </a:pPr>
            <a:r>
              <a:rPr lang="pl-PL" sz="2000" dirty="0" smtClean="0"/>
              <a:t>pomoc </a:t>
            </a:r>
            <a:r>
              <a:rPr lang="pl-PL" sz="2000" dirty="0"/>
              <a:t>może być udzielona na realizację operacji w zakładach spełniających obowiązujące standardy higieniczno – sanitarne, ochrony środowiska i dobrostanu </a:t>
            </a:r>
            <a:r>
              <a:rPr lang="pl-PL" sz="2000" dirty="0" smtClean="0"/>
              <a:t>zwierząt;</a:t>
            </a:r>
            <a:endParaRPr lang="pl-PL" sz="2000" dirty="0"/>
          </a:p>
          <a:p>
            <a:pPr algn="just">
              <a:spcBef>
                <a:spcPts val="1200"/>
              </a:spcBef>
            </a:pPr>
            <a:r>
              <a:rPr lang="pl-PL" altLang="pl-PL" sz="2000" dirty="0" smtClean="0"/>
              <a:t>operacja </a:t>
            </a:r>
            <a:r>
              <a:rPr lang="pl-PL" altLang="pl-PL" sz="2000" dirty="0"/>
              <a:t>nie może być finansowana z udziałem innych środków </a:t>
            </a:r>
            <a:r>
              <a:rPr lang="pl-PL" altLang="pl-PL" sz="2000" dirty="0" smtClean="0"/>
              <a:t>publicznych;</a:t>
            </a:r>
            <a:endParaRPr lang="pl-PL" sz="2000" dirty="0"/>
          </a:p>
          <a:p>
            <a:pPr algn="just">
              <a:spcBef>
                <a:spcPts val="1200"/>
              </a:spcBef>
            </a:pPr>
            <a:r>
              <a:rPr lang="pl-PL" sz="2000" dirty="0" smtClean="0"/>
              <a:t>operacja </a:t>
            </a:r>
            <a:r>
              <a:rPr lang="pl-PL" sz="2000" dirty="0"/>
              <a:t>nie może dotyczyć sprzedaży detalicznej </a:t>
            </a:r>
            <a:r>
              <a:rPr lang="pl-PL" sz="2000" dirty="0" smtClean="0"/>
              <a:t>(dotyczy zakładów przetwórczych). </a:t>
            </a:r>
            <a:endParaRPr lang="pl-PL" sz="2000"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29</a:t>
            </a:fld>
            <a:endParaRPr lang="pl-PL" dirty="0"/>
          </a:p>
        </p:txBody>
      </p:sp>
    </p:spTree>
    <p:extLst>
      <p:ext uri="{BB962C8B-B14F-4D97-AF65-F5344CB8AC3E}">
        <p14:creationId xmlns:p14="http://schemas.microsoft.com/office/powerpoint/2010/main" val="28341271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eaLnBrk="1" hangingPunct="1"/>
            <a:fld id="{F9E3CD30-6760-4278-B2F9-533A120F6BDE}" type="slidenum">
              <a:rPr lang="pl-PL" altLang="pl-PL" sz="1000">
                <a:solidFill>
                  <a:srgbClr val="008000"/>
                </a:solidFill>
                <a:latin typeface="Tahoma" panose="020B0604030504040204" pitchFamily="34" charset="0"/>
              </a:rPr>
              <a:pPr eaLnBrk="1" hangingPunct="1"/>
              <a:t>3</a:t>
            </a:fld>
            <a:endParaRPr lang="pl-PL" altLang="pl-PL" sz="1000">
              <a:solidFill>
                <a:srgbClr val="008000"/>
              </a:solidFill>
              <a:latin typeface="Tahoma" panose="020B0604030504040204" pitchFamily="34" charset="0"/>
            </a:endParaRPr>
          </a:p>
        </p:txBody>
      </p:sp>
      <p:sp>
        <p:nvSpPr>
          <p:cNvPr id="4" name="Symbol zastępczy numeru slajdu 3"/>
          <p:cNvSpPr txBox="1">
            <a:spLocks/>
          </p:cNvSpPr>
          <p:nvPr/>
        </p:nvSpPr>
        <p:spPr bwMode="auto">
          <a:xfrm>
            <a:off x="6227763" y="6616700"/>
            <a:ext cx="2665412" cy="268288"/>
          </a:xfrm>
          <a:prstGeom prst="rect">
            <a:avLst/>
          </a:prstGeom>
          <a:noFill/>
          <a:ln w="9525">
            <a:noFill/>
            <a:miter lim="800000"/>
            <a:headEnd/>
            <a:tailEnd/>
          </a:ln>
          <a:effectLst/>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algn="r" eaLnBrk="1" hangingPunct="1"/>
            <a:fld id="{414B32B2-878A-42B0-91C5-D85DCCDEADCF}" type="slidenum">
              <a:rPr lang="pl-PL" altLang="pl-PL" sz="1000">
                <a:solidFill>
                  <a:srgbClr val="008000"/>
                </a:solidFill>
                <a:latin typeface="Tahoma" panose="020B0604030504040204" pitchFamily="34" charset="0"/>
              </a:rPr>
              <a:pPr algn="r" eaLnBrk="1" hangingPunct="1"/>
              <a:t>3</a:t>
            </a:fld>
            <a:endParaRPr lang="pl-PL" altLang="pl-PL" sz="1000">
              <a:solidFill>
                <a:srgbClr val="008000"/>
              </a:solidFill>
              <a:latin typeface="Tahoma" panose="020B0604030504040204" pitchFamily="34" charset="0"/>
            </a:endParaRPr>
          </a:p>
        </p:txBody>
      </p:sp>
      <p:sp>
        <p:nvSpPr>
          <p:cNvPr id="6" name="Symbol zastępczy zawartości 2"/>
          <p:cNvSpPr txBox="1">
            <a:spLocks/>
          </p:cNvSpPr>
          <p:nvPr/>
        </p:nvSpPr>
        <p:spPr bwMode="auto">
          <a:xfrm>
            <a:off x="395288" y="836613"/>
            <a:ext cx="8497887" cy="5411787"/>
          </a:xfrm>
          <a:prstGeom prst="rect">
            <a:avLst/>
          </a:prstGeom>
          <a:noFill/>
          <a:ln w="9525">
            <a:noFill/>
            <a:miter lim="800000"/>
            <a:headEnd/>
            <a:tailEnd/>
          </a:ln>
        </p:spPr>
        <p:txBody>
          <a:bodyPr/>
          <a:lstStyle/>
          <a:p>
            <a:pPr marL="342900" indent="-342900" eaLnBrk="0" hangingPunct="0">
              <a:spcBef>
                <a:spcPct val="20000"/>
              </a:spcBef>
              <a:defRPr/>
            </a:pPr>
            <a:endParaRPr lang="pl-PL" sz="2000" b="1" kern="0" dirty="0">
              <a:cs typeface="Times New Roman" pitchFamily="18" charset="0"/>
            </a:endParaRPr>
          </a:p>
          <a:p>
            <a:pPr>
              <a:defRPr/>
            </a:pPr>
            <a:r>
              <a:rPr lang="pl-PL" sz="2000" b="1" dirty="0"/>
              <a:t> </a:t>
            </a:r>
            <a:endParaRPr lang="pl-PL" sz="2000" dirty="0"/>
          </a:p>
          <a:p>
            <a:pPr algn="just">
              <a:defRPr/>
            </a:pPr>
            <a:endParaRPr lang="pl-PL" sz="2000" b="1" dirty="0">
              <a:latin typeface="+mn-lt"/>
            </a:endParaRPr>
          </a:p>
          <a:p>
            <a:pPr algn="just">
              <a:defRPr/>
            </a:pPr>
            <a:endParaRPr lang="pl-PL" sz="2000" dirty="0">
              <a:latin typeface="+mj-lt"/>
            </a:endParaRPr>
          </a:p>
          <a:p>
            <a:pPr algn="just">
              <a:defRPr/>
            </a:pPr>
            <a:r>
              <a:rPr lang="pl-PL" sz="2000" b="1" dirty="0">
                <a:latin typeface="+mj-lt"/>
              </a:rPr>
              <a:t>Kwoty i wielkość wsparcia </a:t>
            </a:r>
            <a:r>
              <a:rPr lang="pl-PL" sz="2000" dirty="0">
                <a:latin typeface="+mj-lt"/>
              </a:rPr>
              <a:t>- maksymalna wysokość pomocy przyznana w okresie realizacji Programu jednemu beneficjentowi wynosi </a:t>
            </a:r>
            <a:r>
              <a:rPr lang="pl-PL" sz="2000" dirty="0">
                <a:solidFill>
                  <a:srgbClr val="FF0000"/>
                </a:solidFill>
                <a:latin typeface="+mj-lt"/>
              </a:rPr>
              <a:t>500 000 zł</a:t>
            </a:r>
            <a:r>
              <a:rPr lang="pl-PL" sz="2000" dirty="0">
                <a:latin typeface="+mj-lt"/>
              </a:rPr>
              <a:t>. </a:t>
            </a:r>
          </a:p>
          <a:p>
            <a:pPr algn="just">
              <a:defRPr/>
            </a:pPr>
            <a:r>
              <a:rPr lang="pl-PL" sz="2000" i="1" dirty="0">
                <a:latin typeface="+mj-lt"/>
              </a:rPr>
              <a:t>(przy kwocie pomocy nie większej niż 250 000 zł operacja musi być realizowana w jednym etapie)</a:t>
            </a:r>
            <a:endParaRPr lang="pl-PL" sz="1400" i="1" dirty="0">
              <a:latin typeface="+mj-lt"/>
            </a:endParaRPr>
          </a:p>
          <a:p>
            <a:pPr algn="just">
              <a:defRPr/>
            </a:pPr>
            <a:endParaRPr lang="pl-PL" sz="1600" dirty="0">
              <a:latin typeface="+mj-lt"/>
            </a:endParaRPr>
          </a:p>
          <a:p>
            <a:pPr algn="just">
              <a:defRPr/>
            </a:pPr>
            <a:r>
              <a:rPr lang="pl-PL" sz="2000" b="1" dirty="0">
                <a:latin typeface="+mj-lt"/>
              </a:rPr>
              <a:t>Charakter pomocy </a:t>
            </a:r>
            <a:r>
              <a:rPr lang="pl-PL" sz="2000" dirty="0">
                <a:latin typeface="+mj-lt"/>
              </a:rPr>
              <a:t>– pomoc de minimis </a:t>
            </a:r>
            <a:r>
              <a:rPr lang="pl-PL" sz="1800" dirty="0">
                <a:latin typeface="+mj-lt"/>
              </a:rPr>
              <a:t>(zgodnie z rozporządzeniem 1407/2013 r.)</a:t>
            </a:r>
          </a:p>
          <a:p>
            <a:pPr algn="just">
              <a:defRPr/>
            </a:pPr>
            <a:endParaRPr lang="pl-PL" sz="2000" dirty="0" smtClean="0">
              <a:latin typeface="+mj-lt"/>
            </a:endParaRPr>
          </a:p>
          <a:p>
            <a:pPr algn="just">
              <a:defRPr/>
            </a:pPr>
            <a:r>
              <a:rPr lang="pl-PL" sz="2000" b="1" dirty="0" smtClean="0">
                <a:latin typeface="+mj-lt"/>
              </a:rPr>
              <a:t>Limit pomocy de </a:t>
            </a:r>
            <a:r>
              <a:rPr lang="pl-PL" sz="2000" b="1" dirty="0" err="1" smtClean="0">
                <a:latin typeface="+mj-lt"/>
              </a:rPr>
              <a:t>minimis</a:t>
            </a:r>
            <a:r>
              <a:rPr lang="pl-PL" sz="2000" b="1" dirty="0" smtClean="0">
                <a:latin typeface="+mj-lt"/>
              </a:rPr>
              <a:t> </a:t>
            </a:r>
            <a:r>
              <a:rPr lang="pl-PL" sz="2000" dirty="0" smtClean="0">
                <a:latin typeface="+mj-lt"/>
              </a:rPr>
              <a:t>- 200 000 euro (lub 100 000 euro dla podmiotów działających w sektorze drogowego transportu towarów) – do ww. limitu wliczana jest  uzyskana pomoc de </a:t>
            </a:r>
            <a:r>
              <a:rPr lang="pl-PL" sz="2000" dirty="0" err="1" smtClean="0">
                <a:latin typeface="+mj-lt"/>
              </a:rPr>
              <a:t>minimis</a:t>
            </a:r>
            <a:r>
              <a:rPr lang="pl-PL" sz="2000" dirty="0" smtClean="0">
                <a:latin typeface="+mj-lt"/>
              </a:rPr>
              <a:t> w rolnictwie i rybołówstwie </a:t>
            </a:r>
            <a:endParaRPr lang="pl-PL" sz="2000" dirty="0">
              <a:latin typeface="+mj-lt"/>
            </a:endParaRPr>
          </a:p>
          <a:p>
            <a:pPr marL="342900" indent="-342900" eaLnBrk="0" hangingPunct="0">
              <a:spcBef>
                <a:spcPct val="20000"/>
              </a:spcBef>
              <a:defRPr/>
            </a:pPr>
            <a:endParaRPr lang="pl-PL" sz="2000" kern="0" dirty="0">
              <a:cs typeface="Times New Roman" pitchFamily="18" charset="0"/>
            </a:endParaRPr>
          </a:p>
        </p:txBody>
      </p:sp>
    </p:spTree>
    <p:extLst>
      <p:ext uri="{BB962C8B-B14F-4D97-AF65-F5344CB8AC3E}">
        <p14:creationId xmlns:p14="http://schemas.microsoft.com/office/powerpoint/2010/main" val="324383960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Rodzaje działalności objętej wsparciem </a:t>
            </a:r>
            <a:endParaRPr lang="pl-PL" dirty="0"/>
          </a:p>
        </p:txBody>
      </p:sp>
      <p:sp>
        <p:nvSpPr>
          <p:cNvPr id="3" name="Symbol zastępczy zawartości 2"/>
          <p:cNvSpPr>
            <a:spLocks noGrp="1"/>
          </p:cNvSpPr>
          <p:nvPr>
            <p:ph idx="1"/>
          </p:nvPr>
        </p:nvSpPr>
        <p:spPr>
          <a:xfrm>
            <a:off x="539553" y="1556792"/>
            <a:ext cx="7918648" cy="5184576"/>
          </a:xfrm>
        </p:spPr>
        <p:txBody>
          <a:bodyPr/>
          <a:lstStyle/>
          <a:p>
            <a:pPr marL="0" indent="0" algn="just">
              <a:spcBef>
                <a:spcPts val="300"/>
              </a:spcBef>
              <a:spcAft>
                <a:spcPts val="300"/>
              </a:spcAft>
              <a:buNone/>
              <a:defRPr/>
            </a:pPr>
            <a:r>
              <a:rPr lang="pl-PL" b="1" u="sng" dirty="0" smtClean="0">
                <a:latin typeface="Cambria" pitchFamily="18" charset="0"/>
              </a:rPr>
              <a:t>wykaz </a:t>
            </a:r>
            <a:r>
              <a:rPr lang="pl-PL" b="1" u="sng" dirty="0">
                <a:latin typeface="Cambria" pitchFamily="18" charset="0"/>
              </a:rPr>
              <a:t>rodzajów działalności objętych pomocą określony jest w załączniku nr 1 do rozporządzenia </a:t>
            </a:r>
            <a:r>
              <a:rPr lang="pl-PL" b="1" u="sng" dirty="0" smtClean="0">
                <a:latin typeface="Cambria" pitchFamily="18" charset="0"/>
              </a:rPr>
              <a:t>wykonawczego</a:t>
            </a:r>
            <a:r>
              <a:rPr lang="pl-PL" b="1" dirty="0" smtClean="0">
                <a:latin typeface="Cambria" pitchFamily="18" charset="0"/>
              </a:rPr>
              <a:t>,</a:t>
            </a:r>
          </a:p>
          <a:p>
            <a:pPr algn="just">
              <a:spcBef>
                <a:spcPts val="300"/>
              </a:spcBef>
              <a:spcAft>
                <a:spcPts val="300"/>
              </a:spcAft>
              <a:defRPr/>
            </a:pPr>
            <a:r>
              <a:rPr lang="pl-PL" b="1" dirty="0" smtClean="0">
                <a:latin typeface="Cambria" pitchFamily="18" charset="0"/>
              </a:rPr>
              <a:t>inwestycje </a:t>
            </a:r>
            <a:r>
              <a:rPr lang="pl-PL" b="1" dirty="0">
                <a:latin typeface="Cambria" pitchFamily="18" charset="0"/>
              </a:rPr>
              <a:t>w sektorach przetwórstwa: </a:t>
            </a:r>
          </a:p>
          <a:p>
            <a:pPr marL="576263" lvl="1" indent="-176213" algn="just">
              <a:spcBef>
                <a:spcPts val="0"/>
              </a:spcBef>
              <a:buFont typeface="Arial" pitchFamily="34" charset="0"/>
              <a:buChar char="•"/>
              <a:defRPr/>
            </a:pPr>
            <a:r>
              <a:rPr lang="pl-PL" dirty="0">
                <a:latin typeface="Cambria" pitchFamily="18" charset="0"/>
              </a:rPr>
              <a:t>mleka, mięsa (</a:t>
            </a:r>
            <a:r>
              <a:rPr lang="pl-PL" u="sng" dirty="0">
                <a:latin typeface="Cambria" pitchFamily="18" charset="0"/>
              </a:rPr>
              <a:t>bez uboju o dużej skali</a:t>
            </a:r>
            <a:r>
              <a:rPr lang="pl-PL" dirty="0">
                <a:latin typeface="Cambria" pitchFamily="18" charset="0"/>
              </a:rPr>
              <a:t>)</a:t>
            </a:r>
          </a:p>
          <a:p>
            <a:pPr marL="576263" lvl="1" indent="-176213" algn="just">
              <a:spcBef>
                <a:spcPts val="0"/>
              </a:spcBef>
              <a:buFont typeface="Arial" pitchFamily="34" charset="0"/>
              <a:buChar char="•"/>
              <a:defRPr/>
            </a:pPr>
            <a:r>
              <a:rPr lang="pl-PL" dirty="0">
                <a:latin typeface="Cambria" pitchFamily="18" charset="0"/>
              </a:rPr>
              <a:t>owoców i </a:t>
            </a:r>
            <a:r>
              <a:rPr lang="pl-PL" dirty="0" smtClean="0">
                <a:latin typeface="Cambria" pitchFamily="18" charset="0"/>
              </a:rPr>
              <a:t>warzyw (</a:t>
            </a:r>
            <a:r>
              <a:rPr lang="pl-PL" dirty="0" smtClean="0">
                <a:solidFill>
                  <a:schemeClr val="accent5">
                    <a:lumMod val="50000"/>
                  </a:schemeClr>
                </a:solidFill>
                <a:latin typeface="Cambria" pitchFamily="18" charset="0"/>
              </a:rPr>
              <a:t>w tym produkcja win gronowych</a:t>
            </a:r>
            <a:r>
              <a:rPr lang="pl-PL" dirty="0" smtClean="0">
                <a:latin typeface="Cambria" pitchFamily="18" charset="0"/>
              </a:rPr>
              <a:t>, cydru z wyłączeniem winopochodnych i winopodobnych)</a:t>
            </a:r>
            <a:endParaRPr lang="pl-PL" dirty="0">
              <a:latin typeface="Cambria" pitchFamily="18" charset="0"/>
            </a:endParaRPr>
          </a:p>
          <a:p>
            <a:pPr marL="576263" lvl="1" indent="-176213" algn="just">
              <a:spcBef>
                <a:spcPts val="0"/>
              </a:spcBef>
              <a:buFont typeface="Arial" pitchFamily="34" charset="0"/>
              <a:buChar char="•"/>
              <a:defRPr/>
            </a:pPr>
            <a:r>
              <a:rPr lang="pl-PL" dirty="0">
                <a:latin typeface="Cambria" pitchFamily="18" charset="0"/>
              </a:rPr>
              <a:t>zbóż  (bez produkcji słodu</a:t>
            </a:r>
            <a:r>
              <a:rPr lang="pl-PL" dirty="0" smtClean="0">
                <a:latin typeface="Cambria" pitchFamily="18" charset="0"/>
              </a:rPr>
              <a:t>),</a:t>
            </a:r>
            <a:endParaRPr lang="pl-PL" dirty="0">
              <a:latin typeface="Cambria" pitchFamily="18" charset="0"/>
            </a:endParaRPr>
          </a:p>
          <a:p>
            <a:pPr marL="576263" lvl="1" indent="-176213" algn="just">
              <a:spcBef>
                <a:spcPts val="0"/>
              </a:spcBef>
              <a:buFont typeface="Arial" pitchFamily="34" charset="0"/>
              <a:buChar char="•"/>
              <a:defRPr/>
            </a:pPr>
            <a:r>
              <a:rPr lang="pl-PL" dirty="0">
                <a:latin typeface="Cambria" pitchFamily="18" charset="0"/>
              </a:rPr>
              <a:t>ziemniaków, jaj, miodu, lnu i konopi, </a:t>
            </a:r>
          </a:p>
          <a:p>
            <a:pPr marL="576263" lvl="1" indent="-176213" algn="just">
              <a:spcBef>
                <a:spcPts val="0"/>
              </a:spcBef>
              <a:buFont typeface="Arial" pitchFamily="34" charset="0"/>
              <a:buChar char="•"/>
              <a:defRPr/>
            </a:pPr>
            <a:r>
              <a:rPr lang="pl-PL" dirty="0">
                <a:latin typeface="Cambria" pitchFamily="18" charset="0"/>
              </a:rPr>
              <a:t>roślin oleistych, </a:t>
            </a:r>
            <a:r>
              <a:rPr lang="pl-PL" dirty="0" smtClean="0">
                <a:latin typeface="Cambria" pitchFamily="18" charset="0"/>
              </a:rPr>
              <a:t>wysokobiałkowych,</a:t>
            </a:r>
            <a:endParaRPr lang="pl-PL" dirty="0">
              <a:latin typeface="Cambria" pitchFamily="18" charset="0"/>
            </a:endParaRPr>
          </a:p>
          <a:p>
            <a:pPr marL="576263" lvl="1" indent="-176213" algn="just">
              <a:spcBef>
                <a:spcPts val="0"/>
              </a:spcBef>
              <a:buFont typeface="Arial" pitchFamily="34" charset="0"/>
              <a:buChar char="•"/>
              <a:defRPr/>
            </a:pPr>
            <a:r>
              <a:rPr lang="pl-PL" dirty="0">
                <a:latin typeface="Cambria" pitchFamily="18" charset="0"/>
              </a:rPr>
              <a:t>przetwarzania produktów rolnych na cele </a:t>
            </a:r>
            <a:r>
              <a:rPr lang="pl-PL" dirty="0" smtClean="0">
                <a:latin typeface="Cambria" pitchFamily="18" charset="0"/>
              </a:rPr>
              <a:t>energetyczne,</a:t>
            </a:r>
            <a:endParaRPr lang="pl-PL" dirty="0">
              <a:latin typeface="Cambria" pitchFamily="18" charset="0"/>
            </a:endParaRPr>
          </a:p>
          <a:p>
            <a:pPr marL="576263" lvl="1" indent="-176213" algn="just">
              <a:spcBef>
                <a:spcPts val="0"/>
              </a:spcBef>
              <a:buFont typeface="Arial" pitchFamily="34" charset="0"/>
              <a:buChar char="•"/>
              <a:defRPr/>
            </a:pPr>
            <a:r>
              <a:rPr lang="pl-PL" dirty="0">
                <a:latin typeface="Cambria" pitchFamily="18" charset="0"/>
              </a:rPr>
              <a:t>usługowe zamrażanie wraz z przechowywaniem </a:t>
            </a:r>
            <a:r>
              <a:rPr lang="pl-PL" dirty="0" smtClean="0">
                <a:latin typeface="Cambria" pitchFamily="18" charset="0"/>
              </a:rPr>
              <a:t>produktów rolnych,</a:t>
            </a:r>
          </a:p>
          <a:p>
            <a:pPr marL="176213" indent="-176213">
              <a:spcBef>
                <a:spcPts val="0"/>
              </a:spcBef>
              <a:spcAft>
                <a:spcPts val="0"/>
              </a:spcAft>
              <a:buFont typeface="Arial" pitchFamily="34" charset="0"/>
              <a:buChar char="•"/>
              <a:defRPr/>
            </a:pPr>
            <a:r>
              <a:rPr lang="pl-PL" b="1" dirty="0" smtClean="0">
                <a:latin typeface="Cambria" pitchFamily="18" charset="0"/>
              </a:rPr>
              <a:t>operacje </a:t>
            </a:r>
            <a:r>
              <a:rPr lang="pl-PL" b="1" dirty="0">
                <a:latin typeface="Cambria" pitchFamily="18" charset="0"/>
              </a:rPr>
              <a:t>dotyczące sprzedaży </a:t>
            </a:r>
            <a:r>
              <a:rPr lang="pl-PL" b="1" dirty="0" smtClean="0">
                <a:latin typeface="Cambria" pitchFamily="18" charset="0"/>
              </a:rPr>
              <a:t>hurtowej </a:t>
            </a:r>
            <a:r>
              <a:rPr lang="pl-PL" b="1" dirty="0">
                <a:latin typeface="Cambria" pitchFamily="18" charset="0"/>
              </a:rPr>
              <a:t>produktów rolnych </a:t>
            </a:r>
            <a:r>
              <a:rPr lang="pl-PL" b="1" dirty="0" smtClean="0">
                <a:latin typeface="Cambria" pitchFamily="18" charset="0"/>
              </a:rPr>
              <a:t> (</a:t>
            </a:r>
            <a:r>
              <a:rPr lang="pl-PL" b="1" u="sng" dirty="0" smtClean="0">
                <a:latin typeface="Cambria" pitchFamily="18" charset="0"/>
              </a:rPr>
              <a:t>tylko zakłady przetwórcze</a:t>
            </a:r>
            <a:r>
              <a:rPr lang="pl-PL" b="1" dirty="0" smtClean="0">
                <a:latin typeface="Cambria" pitchFamily="18" charset="0"/>
              </a:rPr>
              <a:t>):</a:t>
            </a:r>
          </a:p>
          <a:p>
            <a:pPr marL="690562" lvl="2" algn="just">
              <a:spcBef>
                <a:spcPts val="0"/>
              </a:spcBef>
              <a:buFont typeface="Arial" panose="020B0604020202020204" pitchFamily="34" charset="0"/>
              <a:buChar char="•"/>
              <a:defRPr/>
            </a:pPr>
            <a:r>
              <a:rPr lang="pl-PL" dirty="0"/>
              <a:t>owoców i warzyw, kwiatów i </a:t>
            </a:r>
            <a:r>
              <a:rPr lang="pl-PL" dirty="0" smtClean="0"/>
              <a:t>roślin,</a:t>
            </a:r>
            <a:endParaRPr lang="pl-PL" dirty="0"/>
          </a:p>
          <a:p>
            <a:pPr marL="690562" lvl="2" algn="just">
              <a:spcBef>
                <a:spcPts val="0"/>
              </a:spcBef>
              <a:buFont typeface="Arial" panose="020B0604020202020204" pitchFamily="34" charset="0"/>
              <a:buChar char="•"/>
              <a:defRPr/>
            </a:pPr>
            <a:r>
              <a:rPr lang="pl-PL" dirty="0"/>
              <a:t>mleka i wyrobów </a:t>
            </a:r>
            <a:r>
              <a:rPr lang="pl-PL" dirty="0" smtClean="0"/>
              <a:t>mleczarskich,</a:t>
            </a:r>
            <a:endParaRPr lang="pl-PL" dirty="0"/>
          </a:p>
          <a:p>
            <a:pPr marL="690562" lvl="2" algn="just">
              <a:spcBef>
                <a:spcPts val="0"/>
              </a:spcBef>
              <a:buFont typeface="Arial" panose="020B0604020202020204" pitchFamily="34" charset="0"/>
              <a:buChar char="•"/>
              <a:defRPr/>
            </a:pPr>
            <a:r>
              <a:rPr lang="pl-PL" dirty="0"/>
              <a:t>mięsa i wyrobów z </a:t>
            </a:r>
            <a:r>
              <a:rPr lang="pl-PL" dirty="0" smtClean="0"/>
              <a:t>mięsa,</a:t>
            </a:r>
            <a:endParaRPr lang="pl-PL" dirty="0"/>
          </a:p>
          <a:p>
            <a:pPr marL="690562" lvl="2" algn="just">
              <a:spcBef>
                <a:spcPts val="0"/>
              </a:spcBef>
              <a:buFont typeface="Arial" panose="020B0604020202020204" pitchFamily="34" charset="0"/>
              <a:buChar char="•"/>
              <a:defRPr/>
            </a:pPr>
            <a:r>
              <a:rPr lang="pl-PL" dirty="0"/>
              <a:t>zboża, rzepaku, szyszek </a:t>
            </a:r>
            <a:r>
              <a:rPr lang="pl-PL" dirty="0" smtClean="0"/>
              <a:t>chmielowych, </a:t>
            </a:r>
            <a:endParaRPr lang="pl-PL" dirty="0"/>
          </a:p>
          <a:p>
            <a:pPr marL="690562" lvl="2">
              <a:spcBef>
                <a:spcPts val="0"/>
              </a:spcBef>
              <a:buFont typeface="Arial" panose="020B0604020202020204" pitchFamily="34" charset="0"/>
              <a:buChar char="•"/>
              <a:defRPr/>
            </a:pPr>
            <a:r>
              <a:rPr lang="pl-PL" dirty="0"/>
              <a:t>materiału siewnego roślin rolniczych i </a:t>
            </a:r>
            <a:r>
              <a:rPr lang="pl-PL" dirty="0" smtClean="0"/>
              <a:t>warzywnych,</a:t>
            </a:r>
            <a:endParaRPr lang="pl-PL" b="1" dirty="0">
              <a:latin typeface="Cambria" pitchFamily="18" charset="0"/>
            </a:endParaRPr>
          </a:p>
          <a:p>
            <a:pPr marL="176213" indent="-176213">
              <a:spcBef>
                <a:spcPts val="1100"/>
              </a:spcBef>
              <a:buFont typeface="Arial" pitchFamily="34" charset="0"/>
              <a:buChar char="•"/>
              <a:defRPr/>
            </a:pPr>
            <a:r>
              <a:rPr lang="pl-PL" b="1" dirty="0" smtClean="0">
                <a:latin typeface="Cambria" pitchFamily="18" charset="0"/>
              </a:rPr>
              <a:t>operacje dotyczące </a:t>
            </a:r>
            <a:r>
              <a:rPr lang="pl-PL" b="1" dirty="0">
                <a:latin typeface="Cambria" pitchFamily="18" charset="0"/>
              </a:rPr>
              <a:t>sprzedaży detalicznej  </a:t>
            </a:r>
            <a:r>
              <a:rPr lang="pl-PL" b="1" u="sng" dirty="0" smtClean="0">
                <a:latin typeface="Cambria" pitchFamily="18" charset="0"/>
              </a:rPr>
              <a:t>(tylko rolnicy</a:t>
            </a:r>
            <a:r>
              <a:rPr lang="pl-PL" b="1" dirty="0" smtClean="0">
                <a:latin typeface="Cambria" pitchFamily="18" charset="0"/>
              </a:rPr>
              <a:t>).</a:t>
            </a:r>
            <a:endParaRPr lang="pl-PL" b="1" dirty="0">
              <a:latin typeface="Cambria" pitchFamily="18" charset="0"/>
            </a:endParaRPr>
          </a:p>
          <a:p>
            <a:endParaRPr lang="pl-PL"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30</a:t>
            </a:fld>
            <a:endParaRPr lang="pl-PL" dirty="0"/>
          </a:p>
        </p:txBody>
      </p:sp>
    </p:spTree>
    <p:extLst>
      <p:ext uri="{BB962C8B-B14F-4D97-AF65-F5344CB8AC3E}">
        <p14:creationId xmlns:p14="http://schemas.microsoft.com/office/powerpoint/2010/main" val="1296102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Zakres wsparcia </a:t>
            </a:r>
            <a:endParaRPr lang="pl-PL" dirty="0"/>
          </a:p>
        </p:txBody>
      </p:sp>
      <p:sp>
        <p:nvSpPr>
          <p:cNvPr id="3" name="Symbol zastępczy zawartości 2"/>
          <p:cNvSpPr>
            <a:spLocks noGrp="1"/>
          </p:cNvSpPr>
          <p:nvPr>
            <p:ph idx="1"/>
          </p:nvPr>
        </p:nvSpPr>
        <p:spPr/>
        <p:txBody>
          <a:bodyPr>
            <a:normAutofit fontScale="92500" lnSpcReduction="10000"/>
          </a:bodyPr>
          <a:lstStyle/>
          <a:p>
            <a:pPr marL="0" indent="0">
              <a:spcBef>
                <a:spcPts val="1200"/>
              </a:spcBef>
              <a:buNone/>
            </a:pPr>
            <a:r>
              <a:rPr lang="pl-PL" b="1" dirty="0">
                <a:cs typeface="Times New Roman" pitchFamily="18" charset="0"/>
              </a:rPr>
              <a:t>Do kosztów kwalifikowalnych zaliczyć będzie można m.in. koszty zakupu (wraz z instalacją):</a:t>
            </a:r>
          </a:p>
          <a:p>
            <a:pPr marL="265113" indent="-265113">
              <a:spcBef>
                <a:spcPts val="600"/>
              </a:spcBef>
              <a:buFont typeface="Wingdings" pitchFamily="2" charset="2"/>
              <a:buChar char="q"/>
            </a:pPr>
            <a:r>
              <a:rPr lang="pl-PL" dirty="0">
                <a:cs typeface="Times New Roman" pitchFamily="18" charset="0"/>
              </a:rPr>
              <a:t>maszyn lub urządzeń do przetwarzania, magazynowania lub przygotowania produktów do sprzedaży,</a:t>
            </a:r>
          </a:p>
          <a:p>
            <a:pPr marL="265113" indent="-265113">
              <a:spcBef>
                <a:spcPts val="600"/>
              </a:spcBef>
              <a:buFont typeface="Wingdings" pitchFamily="2" charset="2"/>
              <a:buChar char="q"/>
            </a:pPr>
            <a:r>
              <a:rPr lang="pl-PL" dirty="0">
                <a:cs typeface="Times New Roman" pitchFamily="18" charset="0"/>
              </a:rPr>
              <a:t>aparatury pomiarowej, kontrolnej oraz sprzętu do sterowania procesem produkcji lub magazynowania,</a:t>
            </a:r>
          </a:p>
          <a:p>
            <a:pPr marL="265113" indent="-265113">
              <a:spcBef>
                <a:spcPts val="600"/>
              </a:spcBef>
              <a:buFont typeface="Wingdings" pitchFamily="2" charset="2"/>
              <a:buChar char="q"/>
            </a:pPr>
            <a:r>
              <a:rPr lang="pl-PL" dirty="0">
                <a:cs typeface="Times New Roman" pitchFamily="18" charset="0"/>
              </a:rPr>
              <a:t>urządzeń służących poprawie ochrony środowiska,</a:t>
            </a:r>
          </a:p>
          <a:p>
            <a:pPr marL="265113" indent="-265113">
              <a:spcBef>
                <a:spcPts val="600"/>
              </a:spcBef>
              <a:buNone/>
            </a:pPr>
            <a:r>
              <a:rPr lang="pl-PL" dirty="0">
                <a:cs typeface="Times New Roman" pitchFamily="18" charset="0"/>
              </a:rPr>
              <a:t>oraz</a:t>
            </a:r>
          </a:p>
          <a:p>
            <a:pPr marL="265113" indent="-265113">
              <a:spcBef>
                <a:spcPts val="600"/>
              </a:spcBef>
              <a:buFont typeface="Wingdings" pitchFamily="2" charset="2"/>
              <a:buChar char="q"/>
            </a:pPr>
            <a:r>
              <a:rPr lang="pl-PL" dirty="0">
                <a:cs typeface="Times New Roman" pitchFamily="18" charset="0"/>
              </a:rPr>
              <a:t>koszty budowy i rozbudowy budynków produkcyjnych i magazynowych, </a:t>
            </a:r>
            <a:r>
              <a:rPr lang="pl-PL" dirty="0"/>
              <a:t>budynków i budowli infrastruktury technicznej</a:t>
            </a:r>
            <a:r>
              <a:rPr lang="pl-PL" dirty="0">
                <a:cs typeface="Times New Roman" pitchFamily="18" charset="0"/>
              </a:rPr>
              <a:t>, </a:t>
            </a:r>
            <a:r>
              <a:rPr lang="pl-PL" dirty="0"/>
              <a:t>kotłowni, oczyszczalni ścieków,</a:t>
            </a:r>
            <a:endParaRPr lang="pl-PL" dirty="0">
              <a:cs typeface="Times New Roman" pitchFamily="18" charset="0"/>
            </a:endParaRPr>
          </a:p>
          <a:p>
            <a:pPr marL="265113" indent="-265113">
              <a:spcBef>
                <a:spcPts val="600"/>
              </a:spcBef>
              <a:buFont typeface="Wingdings" pitchFamily="2" charset="2"/>
              <a:buChar char="q"/>
            </a:pPr>
            <a:r>
              <a:rPr lang="pl-PL" dirty="0">
                <a:cs typeface="Times New Roman" pitchFamily="18" charset="0"/>
              </a:rPr>
              <a:t>koszty ogólne (do 10% pozostałych kosztów kwalifikowalnych</a:t>
            </a:r>
            <a:r>
              <a:rPr lang="pl-PL" dirty="0" smtClean="0">
                <a:cs typeface="Times New Roman" pitchFamily="18" charset="0"/>
              </a:rPr>
              <a:t>).</a:t>
            </a:r>
            <a:endParaRPr lang="pl-PL" dirty="0">
              <a:cs typeface="Times New Roman" pitchFamily="18" charset="0"/>
            </a:endParaRPr>
          </a:p>
          <a:p>
            <a:endParaRPr lang="pl-PL"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31</a:t>
            </a:fld>
            <a:endParaRPr lang="pl-PL" dirty="0"/>
          </a:p>
        </p:txBody>
      </p:sp>
    </p:spTree>
    <p:extLst>
      <p:ext uri="{BB962C8B-B14F-4D97-AF65-F5344CB8AC3E}">
        <p14:creationId xmlns:p14="http://schemas.microsoft.com/office/powerpoint/2010/main" val="371407321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Zakres wsparcia </a:t>
            </a:r>
            <a:endParaRPr lang="pl-PL" dirty="0"/>
          </a:p>
        </p:txBody>
      </p:sp>
      <p:sp>
        <p:nvSpPr>
          <p:cNvPr id="3" name="Symbol zastępczy zawartości 2"/>
          <p:cNvSpPr>
            <a:spLocks noGrp="1"/>
          </p:cNvSpPr>
          <p:nvPr>
            <p:ph idx="1"/>
          </p:nvPr>
        </p:nvSpPr>
        <p:spPr/>
        <p:txBody>
          <a:bodyPr/>
          <a:lstStyle/>
          <a:p>
            <a:pPr marL="0" indent="0">
              <a:buNone/>
            </a:pPr>
            <a:r>
              <a:rPr lang="pl-PL" sz="2000" b="1" dirty="0" smtClean="0">
                <a:solidFill>
                  <a:srgbClr val="FF0000"/>
                </a:solidFill>
              </a:rPr>
              <a:t>Ważne</a:t>
            </a:r>
            <a:r>
              <a:rPr lang="pl-PL" sz="2000" b="1" dirty="0">
                <a:solidFill>
                  <a:srgbClr val="FF0000"/>
                </a:solidFill>
              </a:rPr>
              <a:t>:</a:t>
            </a:r>
          </a:p>
          <a:p>
            <a:endParaRPr lang="pl-PL" sz="2000" dirty="0"/>
          </a:p>
          <a:p>
            <a:pPr algn="just"/>
            <a:r>
              <a:rPr lang="pl-PL" sz="2000" dirty="0"/>
              <a:t>Koszty budowy wyłącznie w zakresie </a:t>
            </a:r>
            <a:r>
              <a:rPr lang="pl-PL" sz="2000" b="1" dirty="0"/>
              <a:t>niezbędnym do wdrożenia inwestycji </a:t>
            </a:r>
            <a:r>
              <a:rPr lang="pl-PL" sz="2000" dirty="0"/>
              <a:t>polegającej na zakupie maszyn i urządzeń. </a:t>
            </a:r>
          </a:p>
          <a:p>
            <a:pPr lvl="0" algn="just"/>
            <a:endParaRPr lang="pl-PL" sz="2000" dirty="0">
              <a:solidFill>
                <a:srgbClr val="000000"/>
              </a:solidFill>
              <a:ea typeface="Times New Roman" pitchFamily="18" charset="0"/>
              <a:cs typeface="Times New Roman" pitchFamily="18" charset="0"/>
            </a:endParaRPr>
          </a:p>
          <a:p>
            <a:pPr lvl="0" algn="just"/>
            <a:r>
              <a:rPr lang="pl-PL" sz="2000" dirty="0">
                <a:solidFill>
                  <a:srgbClr val="000000"/>
                </a:solidFill>
                <a:ea typeface="Times New Roman" pitchFamily="18" charset="0"/>
                <a:cs typeface="Times New Roman" pitchFamily="18" charset="0"/>
              </a:rPr>
              <a:t>Wykluczony zakup </a:t>
            </a:r>
            <a:r>
              <a:rPr lang="pl-PL" sz="2000" b="1" dirty="0"/>
              <a:t>środków transportu i </a:t>
            </a:r>
            <a:r>
              <a:rPr lang="pl-PL" sz="2000" b="1" dirty="0">
                <a:solidFill>
                  <a:srgbClr val="000000"/>
                </a:solidFill>
                <a:ea typeface="Times New Roman" pitchFamily="18" charset="0"/>
                <a:cs typeface="Times New Roman" pitchFamily="18" charset="0"/>
              </a:rPr>
              <a:t>używanych</a:t>
            </a:r>
            <a:r>
              <a:rPr lang="pl-PL" sz="2000" dirty="0">
                <a:solidFill>
                  <a:srgbClr val="000000"/>
                </a:solidFill>
                <a:ea typeface="Times New Roman" pitchFamily="18" charset="0"/>
                <a:cs typeface="Times New Roman" pitchFamily="18" charset="0"/>
              </a:rPr>
              <a:t> maszyn, urządzeń lub sprzętu</a:t>
            </a:r>
            <a:r>
              <a:rPr lang="pl-PL" sz="2000" b="1" dirty="0"/>
              <a:t> </a:t>
            </a:r>
            <a:r>
              <a:rPr lang="pl-PL" sz="2000" dirty="0"/>
              <a:t>a także realizacji </a:t>
            </a:r>
            <a:r>
              <a:rPr lang="pl-PL" sz="2000" b="1" dirty="0"/>
              <a:t>inwestycji odtworzeniowych</a:t>
            </a:r>
            <a:r>
              <a:rPr lang="pl-PL" sz="2000" dirty="0"/>
              <a:t>.</a:t>
            </a:r>
          </a:p>
          <a:p>
            <a:endParaRPr lang="pl-PL"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32</a:t>
            </a:fld>
            <a:endParaRPr lang="pl-PL" dirty="0"/>
          </a:p>
        </p:txBody>
      </p:sp>
    </p:spTree>
    <p:extLst>
      <p:ext uri="{BB962C8B-B14F-4D97-AF65-F5344CB8AC3E}">
        <p14:creationId xmlns:p14="http://schemas.microsoft.com/office/powerpoint/2010/main" val="17982900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Kryteria wyboru operacji </a:t>
            </a:r>
            <a:endParaRPr lang="pl-PL" dirty="0"/>
          </a:p>
        </p:txBody>
      </p:sp>
      <p:sp>
        <p:nvSpPr>
          <p:cNvPr id="3" name="Symbol zastępczy zawartości 2"/>
          <p:cNvSpPr>
            <a:spLocks noGrp="1"/>
          </p:cNvSpPr>
          <p:nvPr>
            <p:ph idx="1"/>
          </p:nvPr>
        </p:nvSpPr>
        <p:spPr>
          <a:xfrm>
            <a:off x="684213" y="1484784"/>
            <a:ext cx="7920235" cy="5256584"/>
          </a:xfrm>
        </p:spPr>
        <p:txBody>
          <a:bodyPr>
            <a:normAutofit fontScale="85000" lnSpcReduction="10000"/>
          </a:bodyPr>
          <a:lstStyle/>
          <a:p>
            <a:pPr marL="0" indent="0">
              <a:buNone/>
            </a:pPr>
            <a:r>
              <a:rPr lang="pl-PL" b="1" dirty="0">
                <a:cs typeface="Times New Roman" pitchFamily="18" charset="0"/>
              </a:rPr>
              <a:t>O kolejności przysługiwania pomocy zdecyduje suma uzyskanych punktów przyznanych na podstawie kryteriów wyboru określonych w rozporządzeniu.</a:t>
            </a:r>
          </a:p>
          <a:p>
            <a:pPr>
              <a:spcBef>
                <a:spcPts val="1200"/>
              </a:spcBef>
              <a:buNone/>
            </a:pPr>
            <a:r>
              <a:rPr lang="pl-PL" b="1" dirty="0">
                <a:cs typeface="Times New Roman" pitchFamily="18" charset="0"/>
              </a:rPr>
              <a:t>Kryteria wyboru premiować będą:</a:t>
            </a:r>
          </a:p>
          <a:p>
            <a:pPr marL="265113" indent="-265113" algn="just">
              <a:spcBef>
                <a:spcPts val="1200"/>
              </a:spcBef>
              <a:buFont typeface="Wingdings" pitchFamily="2" charset="2"/>
              <a:buChar char="q"/>
              <a:tabLst>
                <a:tab pos="180975" algn="l"/>
              </a:tabLst>
            </a:pPr>
            <a:r>
              <a:rPr lang="pl-PL" dirty="0">
                <a:cs typeface="Times New Roman" pitchFamily="18" charset="0"/>
              </a:rPr>
              <a:t>grupy producentów rolnych, związki grup, spółdzielnie  (5 pkt.),</a:t>
            </a:r>
          </a:p>
          <a:p>
            <a:pPr marL="265113" indent="-265113" algn="just">
              <a:spcBef>
                <a:spcPts val="600"/>
              </a:spcBef>
              <a:buFont typeface="Wingdings" pitchFamily="2" charset="2"/>
              <a:buChar char="q"/>
              <a:tabLst>
                <a:tab pos="180975" algn="l"/>
              </a:tabLst>
            </a:pPr>
            <a:r>
              <a:rPr lang="pl-PL" dirty="0">
                <a:cs typeface="Times New Roman" pitchFamily="18" charset="0"/>
              </a:rPr>
              <a:t>innowacyjność operacji bądź powiązanie jej z ochroną środowiska lub przeciwdziałaniem zmianom  klimatu(5 pkt.), </a:t>
            </a:r>
          </a:p>
          <a:p>
            <a:pPr marL="265113" indent="-265113" algn="just">
              <a:spcBef>
                <a:spcPts val="600"/>
              </a:spcBef>
              <a:buFont typeface="Wingdings" pitchFamily="2" charset="2"/>
              <a:buChar char="q"/>
              <a:tabLst>
                <a:tab pos="180975" algn="l"/>
              </a:tabLst>
            </a:pPr>
            <a:r>
              <a:rPr lang="pl-PL" dirty="0">
                <a:cs typeface="Times New Roman" pitchFamily="18" charset="0"/>
              </a:rPr>
              <a:t>uczestnictwo w unijnych lub krajowych systemach jakości (3 pkt.) lub przetwarzanie produktów rolnych pochodzących bezpośrednio od producentów ekologicznych </a:t>
            </a:r>
            <a:r>
              <a:rPr lang="pl-PL" dirty="0" smtClean="0">
                <a:cs typeface="Times New Roman" pitchFamily="18" charset="0"/>
              </a:rPr>
              <a:t/>
            </a:r>
            <a:br>
              <a:rPr lang="pl-PL" dirty="0" smtClean="0">
                <a:cs typeface="Times New Roman" pitchFamily="18" charset="0"/>
              </a:rPr>
            </a:br>
            <a:r>
              <a:rPr lang="pl-PL" dirty="0" smtClean="0">
                <a:cs typeface="Times New Roman" pitchFamily="18" charset="0"/>
              </a:rPr>
              <a:t>(</a:t>
            </a:r>
            <a:r>
              <a:rPr lang="pl-PL" dirty="0">
                <a:cs typeface="Times New Roman" pitchFamily="18" charset="0"/>
              </a:rPr>
              <a:t>5 pkt. ),</a:t>
            </a:r>
          </a:p>
          <a:p>
            <a:pPr marL="265113" indent="-265113" algn="just">
              <a:spcBef>
                <a:spcPts val="600"/>
              </a:spcBef>
              <a:buFont typeface="Wingdings" pitchFamily="2" charset="2"/>
              <a:buChar char="q"/>
              <a:tabLst>
                <a:tab pos="180975" algn="l"/>
              </a:tabLst>
            </a:pPr>
            <a:r>
              <a:rPr lang="pl-PL" dirty="0">
                <a:cs typeface="Times New Roman" pitchFamily="18" charset="0"/>
              </a:rPr>
              <a:t>nabywanie surowców do produkcji na podstawie co najmniej 3-letnich umów, na poziomie przekraczającym 75% całkowitej ilości nabywanych produktów rolnych </a:t>
            </a:r>
            <a:r>
              <a:rPr lang="pl-PL" dirty="0" smtClean="0">
                <a:cs typeface="Times New Roman" pitchFamily="18" charset="0"/>
              </a:rPr>
              <a:t/>
            </a:r>
            <a:br>
              <a:rPr lang="pl-PL" dirty="0" smtClean="0">
                <a:cs typeface="Times New Roman" pitchFamily="18" charset="0"/>
              </a:rPr>
            </a:br>
            <a:r>
              <a:rPr lang="pl-PL" dirty="0" smtClean="0">
                <a:cs typeface="Times New Roman" pitchFamily="18" charset="0"/>
              </a:rPr>
              <a:t>(</a:t>
            </a:r>
            <a:r>
              <a:rPr lang="pl-PL" dirty="0">
                <a:cs typeface="Times New Roman" pitchFamily="18" charset="0"/>
              </a:rPr>
              <a:t>5 pkt),</a:t>
            </a:r>
          </a:p>
          <a:p>
            <a:pPr marL="265113" indent="-265113" algn="just">
              <a:spcBef>
                <a:spcPts val="600"/>
              </a:spcBef>
              <a:buFont typeface="Wingdings" pitchFamily="2" charset="2"/>
              <a:buChar char="q"/>
              <a:tabLst>
                <a:tab pos="180975" algn="l"/>
              </a:tabLst>
            </a:pPr>
            <a:r>
              <a:rPr lang="pl-PL" dirty="0">
                <a:cs typeface="Times New Roman" pitchFamily="18" charset="0"/>
              </a:rPr>
              <a:t>działalność na obszarach objętych bezrobociem (maksymalnie 4 pkt),</a:t>
            </a:r>
          </a:p>
          <a:p>
            <a:pPr marL="265113" indent="-265113" algn="just">
              <a:spcBef>
                <a:spcPts val="600"/>
              </a:spcBef>
              <a:buFont typeface="Wingdings" pitchFamily="2" charset="2"/>
              <a:buChar char="q"/>
              <a:tabLst>
                <a:tab pos="180975" algn="l"/>
              </a:tabLst>
            </a:pPr>
            <a:r>
              <a:rPr lang="pl-PL" dirty="0">
                <a:cs typeface="Times New Roman" pitchFamily="18" charset="0"/>
              </a:rPr>
              <a:t>prowadzenie działalności w sektorach przetwórstwa i wprowadzania do obrotu: mleka i wyrobów mleczarskich, mięsa, owoców i warzyw oraz zbóż (2 pkt).</a:t>
            </a:r>
          </a:p>
          <a:p>
            <a:pPr marL="0" indent="0" algn="just">
              <a:buNone/>
            </a:pPr>
            <a:r>
              <a:rPr lang="pl-PL" b="1" i="1" dirty="0" smtClean="0"/>
              <a:t>Minimalna </a:t>
            </a:r>
            <a:r>
              <a:rPr lang="pl-PL" b="1" i="1" dirty="0"/>
              <a:t>liczba punktów kwalifikująca do ubiegania się o wsparcie </a:t>
            </a:r>
            <a:r>
              <a:rPr lang="pl-PL" b="1" i="1" dirty="0" smtClean="0"/>
              <a:t>– 6.5 punktu.</a:t>
            </a:r>
            <a:endParaRPr lang="pl-PL" b="1" i="1" dirty="0"/>
          </a:p>
          <a:p>
            <a:endParaRPr lang="pl-PL"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33</a:t>
            </a:fld>
            <a:endParaRPr lang="pl-PL" dirty="0"/>
          </a:p>
        </p:txBody>
      </p:sp>
    </p:spTree>
    <p:extLst>
      <p:ext uri="{BB962C8B-B14F-4D97-AF65-F5344CB8AC3E}">
        <p14:creationId xmlns:p14="http://schemas.microsoft.com/office/powerpoint/2010/main" val="303609627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Kryteria wyboru operacji </a:t>
            </a:r>
            <a:endParaRPr lang="pl-PL" dirty="0"/>
          </a:p>
        </p:txBody>
      </p:sp>
      <p:sp>
        <p:nvSpPr>
          <p:cNvPr id="3" name="Symbol zastępczy zawartości 2"/>
          <p:cNvSpPr>
            <a:spLocks noGrp="1"/>
          </p:cNvSpPr>
          <p:nvPr>
            <p:ph idx="1"/>
          </p:nvPr>
        </p:nvSpPr>
        <p:spPr>
          <a:xfrm>
            <a:off x="685799" y="1988840"/>
            <a:ext cx="8207375" cy="4107160"/>
          </a:xfrm>
        </p:spPr>
        <p:txBody>
          <a:bodyPr>
            <a:normAutofit fontScale="85000" lnSpcReduction="10000"/>
          </a:bodyPr>
          <a:lstStyle/>
          <a:p>
            <a:pPr marL="0" indent="0">
              <a:buNone/>
              <a:tabLst>
                <a:tab pos="180975" algn="l"/>
              </a:tabLst>
            </a:pPr>
            <a:r>
              <a:rPr lang="pl-PL" b="1" u="sng" dirty="0"/>
              <a:t>Rolnicy</a:t>
            </a:r>
          </a:p>
          <a:p>
            <a:pPr marL="180975" indent="-180975">
              <a:tabLst>
                <a:tab pos="180975" algn="l"/>
              </a:tabLst>
            </a:pPr>
            <a:endParaRPr lang="pl-PL" b="1" dirty="0"/>
          </a:p>
          <a:p>
            <a:pPr>
              <a:buFont typeface="Wingdings" panose="05000000000000000000" pitchFamily="2" charset="2"/>
              <a:buChar char="q"/>
              <a:tabLst>
                <a:tab pos="180975" algn="l"/>
              </a:tabLst>
            </a:pPr>
            <a:r>
              <a:rPr lang="pl-PL" dirty="0"/>
              <a:t>„młody rolnik” (3 pkt),</a:t>
            </a:r>
          </a:p>
          <a:p>
            <a:pPr>
              <a:buFont typeface="Wingdings" panose="05000000000000000000" pitchFamily="2" charset="2"/>
              <a:buChar char="q"/>
              <a:tabLst>
                <a:tab pos="180975" algn="l"/>
              </a:tabLst>
            </a:pPr>
            <a:r>
              <a:rPr lang="pl-PL" dirty="0"/>
              <a:t>innowacyjność, ochrona środowiska lub przeciwdziałaniem zmianom </a:t>
            </a:r>
            <a:r>
              <a:rPr lang="pl-PL" dirty="0" smtClean="0"/>
              <a:t>klimatu (5 </a:t>
            </a:r>
            <a:r>
              <a:rPr lang="pl-PL" dirty="0"/>
              <a:t>pkt), </a:t>
            </a:r>
          </a:p>
          <a:p>
            <a:pPr>
              <a:buFont typeface="Wingdings" panose="05000000000000000000" pitchFamily="2" charset="2"/>
              <a:buChar char="q"/>
              <a:tabLst>
                <a:tab pos="180975" algn="l"/>
              </a:tabLst>
            </a:pPr>
            <a:r>
              <a:rPr lang="pl-PL" dirty="0"/>
              <a:t>uczestnictwo w unijnych lub krajowych systemach jakości (3 pkt),</a:t>
            </a:r>
          </a:p>
          <a:p>
            <a:pPr>
              <a:buFont typeface="Wingdings" panose="05000000000000000000" pitchFamily="2" charset="2"/>
              <a:buChar char="q"/>
              <a:tabLst>
                <a:tab pos="180975" algn="l"/>
              </a:tabLst>
            </a:pPr>
            <a:r>
              <a:rPr lang="pl-PL" dirty="0"/>
              <a:t>przetwarzanie produktów rolnych pochodzących bezpośrednio od producentów ekologicznych – min. 10% surowców – po zakończeniu realizacji operacji (5 pkt),</a:t>
            </a:r>
          </a:p>
          <a:p>
            <a:pPr>
              <a:buFont typeface="Wingdings" panose="05000000000000000000" pitchFamily="2" charset="2"/>
              <a:buChar char="q"/>
              <a:tabLst>
                <a:tab pos="180975" algn="l"/>
              </a:tabLst>
            </a:pPr>
            <a:r>
              <a:rPr lang="pl-PL" dirty="0"/>
              <a:t>realizacja inwestycji w gminach należących do powiatów o najwyższym poziomie bezrobocia w kraju (max 4 - pkt przy najwyższym bezrobociu),</a:t>
            </a:r>
          </a:p>
          <a:p>
            <a:pPr>
              <a:buFont typeface="Wingdings" panose="05000000000000000000" pitchFamily="2" charset="2"/>
              <a:buChar char="q"/>
              <a:tabLst>
                <a:tab pos="180975" algn="l"/>
              </a:tabLst>
            </a:pPr>
            <a:r>
              <a:rPr lang="pl-PL" dirty="0"/>
              <a:t>operacja dotyczy wybranych sektorów – załącznik nr 2 do rozporządzenia (2 pkt).</a:t>
            </a:r>
          </a:p>
          <a:p>
            <a:pPr marL="285750" indent="-285750">
              <a:tabLst>
                <a:tab pos="180975" algn="l"/>
              </a:tabLst>
            </a:pPr>
            <a:endParaRPr lang="pl-PL" dirty="0"/>
          </a:p>
          <a:p>
            <a:pPr marL="0" indent="0">
              <a:buNone/>
              <a:tabLst>
                <a:tab pos="180975" algn="l"/>
              </a:tabLst>
            </a:pPr>
            <a:r>
              <a:rPr lang="pl-PL" b="1" i="1" dirty="0" smtClean="0"/>
              <a:t>Minimalna </a:t>
            </a:r>
            <a:r>
              <a:rPr lang="pl-PL" b="1" i="1" dirty="0"/>
              <a:t>liczba punktów kwalifikująca do ubiegania się o wsparcie </a:t>
            </a:r>
            <a:r>
              <a:rPr lang="pl-PL" b="1" i="1" dirty="0" smtClean="0"/>
              <a:t>– </a:t>
            </a:r>
            <a:r>
              <a:rPr lang="pl-PL" b="1" i="1" dirty="0"/>
              <a:t>5 punktów.</a:t>
            </a:r>
          </a:p>
          <a:p>
            <a:endParaRPr lang="pl-PL"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34</a:t>
            </a:fld>
            <a:endParaRPr lang="pl-PL" dirty="0"/>
          </a:p>
        </p:txBody>
      </p:sp>
    </p:spTree>
    <p:extLst>
      <p:ext uri="{BB962C8B-B14F-4D97-AF65-F5344CB8AC3E}">
        <p14:creationId xmlns:p14="http://schemas.microsoft.com/office/powerpoint/2010/main" val="52382727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Rozpatrywanie wniosku o przyznanie pomocy </a:t>
            </a:r>
            <a:endParaRPr lang="pl-PL" dirty="0"/>
          </a:p>
        </p:txBody>
      </p:sp>
      <p:sp>
        <p:nvSpPr>
          <p:cNvPr id="3" name="Symbol zastępczy zawartości 2"/>
          <p:cNvSpPr>
            <a:spLocks noGrp="1"/>
          </p:cNvSpPr>
          <p:nvPr>
            <p:ph idx="1"/>
          </p:nvPr>
        </p:nvSpPr>
        <p:spPr>
          <a:xfrm>
            <a:off x="1259632" y="2132856"/>
            <a:ext cx="7416824" cy="4483844"/>
          </a:xfrm>
        </p:spPr>
        <p:txBody>
          <a:bodyPr/>
          <a:lstStyle/>
          <a:p>
            <a:pPr marL="0" indent="0">
              <a:buNone/>
            </a:pPr>
            <a:r>
              <a:rPr lang="pl-PL" dirty="0" smtClean="0"/>
              <a:t>W zależności od typu wnioskodawcy wnioski o przyznanie pomocy są rozpatrywane:</a:t>
            </a:r>
          </a:p>
          <a:p>
            <a:pPr marL="0" indent="0">
              <a:buNone/>
            </a:pPr>
            <a:r>
              <a:rPr lang="pl-PL" dirty="0" smtClean="0"/>
              <a:t>Zakłady przetwórcze – </a:t>
            </a:r>
            <a:r>
              <a:rPr lang="pl-PL" b="1" dirty="0" smtClean="0">
                <a:solidFill>
                  <a:schemeClr val="accent5">
                    <a:lumMod val="50000"/>
                  </a:schemeClr>
                </a:solidFill>
              </a:rPr>
              <a:t>DOPI Centrala ARiMR</a:t>
            </a:r>
            <a:r>
              <a:rPr lang="pl-PL" dirty="0" smtClean="0"/>
              <a:t>,</a:t>
            </a:r>
          </a:p>
          <a:p>
            <a:pPr marL="0" indent="0">
              <a:buNone/>
            </a:pPr>
            <a:r>
              <a:rPr lang="pl-PL" dirty="0" smtClean="0"/>
              <a:t>Rolnicy – </a:t>
            </a:r>
            <a:r>
              <a:rPr lang="pl-PL" b="1" dirty="0" smtClean="0">
                <a:solidFill>
                  <a:schemeClr val="accent5">
                    <a:lumMod val="50000"/>
                  </a:schemeClr>
                </a:solidFill>
              </a:rPr>
              <a:t>Oddziały Regionalne</a:t>
            </a:r>
            <a:r>
              <a:rPr lang="pl-PL" dirty="0" smtClean="0"/>
              <a:t>. </a:t>
            </a:r>
          </a:p>
          <a:p>
            <a:pPr marL="0" indent="0">
              <a:buNone/>
            </a:pPr>
            <a:endParaRPr lang="pl-PL" dirty="0"/>
          </a:p>
          <a:p>
            <a:pPr algn="just"/>
            <a:r>
              <a:rPr lang="pl-PL" dirty="0" smtClean="0"/>
              <a:t>Zgodnie </a:t>
            </a:r>
            <a:r>
              <a:rPr lang="pl-PL" dirty="0"/>
              <a:t>z zapisami rozporządzenia, wniosek nie może być zmieniany przez wnioskodawcę w </a:t>
            </a:r>
            <a:r>
              <a:rPr lang="pl-PL" dirty="0" smtClean="0"/>
              <a:t>zakresie zwiększenia kwoty pomocy lub  </a:t>
            </a:r>
            <a:r>
              <a:rPr lang="pl-PL" dirty="0"/>
              <a:t>planu finansowego lub zestawienia rzeczowo – finansowego operacji, z wyłączeniem zmian wynikających z wezwań Agencji.</a:t>
            </a:r>
          </a:p>
          <a:p>
            <a:pPr marL="0" indent="0">
              <a:buNone/>
            </a:pPr>
            <a:endParaRPr lang="pl-PL"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35</a:t>
            </a:fld>
            <a:endParaRPr lang="pl-PL" dirty="0"/>
          </a:p>
        </p:txBody>
      </p:sp>
    </p:spTree>
    <p:extLst>
      <p:ext uri="{BB962C8B-B14F-4D97-AF65-F5344CB8AC3E}">
        <p14:creationId xmlns:p14="http://schemas.microsoft.com/office/powerpoint/2010/main" val="255978440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Lista rankingowa </a:t>
            </a:r>
            <a:endParaRPr lang="pl-PL" dirty="0"/>
          </a:p>
        </p:txBody>
      </p:sp>
      <p:sp>
        <p:nvSpPr>
          <p:cNvPr id="3" name="Symbol zastępczy zawartości 2"/>
          <p:cNvSpPr>
            <a:spLocks noGrp="1"/>
          </p:cNvSpPr>
          <p:nvPr>
            <p:ph idx="1"/>
          </p:nvPr>
        </p:nvSpPr>
        <p:spPr/>
        <p:txBody>
          <a:bodyPr>
            <a:normAutofit fontScale="77500" lnSpcReduction="20000"/>
          </a:bodyPr>
          <a:lstStyle/>
          <a:p>
            <a:pPr marL="0" indent="0">
              <a:buNone/>
            </a:pPr>
            <a:r>
              <a:rPr lang="pl-PL" dirty="0"/>
              <a:t>Wniosek, przed ustaleniem kolejności przysługiwania </a:t>
            </a:r>
            <a:r>
              <a:rPr lang="pl-PL" dirty="0" smtClean="0"/>
              <a:t>podlega </a:t>
            </a:r>
            <a:r>
              <a:rPr lang="pl-PL" dirty="0"/>
              <a:t>wstępnej weryfikacji pod kątem: </a:t>
            </a:r>
          </a:p>
          <a:p>
            <a:pPr>
              <a:spcBef>
                <a:spcPts val="1200"/>
              </a:spcBef>
              <a:buFont typeface="Arial" panose="020B0604020202020204" pitchFamily="34" charset="0"/>
              <a:buChar char="•"/>
            </a:pPr>
            <a:r>
              <a:rPr lang="pl-PL" dirty="0"/>
              <a:t>posiadania numeru identyfikacyjnego (EP),</a:t>
            </a:r>
          </a:p>
          <a:p>
            <a:pPr>
              <a:spcBef>
                <a:spcPts val="1200"/>
              </a:spcBef>
              <a:buFont typeface="Arial" panose="020B0604020202020204" pitchFamily="34" charset="0"/>
              <a:buChar char="•"/>
            </a:pPr>
            <a:r>
              <a:rPr lang="pl-PL" dirty="0"/>
              <a:t>niepodlegania Wnioskodawcy wykluczeniu z możliwości otrzymania pomocy,</a:t>
            </a:r>
          </a:p>
          <a:p>
            <a:pPr>
              <a:spcBef>
                <a:spcPts val="1200"/>
              </a:spcBef>
              <a:buFont typeface="Arial" panose="020B0604020202020204" pitchFamily="34" charset="0"/>
              <a:buChar char="•"/>
            </a:pPr>
            <a:r>
              <a:rPr lang="pl-PL" dirty="0"/>
              <a:t>terminowości złożenia wniosku, złożenia jednego wniosku w danym naborze,</a:t>
            </a:r>
          </a:p>
          <a:p>
            <a:pPr>
              <a:spcBef>
                <a:spcPts val="1200"/>
              </a:spcBef>
              <a:buFont typeface="Arial" panose="020B0604020202020204" pitchFamily="34" charset="0"/>
              <a:buChar char="•"/>
            </a:pPr>
            <a:r>
              <a:rPr lang="pl-PL" dirty="0" smtClean="0"/>
              <a:t>sprawdzenia</a:t>
            </a:r>
            <a:r>
              <a:rPr lang="pl-PL" dirty="0"/>
              <a:t>, czy Wnioskodawca jest uprawniony do złożenia wniosku. </a:t>
            </a:r>
            <a:endParaRPr lang="pl-PL" dirty="0" smtClean="0"/>
          </a:p>
          <a:p>
            <a:pPr>
              <a:spcBef>
                <a:spcPts val="1200"/>
              </a:spcBef>
              <a:buFont typeface="Arial" panose="020B0604020202020204" pitchFamily="34" charset="0"/>
              <a:buChar char="•"/>
            </a:pPr>
            <a:endParaRPr lang="pl-PL" dirty="0"/>
          </a:p>
          <a:p>
            <a:pPr marL="0" lvl="0" indent="0">
              <a:buNone/>
            </a:pPr>
            <a:r>
              <a:rPr lang="pl-PL" dirty="0">
                <a:cs typeface="Times New Roman" pitchFamily="18" charset="0"/>
              </a:rPr>
              <a:t>Pierwsza publikacja </a:t>
            </a:r>
            <a:r>
              <a:rPr lang="pl-PL" dirty="0" smtClean="0">
                <a:cs typeface="Times New Roman" pitchFamily="18" charset="0"/>
              </a:rPr>
              <a:t>listy rankingowej nie </a:t>
            </a:r>
            <a:r>
              <a:rPr lang="pl-PL" dirty="0">
                <a:cs typeface="Times New Roman" pitchFamily="18" charset="0"/>
              </a:rPr>
              <a:t>później niż w terminie 90 dni od zakończenia naboru wniosków</a:t>
            </a:r>
          </a:p>
          <a:p>
            <a:pPr marL="0" lvl="0" indent="0">
              <a:buNone/>
            </a:pPr>
            <a:endParaRPr lang="pl-PL" dirty="0" smtClean="0">
              <a:cs typeface="Times New Roman" pitchFamily="18" charset="0"/>
            </a:endParaRPr>
          </a:p>
          <a:p>
            <a:pPr marL="0" lvl="0" indent="0">
              <a:buNone/>
            </a:pPr>
            <a:r>
              <a:rPr lang="pl-PL" dirty="0" smtClean="0">
                <a:cs typeface="Times New Roman" pitchFamily="18" charset="0"/>
              </a:rPr>
              <a:t>Aktualizacja listy – </a:t>
            </a:r>
            <a:r>
              <a:rPr lang="pl-PL" dirty="0">
                <a:cs typeface="Times New Roman" pitchFamily="18" charset="0"/>
              </a:rPr>
              <a:t>nie rzadziej niż co </a:t>
            </a:r>
            <a:r>
              <a:rPr lang="pl-PL" dirty="0" smtClean="0">
                <a:cs typeface="Times New Roman" pitchFamily="18" charset="0"/>
              </a:rPr>
              <a:t>90 dni.</a:t>
            </a:r>
            <a:endParaRPr lang="pl-PL" dirty="0">
              <a:cs typeface="Times New Roman" pitchFamily="18" charset="0"/>
            </a:endParaRPr>
          </a:p>
          <a:p>
            <a:pPr>
              <a:spcBef>
                <a:spcPts val="1200"/>
              </a:spcBef>
              <a:buFont typeface="Arial" panose="020B0604020202020204" pitchFamily="34" charset="0"/>
              <a:buChar char="•"/>
            </a:pPr>
            <a:endParaRPr lang="pl-PL" b="1" dirty="0"/>
          </a:p>
          <a:p>
            <a:endParaRPr lang="pl-PL"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36</a:t>
            </a:fld>
            <a:endParaRPr lang="pl-PL" dirty="0"/>
          </a:p>
        </p:txBody>
      </p:sp>
    </p:spTree>
    <p:extLst>
      <p:ext uri="{BB962C8B-B14F-4D97-AF65-F5344CB8AC3E}">
        <p14:creationId xmlns:p14="http://schemas.microsoft.com/office/powerpoint/2010/main" val="139601876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smtClean="0"/>
              <a:t>Umowa o przyznaniu pomocy </a:t>
            </a:r>
            <a:endParaRPr lang="pl-PL" dirty="0"/>
          </a:p>
        </p:txBody>
      </p:sp>
      <p:sp>
        <p:nvSpPr>
          <p:cNvPr id="3" name="Symbol zastępczy zawartości 2"/>
          <p:cNvSpPr>
            <a:spLocks noGrp="1"/>
          </p:cNvSpPr>
          <p:nvPr>
            <p:ph idx="1"/>
          </p:nvPr>
        </p:nvSpPr>
        <p:spPr>
          <a:xfrm>
            <a:off x="1907704" y="2060848"/>
            <a:ext cx="6550496" cy="4035152"/>
          </a:xfrm>
        </p:spPr>
        <p:txBody>
          <a:bodyPr>
            <a:normAutofit fontScale="77500" lnSpcReduction="20000"/>
          </a:bodyPr>
          <a:lstStyle/>
          <a:p>
            <a:pPr marL="0" indent="0" algn="just">
              <a:buNone/>
            </a:pPr>
            <a:r>
              <a:rPr lang="pl-PL" u="sng" dirty="0" smtClean="0"/>
              <a:t>Zobowiązania beneficjenta  </a:t>
            </a:r>
            <a:r>
              <a:rPr lang="pl-PL" dirty="0" smtClean="0"/>
              <a:t>w okresie 5 </a:t>
            </a:r>
            <a:r>
              <a:rPr lang="pl-PL" dirty="0"/>
              <a:t>lat od </a:t>
            </a:r>
            <a:r>
              <a:rPr lang="pl-PL" dirty="0" smtClean="0"/>
              <a:t>płatności ostatecznej:</a:t>
            </a:r>
          </a:p>
          <a:p>
            <a:pPr lvl="0" algn="just">
              <a:spcBef>
                <a:spcPts val="600"/>
              </a:spcBef>
            </a:pPr>
            <a:r>
              <a:rPr lang="pl-PL" dirty="0" smtClean="0"/>
              <a:t>osiągnięcie </a:t>
            </a:r>
            <a:r>
              <a:rPr lang="pl-PL" dirty="0"/>
              <a:t>i </a:t>
            </a:r>
            <a:r>
              <a:rPr lang="pl-PL" dirty="0" smtClean="0"/>
              <a:t>zachowanie </a:t>
            </a:r>
            <a:r>
              <a:rPr lang="pl-PL" dirty="0"/>
              <a:t>celu operacji;</a:t>
            </a:r>
          </a:p>
          <a:p>
            <a:pPr lvl="0" algn="just">
              <a:spcBef>
                <a:spcPts val="600"/>
              </a:spcBef>
            </a:pPr>
            <a:r>
              <a:rPr lang="pl-PL" dirty="0" smtClean="0"/>
              <a:t>umożliwienie </a:t>
            </a:r>
            <a:r>
              <a:rPr lang="pl-PL" dirty="0"/>
              <a:t>przeprowadzenia kontroli związanych z przyznaną pomocą;</a:t>
            </a:r>
          </a:p>
          <a:p>
            <a:pPr algn="just">
              <a:spcBef>
                <a:spcPts val="600"/>
              </a:spcBef>
            </a:pPr>
            <a:r>
              <a:rPr lang="pl-PL" dirty="0" smtClean="0"/>
              <a:t>przechowywanie </a:t>
            </a:r>
            <a:r>
              <a:rPr lang="pl-PL" dirty="0"/>
              <a:t>dokumentów związanych z przyznaną pomocą, </a:t>
            </a:r>
          </a:p>
          <a:p>
            <a:pPr algn="just">
              <a:spcBef>
                <a:spcPts val="600"/>
              </a:spcBef>
            </a:pPr>
            <a:r>
              <a:rPr lang="pl-PL" dirty="0" smtClean="0"/>
              <a:t>nabywanie </a:t>
            </a:r>
            <a:r>
              <a:rPr lang="pl-PL" dirty="0"/>
              <a:t>produktów rolnych na podstawie co najmniej 3-letnich umów zawartych bezpośrednio z producentami rolnymi.</a:t>
            </a:r>
          </a:p>
          <a:p>
            <a:pPr algn="just"/>
            <a:r>
              <a:rPr lang="pl-PL" dirty="0">
                <a:latin typeface="Cambria" pitchFamily="18" charset="0"/>
              </a:rPr>
              <a:t>o</a:t>
            </a:r>
            <a:r>
              <a:rPr lang="pl-PL" dirty="0" smtClean="0">
                <a:latin typeface="Cambria" pitchFamily="18" charset="0"/>
              </a:rPr>
              <a:t>graniczenia w </a:t>
            </a:r>
            <a:r>
              <a:rPr lang="pl-PL" dirty="0">
                <a:latin typeface="Cambria" pitchFamily="18" charset="0"/>
              </a:rPr>
              <a:t>zakresie:</a:t>
            </a:r>
          </a:p>
          <a:p>
            <a:pPr lvl="1" algn="just">
              <a:buFontTx/>
              <a:buChar char="-"/>
            </a:pPr>
            <a:r>
              <a:rPr lang="pl-PL" dirty="0">
                <a:latin typeface="Cambria" pitchFamily="18" charset="0"/>
              </a:rPr>
              <a:t> przenoszenia własności lub posiadania rzeczy nabytych w ramach realizacji operacji lub sposobu ich wykorzystywania, </a:t>
            </a:r>
          </a:p>
          <a:p>
            <a:pPr lvl="1" algn="just">
              <a:buFontTx/>
              <a:buChar char="-"/>
            </a:pPr>
            <a:r>
              <a:rPr lang="pl-PL" dirty="0">
                <a:latin typeface="Cambria" pitchFamily="18" charset="0"/>
              </a:rPr>
              <a:t> sposobu lub miejsca prowadzenia działalności związanej z przyznaną pomocą,</a:t>
            </a:r>
          </a:p>
          <a:p>
            <a:pPr lvl="1" algn="just">
              <a:buFontTx/>
              <a:buChar char="-"/>
            </a:pPr>
            <a:r>
              <a:rPr lang="pl-PL" dirty="0">
                <a:latin typeface="Cambria" pitchFamily="18" charset="0"/>
              </a:rPr>
              <a:t> sposobu zawierania innych umów związanych z realizacją operacji.</a:t>
            </a:r>
          </a:p>
          <a:p>
            <a:pPr marL="0" indent="0" algn="just">
              <a:buNone/>
            </a:pPr>
            <a:endParaRPr lang="pl-PL" dirty="0"/>
          </a:p>
          <a:p>
            <a:pPr marL="0" indent="0" algn="just">
              <a:buNone/>
            </a:pPr>
            <a:r>
              <a:rPr lang="pl-PL" dirty="0" smtClean="0"/>
              <a:t>Beneficjent </a:t>
            </a:r>
            <a:r>
              <a:rPr lang="pl-PL" dirty="0"/>
              <a:t>- rolnik/małżonek lub domownik zobowiązany jest w ciągu</a:t>
            </a:r>
            <a:br>
              <a:rPr lang="pl-PL" dirty="0"/>
            </a:br>
            <a:r>
              <a:rPr lang="pl-PL" dirty="0"/>
              <a:t>3 miesięcy od </a:t>
            </a:r>
            <a:r>
              <a:rPr lang="pl-PL" dirty="0" smtClean="0"/>
              <a:t>zawarcia umowy </a:t>
            </a:r>
            <a:r>
              <a:rPr lang="pl-PL" dirty="0"/>
              <a:t>do </a:t>
            </a:r>
            <a:r>
              <a:rPr lang="pl-PL" u="sng" dirty="0">
                <a:solidFill>
                  <a:srgbClr val="FF0000"/>
                </a:solidFill>
              </a:rPr>
              <a:t>zarejestrowania działalności gospodarczej w </a:t>
            </a:r>
            <a:r>
              <a:rPr lang="pl-PL" u="sng" dirty="0" smtClean="0">
                <a:solidFill>
                  <a:srgbClr val="FF0000"/>
                </a:solidFill>
              </a:rPr>
              <a:t>CEDIG.</a:t>
            </a:r>
            <a:endParaRPr lang="pl-PL" u="sng" dirty="0">
              <a:solidFill>
                <a:srgbClr val="FF0000"/>
              </a:solidFill>
            </a:endParaRPr>
          </a:p>
          <a:p>
            <a:endParaRPr lang="pl-PL"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37</a:t>
            </a:fld>
            <a:endParaRPr lang="pl-PL" dirty="0"/>
          </a:p>
        </p:txBody>
      </p:sp>
    </p:spTree>
    <p:extLst>
      <p:ext uri="{BB962C8B-B14F-4D97-AF65-F5344CB8AC3E}">
        <p14:creationId xmlns:p14="http://schemas.microsoft.com/office/powerpoint/2010/main" val="195484190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Realizacja operacji</a:t>
            </a:r>
          </a:p>
        </p:txBody>
      </p:sp>
      <p:sp>
        <p:nvSpPr>
          <p:cNvPr id="3" name="Symbol zastępczy zawartości 2"/>
          <p:cNvSpPr>
            <a:spLocks noGrp="1"/>
          </p:cNvSpPr>
          <p:nvPr>
            <p:ph idx="1"/>
          </p:nvPr>
        </p:nvSpPr>
        <p:spPr/>
        <p:txBody>
          <a:bodyPr>
            <a:normAutofit lnSpcReduction="10000"/>
          </a:bodyPr>
          <a:lstStyle/>
          <a:p>
            <a:pPr marL="0" indent="0" algn="ctr">
              <a:buNone/>
            </a:pPr>
            <a:r>
              <a:rPr lang="pl-PL" sz="2400" b="1" dirty="0"/>
              <a:t>Ponoszenie kosztów kwalifikowalnych</a:t>
            </a:r>
          </a:p>
          <a:p>
            <a:endParaRPr lang="pl-PL" sz="2400" b="1" dirty="0"/>
          </a:p>
          <a:p>
            <a:pPr lvl="1"/>
            <a:r>
              <a:rPr lang="pl-PL" sz="2000" dirty="0" smtClean="0"/>
              <a:t>od </a:t>
            </a:r>
            <a:r>
              <a:rPr lang="pl-PL" sz="2000" dirty="0"/>
              <a:t>dnia </a:t>
            </a:r>
            <a:r>
              <a:rPr lang="pl-PL" sz="2000" dirty="0" smtClean="0"/>
              <a:t>zawarcia umowy, </a:t>
            </a:r>
            <a:r>
              <a:rPr lang="pl-PL" sz="2000" dirty="0"/>
              <a:t>a w przypadku kosztów ogólnych </a:t>
            </a:r>
            <a:r>
              <a:rPr lang="pl-PL" sz="2000" dirty="0" smtClean="0"/>
              <a:t>nie </a:t>
            </a:r>
            <a:r>
              <a:rPr lang="pl-PL" sz="2000" dirty="0"/>
              <a:t>wcześniej niż od dnia 1 stycznia 2014 r</a:t>
            </a:r>
            <a:r>
              <a:rPr lang="pl-PL" sz="2000" dirty="0" smtClean="0"/>
              <a:t>.</a:t>
            </a:r>
            <a:endParaRPr lang="pl-PL" sz="2000" dirty="0"/>
          </a:p>
          <a:p>
            <a:pPr lvl="1"/>
            <a:r>
              <a:rPr lang="pl-PL" sz="2000" dirty="0"/>
              <a:t>w wyniku wyboru wykonawców poszczególnych zadań ujętych w zestawieniu rzeczowo-finansowym operacji z zachowaniem konkurencyjnego trybu ich </a:t>
            </a:r>
            <a:r>
              <a:rPr lang="pl-PL" sz="2000" dirty="0" smtClean="0"/>
              <a:t>wyboru.</a:t>
            </a:r>
            <a:endParaRPr lang="pl-PL" sz="2000" dirty="0"/>
          </a:p>
          <a:p>
            <a:pPr lvl="1"/>
            <a:r>
              <a:rPr lang="pl-PL" sz="2000" dirty="0" smtClean="0"/>
              <a:t>w </a:t>
            </a:r>
            <a:r>
              <a:rPr lang="pl-PL" sz="2000" dirty="0"/>
              <a:t>formie rozliczenia bezgotówkowego.</a:t>
            </a:r>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38</a:t>
            </a:fld>
            <a:endParaRPr lang="pl-PL" dirty="0"/>
          </a:p>
        </p:txBody>
      </p:sp>
    </p:spTree>
    <p:extLst>
      <p:ext uri="{BB962C8B-B14F-4D97-AF65-F5344CB8AC3E}">
        <p14:creationId xmlns:p14="http://schemas.microsoft.com/office/powerpoint/2010/main" val="8332848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dirty="0"/>
              <a:t>Realizacja operacji</a:t>
            </a:r>
          </a:p>
        </p:txBody>
      </p:sp>
      <p:sp>
        <p:nvSpPr>
          <p:cNvPr id="3" name="Symbol zastępczy zawartości 2"/>
          <p:cNvSpPr>
            <a:spLocks noGrp="1"/>
          </p:cNvSpPr>
          <p:nvPr>
            <p:ph idx="1"/>
          </p:nvPr>
        </p:nvSpPr>
        <p:spPr>
          <a:xfrm>
            <a:off x="1403648" y="1981200"/>
            <a:ext cx="7054552" cy="4114800"/>
          </a:xfrm>
        </p:spPr>
        <p:txBody>
          <a:bodyPr/>
          <a:lstStyle/>
          <a:p>
            <a:pPr marL="0" indent="0" algn="ctr">
              <a:buNone/>
            </a:pPr>
            <a:r>
              <a:rPr lang="pl-PL" sz="2400" b="1" dirty="0" smtClean="0"/>
              <a:t>Wniosek o Płatność</a:t>
            </a:r>
            <a:endParaRPr lang="pl-PL" sz="2400" b="1" dirty="0"/>
          </a:p>
          <a:p>
            <a:endParaRPr lang="pl-PL" sz="2400" b="1" dirty="0"/>
          </a:p>
          <a:p>
            <a:pPr marL="0" indent="0">
              <a:buNone/>
            </a:pPr>
            <a:r>
              <a:rPr lang="pl-PL" sz="2000" dirty="0" smtClean="0"/>
              <a:t>Rozpatrywanie w </a:t>
            </a:r>
            <a:r>
              <a:rPr lang="pl-PL" sz="2000" dirty="0"/>
              <a:t>zależności od typu </a:t>
            </a:r>
            <a:r>
              <a:rPr lang="pl-PL" sz="2000" dirty="0" smtClean="0"/>
              <a:t>wnioskodawcy: </a:t>
            </a:r>
          </a:p>
          <a:p>
            <a:pPr marL="0" indent="0">
              <a:buNone/>
            </a:pPr>
            <a:r>
              <a:rPr lang="pl-PL" sz="2000" dirty="0" smtClean="0"/>
              <a:t>Zakłady </a:t>
            </a:r>
            <a:r>
              <a:rPr lang="pl-PL" sz="2000" dirty="0"/>
              <a:t>przetwórcze – </a:t>
            </a:r>
            <a:r>
              <a:rPr lang="pl-PL" sz="2000" b="1" dirty="0">
                <a:solidFill>
                  <a:schemeClr val="accent5">
                    <a:lumMod val="50000"/>
                  </a:schemeClr>
                </a:solidFill>
              </a:rPr>
              <a:t>DOPI Centrala ARiMR</a:t>
            </a:r>
            <a:r>
              <a:rPr lang="pl-PL" sz="2000" dirty="0"/>
              <a:t>,</a:t>
            </a:r>
          </a:p>
          <a:p>
            <a:pPr marL="0" indent="0">
              <a:buNone/>
            </a:pPr>
            <a:r>
              <a:rPr lang="pl-PL" sz="2000" dirty="0"/>
              <a:t>Rolnicy – </a:t>
            </a:r>
            <a:r>
              <a:rPr lang="pl-PL" sz="2000" b="1" dirty="0">
                <a:solidFill>
                  <a:schemeClr val="accent5">
                    <a:lumMod val="50000"/>
                  </a:schemeClr>
                </a:solidFill>
              </a:rPr>
              <a:t>Oddziały Regionalne</a:t>
            </a:r>
            <a:r>
              <a:rPr lang="pl-PL" sz="2000" dirty="0" smtClean="0"/>
              <a:t>.</a:t>
            </a:r>
          </a:p>
          <a:p>
            <a:pPr marL="0" indent="0">
              <a:buNone/>
            </a:pPr>
            <a:endParaRPr lang="pl-PL" sz="2000" dirty="0" smtClean="0"/>
          </a:p>
          <a:p>
            <a:pPr marL="0" indent="0">
              <a:buNone/>
            </a:pPr>
            <a:r>
              <a:rPr lang="pl-PL" sz="2000" dirty="0" smtClean="0"/>
              <a:t>Weryfikacja – w terminie 3 miesięcy</a:t>
            </a:r>
            <a:endParaRPr lang="pl-PL" sz="2000"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39</a:t>
            </a:fld>
            <a:endParaRPr lang="pl-PL" dirty="0"/>
          </a:p>
        </p:txBody>
      </p:sp>
    </p:spTree>
    <p:extLst>
      <p:ext uri="{BB962C8B-B14F-4D97-AF65-F5344CB8AC3E}">
        <p14:creationId xmlns:p14="http://schemas.microsoft.com/office/powerpoint/2010/main" val="41820154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eaLnBrk="1" hangingPunct="1"/>
            <a:fld id="{5F747A48-81B2-47F0-975E-2EDBD1D95869}" type="slidenum">
              <a:rPr lang="pl-PL" altLang="pl-PL" sz="1000">
                <a:solidFill>
                  <a:srgbClr val="008000"/>
                </a:solidFill>
                <a:latin typeface="Tahoma" panose="020B0604030504040204" pitchFamily="34" charset="0"/>
              </a:rPr>
              <a:pPr eaLnBrk="1" hangingPunct="1"/>
              <a:t>4</a:t>
            </a:fld>
            <a:endParaRPr lang="pl-PL" altLang="pl-PL" sz="1000">
              <a:solidFill>
                <a:srgbClr val="008000"/>
              </a:solidFill>
              <a:latin typeface="Tahoma" panose="020B0604030504040204" pitchFamily="34" charset="0"/>
            </a:endParaRPr>
          </a:p>
        </p:txBody>
      </p:sp>
      <p:sp>
        <p:nvSpPr>
          <p:cNvPr id="4" name="Symbol zastępczy numeru slajdu 3"/>
          <p:cNvSpPr txBox="1">
            <a:spLocks/>
          </p:cNvSpPr>
          <p:nvPr/>
        </p:nvSpPr>
        <p:spPr bwMode="auto">
          <a:xfrm>
            <a:off x="6227763" y="6616700"/>
            <a:ext cx="2665412" cy="268288"/>
          </a:xfrm>
          <a:prstGeom prst="rect">
            <a:avLst/>
          </a:prstGeom>
          <a:noFill/>
          <a:ln w="9525">
            <a:noFill/>
            <a:miter lim="800000"/>
            <a:headEnd/>
            <a:tailEnd/>
          </a:ln>
          <a:effectLst/>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algn="r" eaLnBrk="1" hangingPunct="1"/>
            <a:fld id="{812FC46A-0B1B-4E73-8E0E-6B5ABDB2F1CE}" type="slidenum">
              <a:rPr lang="pl-PL" altLang="pl-PL" sz="1000">
                <a:solidFill>
                  <a:srgbClr val="008000"/>
                </a:solidFill>
                <a:latin typeface="Tahoma" panose="020B0604030504040204" pitchFamily="34" charset="0"/>
              </a:rPr>
              <a:pPr algn="r" eaLnBrk="1" hangingPunct="1"/>
              <a:t>4</a:t>
            </a:fld>
            <a:endParaRPr lang="pl-PL" altLang="pl-PL" sz="1000">
              <a:solidFill>
                <a:srgbClr val="008000"/>
              </a:solidFill>
              <a:latin typeface="Tahoma" panose="020B0604030504040204" pitchFamily="34" charset="0"/>
            </a:endParaRPr>
          </a:p>
        </p:txBody>
      </p:sp>
      <p:sp>
        <p:nvSpPr>
          <p:cNvPr id="6" name="Symbol zastępczy zawartości 2"/>
          <p:cNvSpPr txBox="1">
            <a:spLocks/>
          </p:cNvSpPr>
          <p:nvPr/>
        </p:nvSpPr>
        <p:spPr bwMode="auto">
          <a:xfrm>
            <a:off x="179388" y="1357313"/>
            <a:ext cx="8497887" cy="4592637"/>
          </a:xfrm>
          <a:prstGeom prst="rect">
            <a:avLst/>
          </a:prstGeom>
          <a:noFill/>
          <a:ln w="9525">
            <a:noFill/>
            <a:miter lim="800000"/>
            <a:headEnd/>
            <a:tailEnd/>
          </a:ln>
        </p:spPr>
        <p:txBody>
          <a:bodyPr/>
          <a:lstStyle/>
          <a:p>
            <a:pPr marL="180975" lvl="1" algn="just">
              <a:defRPr/>
            </a:pPr>
            <a:r>
              <a:rPr lang="pl-PL" sz="2000" b="1" dirty="0" smtClean="0">
                <a:latin typeface="+mj-lt"/>
              </a:rPr>
              <a:t>Kryteria </a:t>
            </a:r>
            <a:r>
              <a:rPr lang="pl-PL" sz="2000" b="1" dirty="0">
                <a:latin typeface="+mj-lt"/>
              </a:rPr>
              <a:t>podmiotowe ubiegania się o pomoc</a:t>
            </a:r>
            <a:r>
              <a:rPr lang="pl-PL" sz="2000" b="1" dirty="0" smtClean="0">
                <a:latin typeface="+mj-lt"/>
              </a:rPr>
              <a:t>:</a:t>
            </a:r>
          </a:p>
          <a:p>
            <a:pPr marL="180975" lvl="1" algn="just">
              <a:defRPr/>
            </a:pPr>
            <a:endParaRPr lang="pl-PL" sz="2000" b="1" dirty="0">
              <a:latin typeface="+mj-lt"/>
            </a:endParaRPr>
          </a:p>
          <a:p>
            <a:pPr marL="439738" lvl="1" indent="-258763" algn="just">
              <a:spcBef>
                <a:spcPts val="600"/>
              </a:spcBef>
              <a:tabLst>
                <a:tab pos="439738" algn="l"/>
              </a:tabLst>
              <a:defRPr/>
            </a:pPr>
            <a:r>
              <a:rPr lang="pl-PL" sz="2000" dirty="0" smtClean="0">
                <a:latin typeface="+mj-lt"/>
              </a:rPr>
              <a:t>1.	Prowadzenie </a:t>
            </a:r>
            <a:r>
              <a:rPr lang="pl-PL" sz="2000" dirty="0">
                <a:latin typeface="+mj-lt"/>
              </a:rPr>
              <a:t>pozarolniczej działalności gospodarczej w zakresie minimum jednego z poniższych kodów Polskiej Klasyfikacji Działalności (PKD) :</a:t>
            </a:r>
          </a:p>
          <a:p>
            <a:pPr marL="992188" lvl="1" indent="-360363" algn="just">
              <a:spcBef>
                <a:spcPts val="1200"/>
              </a:spcBef>
              <a:buFont typeface="Arial" panose="020B0604020202020204" pitchFamily="34" charset="0"/>
              <a:buChar char="•"/>
              <a:defRPr/>
            </a:pPr>
            <a:r>
              <a:rPr lang="pl-PL" sz="2000" dirty="0">
                <a:latin typeface="+mj-lt"/>
                <a:cs typeface="Arial" charset="0"/>
                <a:hlinkClick r:id="rId2" action="ppaction://hlinksldjump"/>
              </a:rPr>
              <a:t>01.61.Z Działalność usługowa wspomagająca produkcję roślinną</a:t>
            </a:r>
            <a:r>
              <a:rPr lang="pl-PL" sz="2000" dirty="0">
                <a:latin typeface="+mj-lt"/>
                <a:cs typeface="Arial" charset="0"/>
              </a:rPr>
              <a:t>;</a:t>
            </a:r>
          </a:p>
          <a:p>
            <a:pPr marL="992188" lvl="1" indent="-360363" algn="just">
              <a:spcBef>
                <a:spcPts val="1200"/>
              </a:spcBef>
              <a:buFont typeface="Arial" panose="020B0604020202020204" pitchFamily="34" charset="0"/>
              <a:buChar char="•"/>
              <a:defRPr/>
            </a:pPr>
            <a:r>
              <a:rPr lang="pl-PL" sz="2000" dirty="0">
                <a:latin typeface="+mj-lt"/>
                <a:cs typeface="Arial" charset="0"/>
                <a:hlinkClick r:id="rId3" action="ppaction://hlinksldjump"/>
              </a:rPr>
              <a:t>01.62.Z Działalność usługowa wspomagająca chów i hodowlę zwierząt gospodarskich</a:t>
            </a:r>
            <a:r>
              <a:rPr lang="pl-PL" sz="2000" dirty="0">
                <a:latin typeface="+mj-lt"/>
                <a:cs typeface="Arial" charset="0"/>
              </a:rPr>
              <a:t>;</a:t>
            </a:r>
          </a:p>
          <a:p>
            <a:pPr marL="992188" lvl="1" indent="-360363" algn="just">
              <a:spcBef>
                <a:spcPts val="1200"/>
              </a:spcBef>
              <a:buFont typeface="Arial" panose="020B0604020202020204" pitchFamily="34" charset="0"/>
              <a:buChar char="•"/>
              <a:defRPr/>
            </a:pPr>
            <a:r>
              <a:rPr lang="pl-PL" sz="2000" dirty="0">
                <a:latin typeface="+mj-lt"/>
                <a:cs typeface="Arial" charset="0"/>
                <a:hlinkClick r:id="rId4" action="ppaction://hlinksldjump"/>
              </a:rPr>
              <a:t>01.63.Z Działalność usługowa następująca po </a:t>
            </a:r>
            <a:r>
              <a:rPr lang="pl-PL" sz="2000" dirty="0" smtClean="0">
                <a:latin typeface="+mj-lt"/>
                <a:cs typeface="Arial" charset="0"/>
                <a:hlinkClick r:id="rId4" action="ppaction://hlinksldjump"/>
              </a:rPr>
              <a:t>zbiorach</a:t>
            </a:r>
            <a:r>
              <a:rPr lang="pl-PL" sz="2000" dirty="0">
                <a:latin typeface="+mj-lt"/>
                <a:cs typeface="Arial" charset="0"/>
              </a:rPr>
              <a:t>;</a:t>
            </a:r>
          </a:p>
          <a:p>
            <a:pPr marL="439738" lvl="1" algn="just">
              <a:spcBef>
                <a:spcPts val="1200"/>
              </a:spcBef>
              <a:tabLst>
                <a:tab pos="439738" algn="l"/>
              </a:tabLst>
              <a:defRPr/>
            </a:pPr>
            <a:r>
              <a:rPr lang="pl-PL" sz="2000" dirty="0">
                <a:latin typeface="+mj-lt"/>
              </a:rPr>
              <a:t>przez co najmniej dwa lata przed dniem poprzedzającym dzień złożenia wniosku o przyznanie pomocy.</a:t>
            </a:r>
          </a:p>
          <a:p>
            <a:pPr marL="439738" lvl="1" algn="just">
              <a:spcBef>
                <a:spcPts val="1200"/>
              </a:spcBef>
              <a:tabLst>
                <a:tab pos="439738" algn="l"/>
              </a:tabLst>
              <a:defRPr/>
            </a:pPr>
            <a:r>
              <a:rPr lang="pl-PL" sz="2000" dirty="0">
                <a:latin typeface="+mj-lt"/>
                <a:cs typeface="Arial" charset="0"/>
              </a:rPr>
              <a:t>Zawieszenie wykonywania działalności w ww. okresie nie stanowi naruszenia omawianego warunku. </a:t>
            </a:r>
          </a:p>
          <a:p>
            <a:pPr algn="just">
              <a:buFont typeface="Wingdings" pitchFamily="2" charset="2"/>
              <a:buChar char="q"/>
              <a:defRPr/>
            </a:pPr>
            <a:endParaRPr lang="pl-PL" sz="1500" dirty="0">
              <a:latin typeface="+mj-lt"/>
            </a:endParaRPr>
          </a:p>
        </p:txBody>
      </p:sp>
    </p:spTree>
    <p:extLst>
      <p:ext uri="{BB962C8B-B14F-4D97-AF65-F5344CB8AC3E}">
        <p14:creationId xmlns:p14="http://schemas.microsoft.com/office/powerpoint/2010/main" val="39849355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1196752"/>
            <a:ext cx="7772400" cy="1728191"/>
          </a:xfrm>
        </p:spPr>
        <p:txBody>
          <a:bodyPr/>
          <a:lstStyle/>
          <a:p>
            <a:r>
              <a:rPr lang="pl-PL" altLang="pl-PL" sz="1600" b="1" dirty="0">
                <a:solidFill>
                  <a:srgbClr val="006600"/>
                </a:solidFill>
              </a:rPr>
              <a:t>PODDZIAŁANIE M06.2  POMOC NA </a:t>
            </a:r>
            <a:r>
              <a:rPr lang="pl-PL" altLang="pl-PL" sz="1600" b="1" dirty="0" smtClean="0">
                <a:solidFill>
                  <a:srgbClr val="006600"/>
                </a:solidFill>
              </a:rPr>
              <a:t>ROZPOCZĘCIE </a:t>
            </a:r>
            <a:r>
              <a:rPr lang="pl-PL" altLang="pl-PL" sz="1600" b="1" dirty="0">
                <a:solidFill>
                  <a:srgbClr val="006600"/>
                </a:solidFill>
              </a:rPr>
              <a:t>POZAROLNICZEJ </a:t>
            </a:r>
            <a:r>
              <a:rPr lang="pl-PL" altLang="pl-PL" sz="1600" b="1" dirty="0" smtClean="0">
                <a:solidFill>
                  <a:srgbClr val="006600"/>
                </a:solidFill>
              </a:rPr>
              <a:t>DZIAŁALNOŚCI </a:t>
            </a:r>
            <a:r>
              <a:rPr lang="pl-PL" altLang="pl-PL" sz="1600" b="1" dirty="0">
                <a:solidFill>
                  <a:srgbClr val="006600"/>
                </a:solidFill>
              </a:rPr>
              <a:t>GOSPODARCZEJ NA OBSZARACH WIEJSKICH TYP OPERACJI : PREMIE NA ROZPOCZĘCIE DZIAŁALNOŚCI POZAROLNICZEJ</a:t>
            </a:r>
            <a:endParaRPr lang="pl-PL" sz="1600" b="1" dirty="0">
              <a:solidFill>
                <a:srgbClr val="006600"/>
              </a:solidFill>
            </a:endParaRPr>
          </a:p>
        </p:txBody>
      </p:sp>
      <p:sp>
        <p:nvSpPr>
          <p:cNvPr id="3" name="Symbol zastępczy zawartości 2"/>
          <p:cNvSpPr>
            <a:spLocks noGrp="1"/>
          </p:cNvSpPr>
          <p:nvPr>
            <p:ph idx="1"/>
          </p:nvPr>
        </p:nvSpPr>
        <p:spPr>
          <a:xfrm>
            <a:off x="2051720" y="2924944"/>
            <a:ext cx="6406480" cy="3171056"/>
          </a:xfrm>
        </p:spPr>
        <p:txBody>
          <a:bodyPr>
            <a:normAutofit fontScale="77500" lnSpcReduction="20000"/>
          </a:bodyPr>
          <a:lstStyle/>
          <a:p>
            <a:r>
              <a:rPr lang="pl-PL" sz="1800" b="1" dirty="0"/>
              <a:t>Planowany termin naboru wniosków I kwartał 2017 r</a:t>
            </a:r>
            <a:r>
              <a:rPr lang="pl-PL" sz="1800" b="1" dirty="0" smtClean="0"/>
              <a:t>.***</a:t>
            </a:r>
          </a:p>
          <a:p>
            <a:pPr marL="0" indent="0">
              <a:buNone/>
            </a:pPr>
            <a:endParaRPr lang="pl-PL" dirty="0"/>
          </a:p>
          <a:p>
            <a:r>
              <a:rPr lang="pl-PL" dirty="0"/>
              <a:t>*** Termin uzależniony od przebiegu procesu akredytacji agencji </a:t>
            </a:r>
            <a:r>
              <a:rPr lang="pl-PL" dirty="0" smtClean="0"/>
              <a:t>płatniczej</a:t>
            </a:r>
            <a:r>
              <a:rPr lang="pl-PL" dirty="0"/>
              <a:t>.</a:t>
            </a:r>
          </a:p>
          <a:p>
            <a:endParaRPr lang="pl-PL" dirty="0" smtClean="0"/>
          </a:p>
          <a:p>
            <a:pPr marL="0" indent="0">
              <a:buNone/>
            </a:pPr>
            <a:r>
              <a:rPr lang="pl-PL" b="1" dirty="0" smtClean="0"/>
              <a:t>Wysokość wsparcia:</a:t>
            </a:r>
            <a:endParaRPr lang="pl-PL" b="1" dirty="0"/>
          </a:p>
          <a:p>
            <a:pPr marL="0" indent="0">
              <a:buNone/>
            </a:pPr>
            <a:endParaRPr lang="pl-PL" b="1" dirty="0" smtClean="0"/>
          </a:p>
          <a:p>
            <a:pPr marL="0" indent="0">
              <a:buNone/>
            </a:pPr>
            <a:r>
              <a:rPr lang="pl-PL" b="1" dirty="0" smtClean="0"/>
              <a:t>Premia </a:t>
            </a:r>
            <a:r>
              <a:rPr lang="pl-PL" b="1" dirty="0"/>
              <a:t>w wysokości 100 tys. zł wypłacana w ratach: </a:t>
            </a:r>
          </a:p>
          <a:p>
            <a:pPr marL="0" indent="0">
              <a:buNone/>
            </a:pPr>
            <a:endParaRPr lang="pl-PL" b="1" dirty="0" smtClean="0"/>
          </a:p>
          <a:p>
            <a:pPr marL="0" indent="0">
              <a:buNone/>
            </a:pPr>
            <a:r>
              <a:rPr lang="pl-PL" b="1" dirty="0" smtClean="0"/>
              <a:t>−</a:t>
            </a:r>
            <a:r>
              <a:rPr lang="pl-PL" b="1" dirty="0"/>
              <a:t>I rata – 80% kwoty pomocy, </a:t>
            </a:r>
          </a:p>
          <a:p>
            <a:pPr marL="0" indent="0">
              <a:buNone/>
            </a:pPr>
            <a:r>
              <a:rPr lang="pl-PL" b="1" dirty="0"/>
              <a:t>−II rata – 20% kwoty pomocy. </a:t>
            </a:r>
          </a:p>
          <a:p>
            <a:endParaRPr lang="pl-PL" b="1"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40</a:t>
            </a:fld>
            <a:endParaRPr lang="pl-PL" dirty="0"/>
          </a:p>
        </p:txBody>
      </p:sp>
      <p:pic>
        <p:nvPicPr>
          <p:cNvPr id="5" name="Picture 3" descr="G:\DWSiFS\WPP\Kampania promocyjna- dz. 123\OSM Międzybórz - małe zdj\DSC01404.JPG"/>
          <p:cNvPicPr>
            <a:picLocks noChangeAspect="1" noChangeArrowheads="1"/>
          </p:cNvPicPr>
          <p:nvPr/>
        </p:nvPicPr>
        <p:blipFill>
          <a:blip r:embed="rId2" cstate="print"/>
          <a:srcRect/>
          <a:stretch>
            <a:fillRect/>
          </a:stretch>
        </p:blipFill>
        <p:spPr bwMode="auto">
          <a:xfrm>
            <a:off x="6876256" y="1764521"/>
            <a:ext cx="1698994" cy="1160422"/>
          </a:xfrm>
          <a:prstGeom prst="rect">
            <a:avLst/>
          </a:prstGeom>
          <a:noFill/>
          <a:effectLst>
            <a:softEdge rad="127000"/>
          </a:effectLst>
        </p:spPr>
      </p:pic>
    </p:spTree>
    <p:extLst>
      <p:ext uri="{BB962C8B-B14F-4D97-AF65-F5344CB8AC3E}">
        <p14:creationId xmlns:p14="http://schemas.microsoft.com/office/powerpoint/2010/main" val="102830361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p>
            <a:pPr>
              <a:defRPr/>
            </a:pPr>
            <a:r>
              <a:rPr lang="pl-PL" dirty="0" smtClean="0"/>
              <a:t>41</a:t>
            </a:r>
            <a:endParaRPr lang="pl-PL" dirty="0"/>
          </a:p>
        </p:txBody>
      </p:sp>
      <p:sp>
        <p:nvSpPr>
          <p:cNvPr id="3" name="Prostokąt 2"/>
          <p:cNvSpPr/>
          <p:nvPr/>
        </p:nvSpPr>
        <p:spPr>
          <a:xfrm>
            <a:off x="1331640" y="836712"/>
            <a:ext cx="7416824" cy="5957721"/>
          </a:xfrm>
          <a:prstGeom prst="rect">
            <a:avLst/>
          </a:prstGeom>
        </p:spPr>
        <p:txBody>
          <a:bodyPr wrap="square">
            <a:spAutoFit/>
          </a:bodyPr>
          <a:lstStyle/>
          <a:p>
            <a:pPr algn="l">
              <a:lnSpc>
                <a:spcPct val="107000"/>
              </a:lnSpc>
              <a:spcAft>
                <a:spcPts val="0"/>
              </a:spcAft>
            </a:pPr>
            <a:r>
              <a:rPr lang="pl-PL" sz="1400" b="1" dirty="0">
                <a:ea typeface="Times New Roman" panose="02020603050405020304" pitchFamily="18" charset="0"/>
                <a:cs typeface="Times New Roman" panose="02020603050405020304" pitchFamily="18" charset="0"/>
              </a:rPr>
              <a:t>Pomoc może być przyznana, jeżeli wnioskodawca jest beneficjentem poddziałania „Płatności dla rolników przekazujących małe gospodarstwa” lub spełnia następujące warunki:</a:t>
            </a:r>
            <a:endParaRPr lang="pl-PL" sz="1400" b="1" dirty="0">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r>
              <a:rPr lang="pl-PL" sz="1400" b="1" dirty="0">
                <a:ea typeface="Times New Roman" panose="02020603050405020304" pitchFamily="18" charset="0"/>
                <a:cs typeface="Times New Roman" panose="02020603050405020304" pitchFamily="18" charset="0"/>
              </a:rPr>
              <a:t> </a:t>
            </a:r>
            <a:endParaRPr lang="pl-PL" sz="1400" b="1" dirty="0">
              <a:latin typeface="Calibri" panose="020F0502020204030204" pitchFamily="34" charset="0"/>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pl-PL" sz="1400" b="1" dirty="0" smtClean="0">
                <a:ea typeface="Times New Roman" panose="02020603050405020304" pitchFamily="18" charset="0"/>
                <a:cs typeface="Times New Roman" panose="02020603050405020304" pitchFamily="18" charset="0"/>
              </a:rPr>
              <a:t>wnioskodawca </a:t>
            </a:r>
            <a:r>
              <a:rPr lang="pl-PL" sz="1400" b="1" dirty="0">
                <a:ea typeface="Times New Roman" panose="02020603050405020304" pitchFamily="18" charset="0"/>
                <a:cs typeface="Times New Roman" panose="02020603050405020304" pitchFamily="18" charset="0"/>
              </a:rPr>
              <a:t>jest ubezpieczony na podstawie przepisów o ubezpieczeniu społecznym rolników z mocy ustawy i w pełnym zakresie jako rolnik, małżonek rolnika lub domownik, </a:t>
            </a:r>
            <a:endParaRPr lang="pl-PL" sz="1400" b="1" dirty="0">
              <a:latin typeface="Calibri" panose="020F0502020204030204" pitchFamily="34" charset="0"/>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pl-PL" sz="1400" b="1" dirty="0" smtClean="0">
                <a:ea typeface="Times New Roman" panose="02020603050405020304" pitchFamily="18" charset="0"/>
                <a:cs typeface="Times New Roman" panose="02020603050405020304" pitchFamily="18" charset="0"/>
              </a:rPr>
              <a:t>gospodarstwo </a:t>
            </a:r>
            <a:r>
              <a:rPr lang="pl-PL" sz="1400" b="1" dirty="0">
                <a:ea typeface="Times New Roman" panose="02020603050405020304" pitchFamily="18" charset="0"/>
                <a:cs typeface="Times New Roman" panose="02020603050405020304" pitchFamily="18" charset="0"/>
              </a:rPr>
              <a:t>rolne, w którym pracuje wnioskodawca, ma wielkość </a:t>
            </a:r>
            <a:r>
              <a:rPr lang="pl-PL" sz="1400" b="1" dirty="0" smtClean="0">
                <a:ea typeface="Times New Roman" panose="02020603050405020304" pitchFamily="18" charset="0"/>
                <a:cs typeface="Times New Roman" panose="02020603050405020304" pitchFamily="18" charset="0"/>
              </a:rPr>
              <a:t>ekonomiczną nie </a:t>
            </a:r>
            <a:r>
              <a:rPr lang="pl-PL" sz="1400" b="1" dirty="0">
                <a:ea typeface="Times New Roman" panose="02020603050405020304" pitchFamily="18" charset="0"/>
                <a:cs typeface="Times New Roman" panose="02020603050405020304" pitchFamily="18" charset="0"/>
              </a:rPr>
              <a:t>większąniż15 tys. euro,</a:t>
            </a:r>
            <a:endParaRPr lang="pl-PL" sz="1400" b="1" dirty="0">
              <a:latin typeface="Calibri" panose="020F0502020204030204" pitchFamily="34" charset="0"/>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pl-PL" sz="1400" b="1" dirty="0" smtClean="0">
                <a:ea typeface="Times New Roman" panose="02020603050405020304" pitchFamily="18" charset="0"/>
                <a:cs typeface="Times New Roman" panose="02020603050405020304" pitchFamily="18" charset="0"/>
              </a:rPr>
              <a:t>za </a:t>
            </a:r>
            <a:r>
              <a:rPr lang="pl-PL" sz="1400" b="1" dirty="0">
                <a:ea typeface="Times New Roman" panose="02020603050405020304" pitchFamily="18" charset="0"/>
                <a:cs typeface="Times New Roman" panose="02020603050405020304" pitchFamily="18" charset="0"/>
              </a:rPr>
              <a:t>rok poprzedzający rok złożenia wniosku o przyznanie pomocy przyznano płatność do gruntów rolnych wchodzących w skład gospodarstwa rolnego, w którym pracuje wnioskodawca, </a:t>
            </a:r>
            <a:endParaRPr lang="pl-PL" sz="1400" b="1" dirty="0">
              <a:latin typeface="Calibri" panose="020F0502020204030204" pitchFamily="34" charset="0"/>
              <a:ea typeface="Calibri" panose="020F0502020204030204" pitchFamily="34" charset="0"/>
              <a:cs typeface="Times New Roman" panose="02020603050405020304" pitchFamily="18" charset="0"/>
            </a:endParaRPr>
          </a:p>
          <a:p>
            <a:pPr marL="171450" indent="-171450" algn="l">
              <a:lnSpc>
                <a:spcPct val="107000"/>
              </a:lnSpc>
              <a:spcAft>
                <a:spcPts val="0"/>
              </a:spcAft>
              <a:buFont typeface="Arial" panose="020B0604020202020204" pitchFamily="34" charset="0"/>
              <a:buChar char="•"/>
            </a:pPr>
            <a:r>
              <a:rPr lang="pl-PL" sz="1400" b="1" dirty="0" smtClean="0">
                <a:ea typeface="Times New Roman" panose="02020603050405020304" pitchFamily="18" charset="0"/>
                <a:cs typeface="Times New Roman" panose="02020603050405020304" pitchFamily="18" charset="0"/>
              </a:rPr>
              <a:t>Biznesplan </a:t>
            </a:r>
            <a:r>
              <a:rPr lang="pl-PL" sz="1400" b="1" dirty="0">
                <a:ea typeface="Times New Roman" panose="02020603050405020304" pitchFamily="18" charset="0"/>
                <a:cs typeface="Times New Roman" panose="02020603050405020304" pitchFamily="18" charset="0"/>
              </a:rPr>
              <a:t>zakłada, że nastąpi utworzenie co najmniej jednego miejsca pracy w przeliczeniu średniorocznym (również samozatrudnienie). </a:t>
            </a:r>
            <a:endParaRPr lang="pl-PL" sz="1400" b="1" dirty="0">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pl-PL" sz="1400" b="1" dirty="0">
                <a:ea typeface="Calibri" panose="020F0502020204030204" pitchFamily="34" charset="0"/>
                <a:cs typeface="Times New Roman" panose="02020603050405020304" pitchFamily="18" charset="0"/>
              </a:rPr>
              <a:t> </a:t>
            </a:r>
            <a:endParaRPr lang="pl-PL" sz="1400" b="1" dirty="0">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r>
              <a:rPr lang="pl-PL" sz="1400" b="1" dirty="0">
                <a:ea typeface="Times New Roman" panose="02020603050405020304" pitchFamily="18" charset="0"/>
                <a:cs typeface="Times New Roman" panose="02020603050405020304" pitchFamily="18" charset="0"/>
              </a:rPr>
              <a:t>Beneficjent zarejestruje działalność w odpowiednim rejestrze lub systemie. </a:t>
            </a:r>
            <a:endParaRPr lang="pl-PL" sz="1400" b="1" dirty="0">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endParaRPr lang="pl-PL" sz="1400" b="1" dirty="0" smtClean="0">
              <a:ea typeface="Times New Roman" panose="02020603050405020304" pitchFamily="18" charset="0"/>
              <a:cs typeface="Times New Roman" panose="02020603050405020304" pitchFamily="18" charset="0"/>
            </a:endParaRPr>
          </a:p>
          <a:p>
            <a:pPr algn="l">
              <a:lnSpc>
                <a:spcPct val="107000"/>
              </a:lnSpc>
              <a:spcAft>
                <a:spcPts val="0"/>
              </a:spcAft>
            </a:pPr>
            <a:r>
              <a:rPr lang="pl-PL" sz="1400" b="1" dirty="0" smtClean="0">
                <a:ea typeface="Times New Roman" panose="02020603050405020304" pitchFamily="18" charset="0"/>
                <a:cs typeface="Times New Roman" panose="02020603050405020304" pitchFamily="18" charset="0"/>
              </a:rPr>
              <a:t>Beneficjent </a:t>
            </a:r>
            <a:r>
              <a:rPr lang="pl-PL" sz="1400" b="1" dirty="0">
                <a:ea typeface="Times New Roman" panose="02020603050405020304" pitchFamily="18" charset="0"/>
                <a:cs typeface="Times New Roman" panose="02020603050405020304" pitchFamily="18" charset="0"/>
              </a:rPr>
              <a:t>zobowiązuje się do podlegania ubezpieczeniu społecznemu na podstawie przepisów o systemie ubezpieczeń społecznych do dnia upływu okresu związania celem. </a:t>
            </a:r>
            <a:endParaRPr lang="pl-PL" sz="1400" b="1" dirty="0">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r>
              <a:rPr lang="pl-PL" sz="1400" b="1" dirty="0">
                <a:ea typeface="Times New Roman" panose="02020603050405020304" pitchFamily="18" charset="0"/>
                <a:cs typeface="Times New Roman" panose="02020603050405020304" pitchFamily="18" charset="0"/>
              </a:rPr>
              <a:t> </a:t>
            </a:r>
            <a:endParaRPr lang="pl-PL" sz="1400" b="1" dirty="0">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r>
              <a:rPr lang="pl-PL" sz="1400" b="1" dirty="0">
                <a:ea typeface="Times New Roman" panose="02020603050405020304" pitchFamily="18" charset="0"/>
                <a:cs typeface="Times New Roman" panose="02020603050405020304" pitchFamily="18" charset="0"/>
              </a:rPr>
              <a:t>Beneficjent nie będzie podlegał ubezpieczeniu emerytalno-rentowemu na podstawie przepisów o ubezpieczeniu społecznym rolników do dnia upływu okresu związania celem. </a:t>
            </a:r>
            <a:endParaRPr lang="pl-PL" sz="1400" b="1" dirty="0">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r>
              <a:rPr lang="pl-PL" sz="1400" b="1" dirty="0">
                <a:ea typeface="Times New Roman" panose="02020603050405020304" pitchFamily="18" charset="0"/>
                <a:cs typeface="Times New Roman" panose="02020603050405020304" pitchFamily="18" charset="0"/>
              </a:rPr>
              <a:t> </a:t>
            </a:r>
            <a:endParaRPr lang="pl-PL" sz="1400" b="1" dirty="0">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r>
              <a:rPr lang="pl-PL" sz="1400" b="1" dirty="0">
                <a:ea typeface="Times New Roman" panose="02020603050405020304" pitchFamily="18" charset="0"/>
                <a:cs typeface="Times New Roman" panose="02020603050405020304" pitchFamily="18" charset="0"/>
              </a:rPr>
              <a:t>Wsparcia nie przyznaje się dla beneficjentów działań: „Różnicowanie w kierunku działalności nierolniczej” objętego PROW 2007-2013, „Premie dla młodych rolników”, „Restrukturyzacja małych gospodarstw” objętych PROW 2014-2020. </a:t>
            </a:r>
            <a:endParaRPr lang="pl-PL" sz="1400" b="1" dirty="0">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800"/>
              </a:spcAft>
            </a:pPr>
            <a:r>
              <a:rPr lang="pl-PL" sz="1400" dirty="0">
                <a:solidFill>
                  <a:srgbClr val="FF0000"/>
                </a:solidFill>
                <a:ea typeface="Calibri" panose="020F0502020204030204" pitchFamily="34" charset="0"/>
                <a:cs typeface="Times New Roman" panose="02020603050405020304" pitchFamily="18" charset="0"/>
              </a:rPr>
              <a:t> </a:t>
            </a:r>
            <a:endParaRPr lang="pl-PL" sz="1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253072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ytuł 8"/>
          <p:cNvSpPr txBox="1">
            <a:spLocks/>
          </p:cNvSpPr>
          <p:nvPr/>
        </p:nvSpPr>
        <p:spPr bwMode="auto">
          <a:xfrm>
            <a:off x="1087844" y="1700808"/>
            <a:ext cx="7772400" cy="14700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pl-PL" sz="4000" b="1" i="0" u="none" strike="noStrike" kern="0" cap="none" spc="0" normalizeH="0" baseline="0" noProof="0" dirty="0">
              <a:ln>
                <a:noFill/>
              </a:ln>
              <a:solidFill>
                <a:schemeClr val="accent1">
                  <a:lumMod val="50000"/>
                </a:schemeClr>
              </a:solidFill>
              <a:effectLst/>
              <a:uLnTx/>
              <a:uFillTx/>
              <a:latin typeface="Cambria" pitchFamily="18" charset="0"/>
              <a:ea typeface="+mj-ea"/>
              <a:cs typeface="+mj-cs"/>
            </a:endParaRPr>
          </a:p>
        </p:txBody>
      </p:sp>
      <p:sp>
        <p:nvSpPr>
          <p:cNvPr id="11" name="Tytuł 5"/>
          <p:cNvSpPr>
            <a:spLocks noGrp="1"/>
          </p:cNvSpPr>
          <p:nvPr>
            <p:ph type="title"/>
          </p:nvPr>
        </p:nvSpPr>
        <p:spPr>
          <a:xfrm>
            <a:off x="1043608" y="2435820"/>
            <a:ext cx="7772400" cy="1143000"/>
          </a:xfrm>
        </p:spPr>
        <p:txBody>
          <a:bodyPr>
            <a:normAutofit fontScale="90000"/>
          </a:bodyPr>
          <a:lstStyle/>
          <a:p>
            <a:pPr eaLnBrk="1" hangingPunct="1"/>
            <a:r>
              <a:rPr lang="pl-PL" dirty="0" smtClean="0">
                <a:solidFill>
                  <a:srgbClr val="006600"/>
                </a:solidFill>
                <a:latin typeface="Calibri" panose="020F0502020204030204" pitchFamily="34" charset="0"/>
              </a:rPr>
              <a:t>PROW 2014-2020</a:t>
            </a:r>
            <a:r>
              <a:rPr lang="pl-PL" dirty="0">
                <a:solidFill>
                  <a:srgbClr val="006600"/>
                </a:solidFill>
                <a:latin typeface="Calibri" panose="020F0502020204030204" pitchFamily="34" charset="0"/>
              </a:rPr>
              <a:t/>
            </a:r>
            <a:br>
              <a:rPr lang="pl-PL" dirty="0">
                <a:solidFill>
                  <a:srgbClr val="006600"/>
                </a:solidFill>
                <a:latin typeface="Calibri" panose="020F0502020204030204" pitchFamily="34" charset="0"/>
              </a:rPr>
            </a:br>
            <a:r>
              <a:rPr lang="pl-PL" dirty="0">
                <a:solidFill>
                  <a:srgbClr val="006600"/>
                </a:solidFill>
                <a:latin typeface="Calibri" panose="020F0502020204030204" pitchFamily="34" charset="0"/>
              </a:rPr>
              <a:t>Działanie </a:t>
            </a:r>
            <a:r>
              <a:rPr lang="pl-PL" dirty="0" smtClean="0">
                <a:solidFill>
                  <a:srgbClr val="006600"/>
                </a:solidFill>
                <a:latin typeface="Calibri" panose="020F0502020204030204" pitchFamily="34" charset="0"/>
              </a:rPr>
              <a:t>9: Tworzenie </a:t>
            </a:r>
            <a:r>
              <a:rPr lang="pl-PL" dirty="0">
                <a:solidFill>
                  <a:srgbClr val="006600"/>
                </a:solidFill>
                <a:latin typeface="Calibri" panose="020F0502020204030204" pitchFamily="34" charset="0"/>
              </a:rPr>
              <a:t>grup producentów </a:t>
            </a:r>
            <a:br>
              <a:rPr lang="pl-PL" dirty="0">
                <a:solidFill>
                  <a:srgbClr val="006600"/>
                </a:solidFill>
                <a:latin typeface="Calibri" panose="020F0502020204030204" pitchFamily="34" charset="0"/>
              </a:rPr>
            </a:br>
            <a:r>
              <a:rPr lang="pl-PL" dirty="0">
                <a:solidFill>
                  <a:srgbClr val="006600"/>
                </a:solidFill>
                <a:latin typeface="Calibri" panose="020F0502020204030204" pitchFamily="34" charset="0"/>
              </a:rPr>
              <a:t>i organizacji producentów </a:t>
            </a:r>
          </a:p>
        </p:txBody>
      </p:sp>
      <p:sp>
        <p:nvSpPr>
          <p:cNvPr id="2" name="pole tekstowe 1"/>
          <p:cNvSpPr txBox="1"/>
          <p:nvPr/>
        </p:nvSpPr>
        <p:spPr>
          <a:xfrm>
            <a:off x="724237" y="5517232"/>
            <a:ext cx="8091771" cy="338554"/>
          </a:xfrm>
          <a:prstGeom prst="rect">
            <a:avLst/>
          </a:prstGeom>
          <a:noFill/>
        </p:spPr>
        <p:txBody>
          <a:bodyPr wrap="square" rtlCol="0">
            <a:spAutoFit/>
          </a:bodyPr>
          <a:lstStyle/>
          <a:p>
            <a:r>
              <a:rPr lang="pl-PL" i="1" dirty="0" smtClean="0">
                <a:solidFill>
                  <a:srgbClr val="006600"/>
                </a:solidFill>
                <a:latin typeface="+mn-lt"/>
              </a:rPr>
              <a:t> 2016 </a:t>
            </a:r>
            <a:endParaRPr lang="pl-PL" i="1" dirty="0">
              <a:solidFill>
                <a:srgbClr val="006600"/>
              </a:solidFill>
              <a:latin typeface="+mn-lt"/>
            </a:endParaRPr>
          </a:p>
        </p:txBody>
      </p:sp>
    </p:spTree>
    <p:extLst>
      <p:ext uri="{BB962C8B-B14F-4D97-AF65-F5344CB8AC3E}">
        <p14:creationId xmlns:p14="http://schemas.microsoft.com/office/powerpoint/2010/main" val="4188226365"/>
      </p:ext>
    </p:extLst>
  </p:cSld>
  <p:clrMapOvr>
    <a:masterClrMapping/>
  </p:clrMapOvr>
  <p:transition>
    <p:dissolv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43</a:t>
            </a:fld>
            <a:endParaRPr lang="pl-PL" dirty="0"/>
          </a:p>
        </p:txBody>
      </p:sp>
      <p:sp>
        <p:nvSpPr>
          <p:cNvPr id="7" name="Rectangle 3"/>
          <p:cNvSpPr txBox="1">
            <a:spLocks noChangeArrowheads="1"/>
          </p:cNvSpPr>
          <p:nvPr/>
        </p:nvSpPr>
        <p:spPr bwMode="auto">
          <a:xfrm>
            <a:off x="539552" y="1628800"/>
            <a:ext cx="8013576" cy="468052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fontScale="92500" lnSpcReduction="20000"/>
          </a:bodyPr>
          <a:lst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gn="just">
              <a:buFontTx/>
              <a:buNone/>
              <a:defRPr/>
            </a:pPr>
            <a:r>
              <a:rPr lang="pl-PL" sz="1900" b="1" kern="0" dirty="0" smtClean="0">
                <a:solidFill>
                  <a:srgbClr val="000000"/>
                </a:solidFill>
                <a:effectLst>
                  <a:outerShdw blurRad="38100" dist="38100" dir="2700000" algn="tl">
                    <a:srgbClr val="FFFFFF"/>
                  </a:outerShdw>
                </a:effectLst>
                <a:cs typeface="Arial" panose="020B0604020202020204" pitchFamily="34" charset="0"/>
              </a:rPr>
              <a:t>	Wsparcia udziela się w celu </a:t>
            </a:r>
            <a:r>
              <a:rPr lang="pl-PL" sz="1900" b="1" u="sng" kern="0" dirty="0" smtClean="0">
                <a:solidFill>
                  <a:srgbClr val="000000"/>
                </a:solidFill>
                <a:effectLst>
                  <a:outerShdw blurRad="38100" dist="38100" dir="2700000" algn="tl">
                    <a:srgbClr val="FFFFFF"/>
                  </a:outerShdw>
                </a:effectLst>
                <a:cs typeface="Arial" panose="020B0604020202020204" pitchFamily="34" charset="0"/>
              </a:rPr>
              <a:t>ułatwienia tworzenia grup i organizacji producentów </a:t>
            </a:r>
            <a:r>
              <a:rPr lang="pl-PL" sz="1900" b="1" kern="0" dirty="0" smtClean="0">
                <a:solidFill>
                  <a:srgbClr val="000000"/>
                </a:solidFill>
                <a:effectLst>
                  <a:outerShdw blurRad="38100" dist="38100" dir="2700000" algn="tl">
                    <a:srgbClr val="FFFFFF"/>
                  </a:outerShdw>
                </a:effectLst>
                <a:cs typeface="Arial" panose="020B0604020202020204" pitchFamily="34" charset="0"/>
              </a:rPr>
              <a:t>do celów:</a:t>
            </a:r>
          </a:p>
          <a:p>
            <a:pPr marL="319088" indent="-138113" algn="just">
              <a:spcBef>
                <a:spcPct val="40000"/>
              </a:spcBef>
              <a:spcAft>
                <a:spcPct val="40000"/>
              </a:spcAft>
              <a:buSzPct val="80000"/>
              <a:buFont typeface="Arial" pitchFamily="34" charset="0"/>
              <a:buChar char="•"/>
              <a:defRPr/>
            </a:pPr>
            <a:r>
              <a:rPr lang="pl-PL" sz="1900" kern="0" dirty="0" smtClean="0">
                <a:cs typeface="Arial" panose="020B0604020202020204" pitchFamily="34" charset="0"/>
              </a:rPr>
              <a:t>dostosowania do wymogów rynkowych procesu produkcyjnego i produkcji producentów, którzy są członkami takich grup lub organizacji,</a:t>
            </a:r>
          </a:p>
          <a:p>
            <a:pPr marL="319088" indent="-138113" algn="just">
              <a:spcBef>
                <a:spcPct val="40000"/>
              </a:spcBef>
              <a:spcAft>
                <a:spcPct val="40000"/>
              </a:spcAft>
              <a:buSzPct val="80000"/>
              <a:buFont typeface="Arial" pitchFamily="34" charset="0"/>
              <a:buChar char="•"/>
              <a:defRPr/>
            </a:pPr>
            <a:r>
              <a:rPr lang="pl-PL" sz="1900" kern="0" dirty="0" smtClean="0">
                <a:cs typeface="Arial" panose="020B0604020202020204" pitchFamily="34" charset="0"/>
              </a:rPr>
              <a:t>wspólnego wprowadzania towarów do obrotu, w tym przygotowania do sprzedaży, centralizacji sprzedaży i dostawy do odbiorców hurtowych,</a:t>
            </a:r>
          </a:p>
          <a:p>
            <a:pPr marL="319088" indent="-138113" algn="just">
              <a:spcBef>
                <a:spcPct val="40000"/>
              </a:spcBef>
              <a:spcAft>
                <a:spcPct val="40000"/>
              </a:spcAft>
              <a:buSzPct val="80000"/>
              <a:buFont typeface="Arial" pitchFamily="34" charset="0"/>
              <a:buChar char="•"/>
              <a:defRPr/>
            </a:pPr>
            <a:r>
              <a:rPr lang="pl-PL" sz="1900" kern="0" dirty="0" smtClean="0">
                <a:cs typeface="Arial" panose="020B0604020202020204" pitchFamily="34" charset="0"/>
              </a:rPr>
              <a:t>ustanowienia wspólnych zasad dotyczących informacji o produkcji ze szczególnym uwzględnieniem zbiorów i dostępności oraz</a:t>
            </a:r>
          </a:p>
          <a:p>
            <a:pPr marL="319088" indent="-138113" algn="just">
              <a:buSzPct val="80000"/>
              <a:buFont typeface="Arial" pitchFamily="34" charset="0"/>
              <a:buChar char="•"/>
              <a:defRPr/>
            </a:pPr>
            <a:r>
              <a:rPr lang="pl-PL" sz="1900" kern="0" dirty="0" smtClean="0">
                <a:cs typeface="Arial" panose="020B0604020202020204" pitchFamily="34" charset="0"/>
              </a:rPr>
              <a:t>innych działań, które mogą być prowadzone przez grupy i organizacje producentów, takich jak rozwijanie umiejętności biznesowych i marketingowych oraz organizowanie i ułatwianie procesów wprowadzania innowacji.</a:t>
            </a:r>
          </a:p>
          <a:p>
            <a:pPr>
              <a:buFontTx/>
              <a:buNone/>
              <a:defRPr/>
            </a:pPr>
            <a:endParaRPr lang="pl-PL" sz="1800" kern="0" dirty="0" smtClean="0"/>
          </a:p>
          <a:p>
            <a:pPr marL="0" indent="0" algn="just">
              <a:buFontTx/>
              <a:buNone/>
              <a:defRPr/>
            </a:pPr>
            <a:r>
              <a:rPr lang="pl-PL" sz="1800" kern="0" dirty="0" smtClean="0">
                <a:solidFill>
                  <a:srgbClr val="C00000"/>
                </a:solidFill>
              </a:rPr>
              <a:t>Powyższe cele są tożsame z celami określonymi w ustawie </a:t>
            </a:r>
            <a:r>
              <a:rPr lang="pl-PL" sz="1800" i="1" kern="0" dirty="0" smtClean="0">
                <a:solidFill>
                  <a:srgbClr val="C00000"/>
                </a:solidFill>
              </a:rPr>
              <a:t>o grupach producentów rolnych (…)</a:t>
            </a:r>
            <a:r>
              <a:rPr lang="pl-PL" sz="1800" kern="0" dirty="0" smtClean="0">
                <a:solidFill>
                  <a:srgbClr val="C00000"/>
                </a:solidFill>
              </a:rPr>
              <a:t>.</a:t>
            </a:r>
          </a:p>
        </p:txBody>
      </p:sp>
    </p:spTree>
    <p:extLst>
      <p:ext uri="{BB962C8B-B14F-4D97-AF65-F5344CB8AC3E}">
        <p14:creationId xmlns:p14="http://schemas.microsoft.com/office/powerpoint/2010/main" val="34554156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6" name="Symbol zastępczy zawartości 6"/>
          <p:cNvSpPr>
            <a:spLocks noGrp="1"/>
          </p:cNvSpPr>
          <p:nvPr>
            <p:ph idx="1"/>
          </p:nvPr>
        </p:nvSpPr>
        <p:spPr>
          <a:xfrm>
            <a:off x="1619672" y="2852936"/>
            <a:ext cx="6985025" cy="3313361"/>
          </a:xfrm>
        </p:spPr>
        <p:txBody>
          <a:bodyPr>
            <a:normAutofit fontScale="92500"/>
          </a:bodyPr>
          <a:lstStyle/>
          <a:p>
            <a:pPr marL="0" indent="0" algn="ctr">
              <a:spcBef>
                <a:spcPct val="0"/>
              </a:spcBef>
              <a:buFont typeface="Arial" panose="020B0604020202020204" pitchFamily="34" charset="0"/>
              <a:buNone/>
            </a:pPr>
            <a:endParaRPr lang="pl-PL" altLang="pl-PL" sz="1400" b="1" dirty="0" smtClean="0">
              <a:solidFill>
                <a:srgbClr val="008000"/>
              </a:solidFill>
              <a:cs typeface="Arial" panose="020B0604020202020204" pitchFamily="34" charset="0"/>
            </a:endParaRPr>
          </a:p>
          <a:p>
            <a:pPr marL="0" indent="0" algn="ctr">
              <a:spcBef>
                <a:spcPct val="0"/>
              </a:spcBef>
              <a:buFont typeface="Arial" panose="020B0604020202020204" pitchFamily="34" charset="0"/>
              <a:buNone/>
            </a:pPr>
            <a:r>
              <a:rPr lang="pl-PL" altLang="pl-PL" sz="1800" b="1" dirty="0" smtClean="0">
                <a:solidFill>
                  <a:srgbClr val="C00000"/>
                </a:solidFill>
                <a:cs typeface="Arial" panose="020B0604020202020204" pitchFamily="34" charset="0"/>
              </a:rPr>
              <a:t>MŚP:</a:t>
            </a:r>
          </a:p>
          <a:p>
            <a:pPr marL="0" indent="0" algn="ctr">
              <a:spcBef>
                <a:spcPct val="0"/>
              </a:spcBef>
              <a:buFont typeface="Arial" panose="020B0604020202020204" pitchFamily="34" charset="0"/>
              <a:buNone/>
            </a:pPr>
            <a:endParaRPr lang="pl-PL" altLang="pl-PL" sz="600" b="1" dirty="0" smtClean="0">
              <a:solidFill>
                <a:srgbClr val="008000"/>
              </a:solidFill>
              <a:cs typeface="Arial" panose="020B0604020202020204" pitchFamily="34" charset="0"/>
            </a:endParaRPr>
          </a:p>
          <a:p>
            <a:pPr marL="0" indent="0" algn="just">
              <a:spcBef>
                <a:spcPct val="0"/>
              </a:spcBef>
              <a:buFont typeface="Arial" panose="020B0604020202020204" pitchFamily="34" charset="0"/>
              <a:buNone/>
            </a:pPr>
            <a:r>
              <a:rPr lang="pl-PL" altLang="pl-PL" sz="1800" dirty="0" smtClean="0"/>
              <a:t>Na kategorię mikroprzedsiębiorstw oraz małych i średnich (MŚP) składają się przedsiębiorstwa, które:</a:t>
            </a:r>
          </a:p>
          <a:p>
            <a:pPr marL="0" indent="0">
              <a:spcBef>
                <a:spcPct val="0"/>
              </a:spcBef>
              <a:buFont typeface="Arial" panose="020B0604020202020204" pitchFamily="34" charset="0"/>
              <a:buNone/>
            </a:pPr>
            <a:r>
              <a:rPr lang="pl-PL" altLang="pl-PL" sz="1800" dirty="0" smtClean="0"/>
              <a:t>1) zatrudniają </a:t>
            </a:r>
            <a:r>
              <a:rPr lang="pl-PL" altLang="pl-PL" sz="1800" b="1" dirty="0" smtClean="0">
                <a:solidFill>
                  <a:srgbClr val="C00000"/>
                </a:solidFill>
              </a:rPr>
              <a:t>mniej niż 250 pracowników</a:t>
            </a:r>
            <a:r>
              <a:rPr lang="pl-PL" altLang="pl-PL" sz="1800" dirty="0" smtClean="0"/>
              <a:t>, i </a:t>
            </a:r>
          </a:p>
          <a:p>
            <a:pPr marL="0" indent="0">
              <a:spcBef>
                <a:spcPct val="0"/>
              </a:spcBef>
              <a:buFont typeface="Arial" panose="020B0604020202020204" pitchFamily="34" charset="0"/>
              <a:buNone/>
            </a:pPr>
            <a:r>
              <a:rPr lang="pl-PL" altLang="pl-PL" sz="1800" dirty="0" smtClean="0"/>
              <a:t>2) których roczny </a:t>
            </a:r>
            <a:r>
              <a:rPr lang="pl-PL" altLang="pl-PL" sz="1800" b="1" dirty="0" smtClean="0">
                <a:solidFill>
                  <a:srgbClr val="C00000"/>
                </a:solidFill>
              </a:rPr>
              <a:t>obrót nie przekracza 50 milionów euro, a /lub</a:t>
            </a:r>
          </a:p>
          <a:p>
            <a:pPr marL="0" indent="0">
              <a:spcBef>
                <a:spcPct val="0"/>
              </a:spcBef>
              <a:buFont typeface="Arial" panose="020B0604020202020204" pitchFamily="34" charset="0"/>
              <a:buNone/>
            </a:pPr>
            <a:r>
              <a:rPr lang="pl-PL" altLang="pl-PL" sz="1800" dirty="0" smtClean="0"/>
              <a:t>3) całkowity </a:t>
            </a:r>
            <a:r>
              <a:rPr lang="pl-PL" altLang="pl-PL" sz="1800" b="1" dirty="0" smtClean="0">
                <a:solidFill>
                  <a:srgbClr val="C00000"/>
                </a:solidFill>
              </a:rPr>
              <a:t>bilans roczny nie przekracza 43 milionów euro </a:t>
            </a:r>
          </a:p>
          <a:p>
            <a:pPr marL="0" indent="0" algn="ctr">
              <a:spcBef>
                <a:spcPct val="0"/>
              </a:spcBef>
              <a:buFont typeface="Arial" panose="020B0604020202020204" pitchFamily="34" charset="0"/>
              <a:buNone/>
            </a:pPr>
            <a:endParaRPr lang="pl-PL" altLang="pl-PL" sz="600" dirty="0" smtClean="0"/>
          </a:p>
          <a:p>
            <a:pPr marL="0" indent="0" algn="just">
              <a:spcBef>
                <a:spcPct val="0"/>
              </a:spcBef>
              <a:buFont typeface="Arial" panose="020B0604020202020204" pitchFamily="34" charset="0"/>
              <a:buNone/>
            </a:pPr>
            <a:r>
              <a:rPr lang="pl-PL" altLang="pl-PL" sz="1400" dirty="0" smtClean="0"/>
              <a:t>(w rozumieniu załącznika I do rozporządzenia Komisji (UE) nr 651/2014 z dnia 17 czerwca 2014 r. uznającego niektóre rodzaje pomocy za zgodne z rynkiem wewnętrznym w zastosowaniu art. 107 i 108 Traktatu).</a:t>
            </a:r>
          </a:p>
          <a:p>
            <a:pPr marL="0" indent="0" algn="just">
              <a:spcBef>
                <a:spcPct val="0"/>
              </a:spcBef>
              <a:buFont typeface="Arial" panose="020B0604020202020204" pitchFamily="34" charset="0"/>
              <a:buNone/>
            </a:pPr>
            <a:endParaRPr lang="pl-PL" altLang="pl-PL" sz="600" dirty="0" smtClean="0"/>
          </a:p>
          <a:p>
            <a:pPr marL="0" indent="0" algn="just">
              <a:spcBef>
                <a:spcPct val="0"/>
              </a:spcBef>
              <a:buFont typeface="Arial" panose="020B0604020202020204" pitchFamily="34" charset="0"/>
              <a:buNone/>
            </a:pPr>
            <a:r>
              <a:rPr lang="pl-PL" altLang="pl-PL" sz="1800" b="1" dirty="0" smtClean="0">
                <a:solidFill>
                  <a:srgbClr val="C00000"/>
                </a:solidFill>
                <a:cs typeface="Arial" panose="020B0604020202020204" pitchFamily="34" charset="0"/>
              </a:rPr>
              <a:t>W ramach badania kryterium MŚP uwzględnia się również powiązania osobowo-kapitałowe grupy producentów.  </a:t>
            </a:r>
            <a:endParaRPr lang="pl-PL" altLang="pl-PL" b="1" dirty="0" smtClean="0">
              <a:solidFill>
                <a:srgbClr val="008000"/>
              </a:solidFill>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44</a:t>
            </a:fld>
            <a:endParaRPr lang="pl-PL" dirty="0"/>
          </a:p>
        </p:txBody>
      </p:sp>
      <p:sp>
        <p:nvSpPr>
          <p:cNvPr id="5" name="Rectangle 3"/>
          <p:cNvSpPr>
            <a:spLocks/>
          </p:cNvSpPr>
          <p:nvPr/>
        </p:nvSpPr>
        <p:spPr bwMode="auto">
          <a:xfrm>
            <a:off x="395536" y="1412776"/>
            <a:ext cx="8291264" cy="18722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1400" b="1">
                <a:solidFill>
                  <a:schemeClr val="tx1"/>
                </a:solidFill>
                <a:latin typeface="Arial" charset="0"/>
                <a:cs typeface="Arial" charset="0"/>
              </a:defRPr>
            </a:lvl1pPr>
            <a:lvl2pPr marL="742950" indent="-285750">
              <a:defRPr sz="1400" b="1">
                <a:solidFill>
                  <a:schemeClr val="tx1"/>
                </a:solidFill>
                <a:latin typeface="Arial" charset="0"/>
                <a:cs typeface="Arial" charset="0"/>
              </a:defRPr>
            </a:lvl2pPr>
            <a:lvl3pPr marL="1143000" indent="-228600">
              <a:defRPr sz="1400" b="1">
                <a:solidFill>
                  <a:schemeClr val="tx1"/>
                </a:solidFill>
                <a:latin typeface="Arial" charset="0"/>
                <a:cs typeface="Arial" charset="0"/>
              </a:defRPr>
            </a:lvl3pPr>
            <a:lvl4pPr marL="1600200" indent="-228600">
              <a:defRPr sz="1400" b="1">
                <a:solidFill>
                  <a:schemeClr val="tx1"/>
                </a:solidFill>
                <a:latin typeface="Arial" charset="0"/>
                <a:cs typeface="Arial" charset="0"/>
              </a:defRPr>
            </a:lvl4pPr>
            <a:lvl5pPr marL="2057400" indent="-228600">
              <a:defRPr sz="1400" b="1">
                <a:solidFill>
                  <a:schemeClr val="tx1"/>
                </a:solidFill>
                <a:latin typeface="Arial" charset="0"/>
                <a:cs typeface="Arial" charset="0"/>
              </a:defRPr>
            </a:lvl5pPr>
            <a:lvl6pPr marL="2514600" indent="-228600" eaLnBrk="0" fontAlgn="base" hangingPunct="0">
              <a:lnSpc>
                <a:spcPct val="80000"/>
              </a:lnSpc>
              <a:spcBef>
                <a:spcPct val="50000"/>
              </a:spcBef>
              <a:spcAft>
                <a:spcPct val="50000"/>
              </a:spcAft>
              <a:defRPr sz="1400" b="1">
                <a:solidFill>
                  <a:schemeClr val="tx1"/>
                </a:solidFill>
                <a:latin typeface="Arial" charset="0"/>
                <a:cs typeface="Arial" charset="0"/>
              </a:defRPr>
            </a:lvl6pPr>
            <a:lvl7pPr marL="2971800" indent="-228600" eaLnBrk="0" fontAlgn="base" hangingPunct="0">
              <a:lnSpc>
                <a:spcPct val="80000"/>
              </a:lnSpc>
              <a:spcBef>
                <a:spcPct val="50000"/>
              </a:spcBef>
              <a:spcAft>
                <a:spcPct val="50000"/>
              </a:spcAft>
              <a:defRPr sz="1400" b="1">
                <a:solidFill>
                  <a:schemeClr val="tx1"/>
                </a:solidFill>
                <a:latin typeface="Arial" charset="0"/>
                <a:cs typeface="Arial" charset="0"/>
              </a:defRPr>
            </a:lvl7pPr>
            <a:lvl8pPr marL="3429000" indent="-228600" eaLnBrk="0" fontAlgn="base" hangingPunct="0">
              <a:lnSpc>
                <a:spcPct val="80000"/>
              </a:lnSpc>
              <a:spcBef>
                <a:spcPct val="50000"/>
              </a:spcBef>
              <a:spcAft>
                <a:spcPct val="50000"/>
              </a:spcAft>
              <a:defRPr sz="1400" b="1">
                <a:solidFill>
                  <a:schemeClr val="tx1"/>
                </a:solidFill>
                <a:latin typeface="Arial" charset="0"/>
                <a:cs typeface="Arial" charset="0"/>
              </a:defRPr>
            </a:lvl8pPr>
            <a:lvl9pPr marL="3886200" indent="-228600" eaLnBrk="0" fontAlgn="base" hangingPunct="0">
              <a:lnSpc>
                <a:spcPct val="80000"/>
              </a:lnSpc>
              <a:spcBef>
                <a:spcPct val="50000"/>
              </a:spcBef>
              <a:spcAft>
                <a:spcPct val="50000"/>
              </a:spcAft>
              <a:defRPr sz="1400" b="1">
                <a:solidFill>
                  <a:schemeClr val="tx1"/>
                </a:solidFill>
                <a:latin typeface="Arial" charset="0"/>
                <a:cs typeface="Arial" charset="0"/>
              </a:defRPr>
            </a:lvl9pPr>
          </a:lstStyle>
          <a:p>
            <a:pPr algn="just">
              <a:lnSpc>
                <a:spcPct val="150000"/>
              </a:lnSpc>
              <a:spcBef>
                <a:spcPct val="10000"/>
              </a:spcBef>
              <a:spcAft>
                <a:spcPct val="0"/>
              </a:spcAft>
            </a:pPr>
            <a:r>
              <a:rPr lang="pl-PL" sz="1600" dirty="0" smtClean="0">
                <a:solidFill>
                  <a:srgbClr val="993300"/>
                </a:solidFill>
                <a:effectLst>
                  <a:outerShdw blurRad="38100" dist="38100" dir="2700000" algn="tl">
                    <a:srgbClr val="FFFFFF"/>
                  </a:outerShdw>
                </a:effectLst>
                <a:latin typeface="+mn-lt"/>
                <a:cs typeface="Arial" panose="020B0604020202020204" pitchFamily="34" charset="0"/>
              </a:rPr>
              <a:t>Beneficjent działania:</a:t>
            </a:r>
          </a:p>
          <a:p>
            <a:pPr indent="17463" algn="just">
              <a:spcBef>
                <a:spcPts val="0"/>
              </a:spcBef>
              <a:buFont typeface="Arial" charset="0"/>
              <a:buNone/>
              <a:defRPr/>
            </a:pPr>
            <a:r>
              <a:rPr lang="pl-PL" sz="1800" dirty="0">
                <a:latin typeface="+mn-lt"/>
                <a:cs typeface="Arial" pitchFamily="34" charset="0"/>
              </a:rPr>
              <a:t>Zgodnie z art. 27 ust. 2 rozporządzenia </a:t>
            </a:r>
            <a:r>
              <a:rPr lang="pl-PL" sz="1800" dirty="0" err="1">
                <a:latin typeface="+mn-lt"/>
                <a:cs typeface="Arial" pitchFamily="34" charset="0"/>
              </a:rPr>
              <a:t>PEiR</a:t>
            </a:r>
            <a:r>
              <a:rPr lang="pl-PL" sz="1800" dirty="0">
                <a:latin typeface="+mn-lt"/>
                <a:cs typeface="Arial" pitchFamily="34" charset="0"/>
              </a:rPr>
              <a:t> (UE) Nr 1305/2013, wsparcie ogranicza się do grup </a:t>
            </a:r>
            <a:r>
              <a:rPr lang="pl-PL" sz="1800" dirty="0" smtClean="0">
                <a:latin typeface="+mn-lt"/>
                <a:cs typeface="Arial" pitchFamily="34" charset="0"/>
              </a:rPr>
              <a:t>producentów</a:t>
            </a:r>
            <a:r>
              <a:rPr lang="pl-PL" sz="1800" dirty="0">
                <a:latin typeface="+mn-lt"/>
                <a:cs typeface="Arial" pitchFamily="34" charset="0"/>
              </a:rPr>
              <a:t>, które wykonują swoją działalność jako </a:t>
            </a:r>
            <a:r>
              <a:rPr lang="pl-PL" sz="1800" dirty="0">
                <a:solidFill>
                  <a:srgbClr val="C00000"/>
                </a:solidFill>
                <a:latin typeface="+mn-lt"/>
                <a:cs typeface="Arial" pitchFamily="34" charset="0"/>
              </a:rPr>
              <a:t>mikro, małe lub średnie przedsiębiorstwo  - </a:t>
            </a:r>
            <a:r>
              <a:rPr lang="pl-PL" sz="1800" u="sng" dirty="0">
                <a:solidFill>
                  <a:srgbClr val="C00000"/>
                </a:solidFill>
                <a:latin typeface="+mn-lt"/>
                <a:cs typeface="Arial" pitchFamily="34" charset="0"/>
              </a:rPr>
              <a:t>MŚP.</a:t>
            </a:r>
          </a:p>
        </p:txBody>
      </p:sp>
    </p:spTree>
    <p:extLst>
      <p:ext uri="{BB962C8B-B14F-4D97-AF65-F5344CB8AC3E}">
        <p14:creationId xmlns:p14="http://schemas.microsoft.com/office/powerpoint/2010/main" val="15000166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3" name="Symbol zastępczy zawartości 2"/>
          <p:cNvSpPr>
            <a:spLocks noGrp="1"/>
          </p:cNvSpPr>
          <p:nvPr>
            <p:ph idx="1"/>
          </p:nvPr>
        </p:nvSpPr>
        <p:spPr/>
        <p:txBody>
          <a:bodyPr/>
          <a:lstStyle/>
          <a:p>
            <a:endParaRPr lang="pl-PL"/>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45</a:t>
            </a:fld>
            <a:endParaRPr lang="pl-PL" dirty="0"/>
          </a:p>
        </p:txBody>
      </p:sp>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95288" y="1963738"/>
            <a:ext cx="8461375" cy="3506787"/>
          </a:xfrm>
          <a:prstGeom prst="rect">
            <a:avLst/>
          </a:prstGeom>
          <a:noFill/>
          <a:ln w="9525">
            <a:noFill/>
            <a:miter lim="800000"/>
            <a:headEnd/>
            <a:tailEnd/>
          </a:ln>
        </p:spPr>
      </p:pic>
      <p:sp>
        <p:nvSpPr>
          <p:cNvPr id="8" name="Prostokąt 6"/>
          <p:cNvSpPr>
            <a:spLocks noChangeArrowheads="1"/>
          </p:cNvSpPr>
          <p:nvPr/>
        </p:nvSpPr>
        <p:spPr bwMode="auto">
          <a:xfrm>
            <a:off x="3970338" y="1412875"/>
            <a:ext cx="9556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 typeface="Arial" panose="020B0604020202020204" pitchFamily="34" charset="0"/>
              <a:buNone/>
            </a:pPr>
            <a:r>
              <a:rPr lang="pl-PL" altLang="pl-PL" sz="2400" b="1" dirty="0">
                <a:solidFill>
                  <a:srgbClr val="008000"/>
                </a:solidFill>
                <a:latin typeface="Arial" panose="020B0604020202020204" pitchFamily="34" charset="0"/>
                <a:cs typeface="Arial" panose="020B0604020202020204" pitchFamily="34" charset="0"/>
              </a:rPr>
              <a:t>MŚP:</a:t>
            </a:r>
          </a:p>
        </p:txBody>
      </p:sp>
    </p:spTree>
    <p:extLst>
      <p:ext uri="{BB962C8B-B14F-4D97-AF65-F5344CB8AC3E}">
        <p14:creationId xmlns:p14="http://schemas.microsoft.com/office/powerpoint/2010/main" val="39831622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46</a:t>
            </a:fld>
            <a:endParaRPr lang="pl-PL" dirty="0"/>
          </a:p>
        </p:txBody>
      </p:sp>
      <p:sp>
        <p:nvSpPr>
          <p:cNvPr id="10" name="Rectangle 3"/>
          <p:cNvSpPr txBox="1">
            <a:spLocks noChangeArrowheads="1"/>
          </p:cNvSpPr>
          <p:nvPr/>
        </p:nvSpPr>
        <p:spPr bwMode="auto">
          <a:xfrm>
            <a:off x="1403648" y="1484784"/>
            <a:ext cx="7272808" cy="36730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FontTx/>
              <a:buNone/>
              <a:defRPr/>
            </a:pPr>
            <a:r>
              <a:rPr lang="pl-PL" altLang="pl-PL" sz="1800" b="1" kern="0" dirty="0" smtClean="0">
                <a:solidFill>
                  <a:srgbClr val="993300"/>
                </a:solidFill>
                <a:cs typeface="Arial" pitchFamily="34" charset="0"/>
              </a:rPr>
              <a:t>Forma</a:t>
            </a:r>
            <a:r>
              <a:rPr lang="pl-PL" sz="1800" kern="0" dirty="0" smtClean="0">
                <a:solidFill>
                  <a:srgbClr val="993300"/>
                </a:solidFill>
                <a:effectLst>
                  <a:outerShdw blurRad="38100" dist="38100" dir="2700000" algn="tl">
                    <a:srgbClr val="FFFFFF"/>
                  </a:outerShdw>
                </a:effectLst>
                <a:cs typeface="Arial" pitchFamily="34" charset="0"/>
              </a:rPr>
              <a:t> </a:t>
            </a:r>
            <a:r>
              <a:rPr lang="pl-PL" altLang="pl-PL" sz="1800" b="1" kern="0" dirty="0" smtClean="0">
                <a:solidFill>
                  <a:srgbClr val="993300"/>
                </a:solidFill>
                <a:cs typeface="Arial" pitchFamily="34" charset="0"/>
              </a:rPr>
              <a:t>wsparcia</a:t>
            </a:r>
          </a:p>
          <a:p>
            <a:pPr>
              <a:buFontTx/>
              <a:buNone/>
              <a:defRPr/>
            </a:pPr>
            <a:endParaRPr lang="pl-PL" altLang="pl-PL" sz="1800" b="1" kern="0" dirty="0" smtClean="0">
              <a:cs typeface="Arial" pitchFamily="34" charset="0"/>
            </a:endParaRPr>
          </a:p>
          <a:p>
            <a:pPr>
              <a:buFontTx/>
              <a:buNone/>
              <a:defRPr/>
            </a:pPr>
            <a:r>
              <a:rPr lang="pl-PL" sz="1800" kern="0" dirty="0" smtClean="0">
                <a:cs typeface="Arial" pitchFamily="34" charset="0"/>
              </a:rPr>
              <a:t>Pomoc będzie realizowana: </a:t>
            </a:r>
          </a:p>
          <a:p>
            <a:pPr marL="319088" indent="-144463" algn="just">
              <a:buSzPct val="80000"/>
              <a:buFont typeface="Arial" pitchFamily="34" charset="0"/>
              <a:buChar char="•"/>
              <a:defRPr/>
            </a:pPr>
            <a:r>
              <a:rPr lang="pl-PL" sz="1800" kern="0" dirty="0" smtClean="0">
                <a:cs typeface="Arial" pitchFamily="34" charset="0"/>
              </a:rPr>
              <a:t>w formie </a:t>
            </a:r>
            <a:r>
              <a:rPr lang="pl-PL" sz="1800" b="1" kern="0" dirty="0" smtClean="0">
                <a:effectLst>
                  <a:outerShdw blurRad="38100" dist="38100" dir="2700000" algn="tl">
                    <a:srgbClr val="000000">
                      <a:alpha val="43137"/>
                    </a:srgbClr>
                  </a:outerShdw>
                </a:effectLst>
                <a:cs typeface="Arial" pitchFamily="34" charset="0"/>
              </a:rPr>
              <a:t>rocznych płatności,</a:t>
            </a:r>
          </a:p>
          <a:p>
            <a:pPr marL="319088" indent="-144463" algn="just">
              <a:buSzPct val="80000"/>
              <a:buFont typeface="Arial" pitchFamily="34" charset="0"/>
              <a:buChar char="•"/>
              <a:defRPr/>
            </a:pPr>
            <a:r>
              <a:rPr lang="pl-PL" sz="1800" kern="0" dirty="0" smtClean="0">
                <a:cs typeface="Arial" pitchFamily="34" charset="0"/>
              </a:rPr>
              <a:t>przez okres </a:t>
            </a:r>
            <a:r>
              <a:rPr lang="pl-PL" sz="1800" b="1" kern="0" dirty="0" smtClean="0">
                <a:effectLst>
                  <a:outerShdw blurRad="38100" dist="38100" dir="2700000" algn="tl">
                    <a:srgbClr val="000000">
                      <a:alpha val="43137"/>
                    </a:srgbClr>
                  </a:outerShdw>
                </a:effectLst>
                <a:cs typeface="Arial" pitchFamily="34" charset="0"/>
              </a:rPr>
              <a:t>pierwszych pięciu lat</a:t>
            </a:r>
            <a:r>
              <a:rPr lang="pl-PL" sz="1800" kern="0" dirty="0" smtClean="0">
                <a:cs typeface="Arial" pitchFamily="34" charset="0"/>
              </a:rPr>
              <a:t>, następujących po dacie, w której grupa została uznana,</a:t>
            </a:r>
          </a:p>
          <a:p>
            <a:pPr marL="319088" indent="-144463" algn="just">
              <a:buSzPct val="80000"/>
              <a:buFont typeface="Arial" pitchFamily="34" charset="0"/>
              <a:buChar char="•"/>
              <a:defRPr/>
            </a:pPr>
            <a:r>
              <a:rPr lang="pl-PL" sz="1800" kern="0" dirty="0" smtClean="0">
                <a:cs typeface="Arial" pitchFamily="34" charset="0"/>
              </a:rPr>
              <a:t>będzie stanowiła </a:t>
            </a:r>
            <a:r>
              <a:rPr lang="pl-PL" sz="1800" b="1" kern="0" dirty="0" smtClean="0">
                <a:effectLst>
                  <a:outerShdw blurRad="38100" dist="38100" dir="2700000" algn="tl">
                    <a:srgbClr val="000000">
                      <a:alpha val="43137"/>
                    </a:srgbClr>
                  </a:outerShdw>
                </a:effectLst>
                <a:cs typeface="Arial" pitchFamily="34" charset="0"/>
              </a:rPr>
              <a:t>procentowy ryczałt od wartości przychodów netto grupy</a:t>
            </a:r>
            <a:r>
              <a:rPr lang="pl-PL" sz="1800" kern="0" dirty="0" smtClean="0">
                <a:effectLst>
                  <a:outerShdw blurRad="38100" dist="38100" dir="2700000" algn="tl">
                    <a:srgbClr val="000000">
                      <a:alpha val="43137"/>
                    </a:srgbClr>
                  </a:outerShdw>
                </a:effectLst>
                <a:cs typeface="Arial" pitchFamily="34" charset="0"/>
              </a:rPr>
              <a:t> </a:t>
            </a:r>
            <a:r>
              <a:rPr lang="pl-PL" sz="1800" kern="0" dirty="0" smtClean="0">
                <a:cs typeface="Arial" pitchFamily="34" charset="0"/>
              </a:rPr>
              <a:t>ze sprzedaży produktów lub grup produktów, wytworzonych w gospodarstwach rolnych jej członków w poszczególnych latach i sprzedanych odbiorcom niebędącym członkami grupy.</a:t>
            </a:r>
          </a:p>
          <a:p>
            <a:pPr algn="ctr">
              <a:buFontTx/>
              <a:buNone/>
              <a:defRPr/>
            </a:pPr>
            <a:endParaRPr lang="pl-PL" b="1" kern="0" dirty="0" smtClean="0">
              <a:cs typeface="Arial" pitchFamily="34" charset="0"/>
            </a:endParaRPr>
          </a:p>
          <a:p>
            <a:pPr>
              <a:buFontTx/>
              <a:buNone/>
              <a:defRPr/>
            </a:pPr>
            <a:r>
              <a:rPr lang="pl-PL" b="1" kern="0" dirty="0" smtClean="0">
                <a:cs typeface="Arial" pitchFamily="34" charset="0"/>
              </a:rPr>
              <a:t>	</a:t>
            </a:r>
            <a:r>
              <a:rPr lang="pl-PL" b="1" kern="0" dirty="0" smtClean="0">
                <a:solidFill>
                  <a:srgbClr val="993300"/>
                </a:solidFill>
                <a:cs typeface="Arial" pitchFamily="34" charset="0"/>
              </a:rPr>
              <a:t>Z pomocy grupa będzie mogła skorzystać tylko raz w okresie swojej działalności.</a:t>
            </a:r>
          </a:p>
          <a:p>
            <a:pPr marL="0" indent="0" algn="just">
              <a:buNone/>
              <a:defRPr/>
            </a:pPr>
            <a:endParaRPr lang="pl-PL" sz="1800" dirty="0" smtClean="0"/>
          </a:p>
        </p:txBody>
      </p:sp>
    </p:spTree>
    <p:extLst>
      <p:ext uri="{BB962C8B-B14F-4D97-AF65-F5344CB8AC3E}">
        <p14:creationId xmlns:p14="http://schemas.microsoft.com/office/powerpoint/2010/main" val="344349606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47</a:t>
            </a:fld>
            <a:endParaRPr lang="pl-PL" dirty="0"/>
          </a:p>
        </p:txBody>
      </p:sp>
      <p:sp>
        <p:nvSpPr>
          <p:cNvPr id="10" name="Rectangle 3"/>
          <p:cNvSpPr txBox="1">
            <a:spLocks noChangeArrowheads="1"/>
          </p:cNvSpPr>
          <p:nvPr/>
        </p:nvSpPr>
        <p:spPr bwMode="auto">
          <a:xfrm>
            <a:off x="1403648" y="1484784"/>
            <a:ext cx="7272808" cy="36730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FontTx/>
              <a:buNone/>
              <a:defRPr/>
            </a:pPr>
            <a:r>
              <a:rPr lang="pl-PL" sz="2000" b="1" kern="0" dirty="0" smtClean="0">
                <a:solidFill>
                  <a:srgbClr val="993300"/>
                </a:solidFill>
                <a:cs typeface="Arial" pitchFamily="34" charset="0"/>
              </a:rPr>
              <a:t>Wysokość</a:t>
            </a:r>
            <a:r>
              <a:rPr lang="pl-PL" sz="2000" kern="0" dirty="0" smtClean="0">
                <a:solidFill>
                  <a:srgbClr val="993300"/>
                </a:solidFill>
                <a:effectLst>
                  <a:outerShdw blurRad="38100" dist="38100" dir="2700000" algn="tl">
                    <a:srgbClr val="FFFFFF"/>
                  </a:outerShdw>
                </a:effectLst>
                <a:cs typeface="Arial" pitchFamily="34" charset="0"/>
              </a:rPr>
              <a:t> </a:t>
            </a:r>
            <a:r>
              <a:rPr lang="pl-PL" altLang="pl-PL" sz="2000" b="1" kern="0" dirty="0" smtClean="0">
                <a:solidFill>
                  <a:srgbClr val="993300"/>
                </a:solidFill>
                <a:cs typeface="Arial" pitchFamily="34" charset="0"/>
              </a:rPr>
              <a:t>wsparcia</a:t>
            </a:r>
          </a:p>
          <a:p>
            <a:pPr>
              <a:buFontTx/>
              <a:buNone/>
              <a:defRPr/>
            </a:pPr>
            <a:endParaRPr lang="pl-PL" altLang="pl-PL" sz="2000" b="1" kern="0" dirty="0" smtClean="0">
              <a:cs typeface="Arial" pitchFamily="34" charset="0"/>
            </a:endParaRPr>
          </a:p>
          <a:p>
            <a:pPr>
              <a:spcBef>
                <a:spcPts val="0"/>
              </a:spcBef>
              <a:buFont typeface="Arial" charset="0"/>
              <a:buChar char="•"/>
              <a:defRPr/>
            </a:pPr>
            <a:r>
              <a:rPr lang="pl-PL" sz="1800" dirty="0">
                <a:latin typeface="Arial" pitchFamily="34" charset="0"/>
                <a:cs typeface="Arial" pitchFamily="34" charset="0"/>
              </a:rPr>
              <a:t>w pierwszym roku – </a:t>
            </a:r>
            <a:r>
              <a:rPr lang="pl-PL" sz="1800" b="1" dirty="0">
                <a:solidFill>
                  <a:srgbClr val="C00000"/>
                </a:solidFill>
                <a:latin typeface="Arial" pitchFamily="34" charset="0"/>
                <a:cs typeface="Arial" pitchFamily="34" charset="0"/>
              </a:rPr>
              <a:t>10%</a:t>
            </a:r>
            <a:r>
              <a:rPr lang="pl-PL" sz="1800" dirty="0">
                <a:solidFill>
                  <a:srgbClr val="C00000"/>
                </a:solidFill>
                <a:latin typeface="Arial" pitchFamily="34" charset="0"/>
                <a:cs typeface="Arial" pitchFamily="34" charset="0"/>
              </a:rPr>
              <a:t> wartości sprzedaży grupy producentów,</a:t>
            </a:r>
          </a:p>
          <a:p>
            <a:pPr>
              <a:spcBef>
                <a:spcPts val="0"/>
              </a:spcBef>
              <a:buFont typeface="Arial" charset="0"/>
              <a:buChar char="•"/>
              <a:defRPr/>
            </a:pPr>
            <a:r>
              <a:rPr lang="pl-PL" sz="1800" dirty="0">
                <a:latin typeface="Arial" pitchFamily="34" charset="0"/>
                <a:cs typeface="Arial" pitchFamily="34" charset="0"/>
              </a:rPr>
              <a:t>w drugim roku – </a:t>
            </a:r>
            <a:r>
              <a:rPr lang="pl-PL" sz="1800" b="1" dirty="0">
                <a:solidFill>
                  <a:srgbClr val="C00000"/>
                </a:solidFill>
                <a:latin typeface="Arial" pitchFamily="34" charset="0"/>
                <a:cs typeface="Arial" pitchFamily="34" charset="0"/>
              </a:rPr>
              <a:t>8%</a:t>
            </a:r>
            <a:r>
              <a:rPr lang="pl-PL" sz="1800" dirty="0">
                <a:solidFill>
                  <a:srgbClr val="C00000"/>
                </a:solidFill>
                <a:latin typeface="Arial" pitchFamily="34" charset="0"/>
                <a:cs typeface="Arial" pitchFamily="34" charset="0"/>
              </a:rPr>
              <a:t>,</a:t>
            </a:r>
          </a:p>
          <a:p>
            <a:pPr>
              <a:spcBef>
                <a:spcPts val="0"/>
              </a:spcBef>
              <a:buFont typeface="Arial" charset="0"/>
              <a:buChar char="•"/>
              <a:defRPr/>
            </a:pPr>
            <a:r>
              <a:rPr lang="pl-PL" sz="1800" dirty="0">
                <a:latin typeface="Arial" pitchFamily="34" charset="0"/>
                <a:cs typeface="Arial" pitchFamily="34" charset="0"/>
              </a:rPr>
              <a:t>w trzecim roku – </a:t>
            </a:r>
            <a:r>
              <a:rPr lang="pl-PL" sz="1800" b="1" dirty="0">
                <a:solidFill>
                  <a:srgbClr val="C00000"/>
                </a:solidFill>
                <a:latin typeface="Arial" pitchFamily="34" charset="0"/>
                <a:cs typeface="Arial" pitchFamily="34" charset="0"/>
              </a:rPr>
              <a:t>6%</a:t>
            </a:r>
            <a:r>
              <a:rPr lang="pl-PL" sz="1800" dirty="0">
                <a:solidFill>
                  <a:srgbClr val="C00000"/>
                </a:solidFill>
                <a:latin typeface="Arial" pitchFamily="34" charset="0"/>
                <a:cs typeface="Arial" pitchFamily="34" charset="0"/>
              </a:rPr>
              <a:t>,</a:t>
            </a:r>
          </a:p>
          <a:p>
            <a:pPr>
              <a:spcBef>
                <a:spcPts val="0"/>
              </a:spcBef>
              <a:buFont typeface="Arial" charset="0"/>
              <a:buChar char="•"/>
              <a:defRPr/>
            </a:pPr>
            <a:r>
              <a:rPr lang="pl-PL" sz="1800" dirty="0">
                <a:latin typeface="Arial" pitchFamily="34" charset="0"/>
                <a:cs typeface="Arial" pitchFamily="34" charset="0"/>
              </a:rPr>
              <a:t>w czwartym roku – </a:t>
            </a:r>
            <a:r>
              <a:rPr lang="pl-PL" sz="1800" b="1" dirty="0">
                <a:solidFill>
                  <a:srgbClr val="C00000"/>
                </a:solidFill>
                <a:latin typeface="Arial" pitchFamily="34" charset="0"/>
                <a:cs typeface="Arial" pitchFamily="34" charset="0"/>
              </a:rPr>
              <a:t>5%</a:t>
            </a:r>
            <a:r>
              <a:rPr lang="pl-PL" sz="1800" dirty="0">
                <a:solidFill>
                  <a:srgbClr val="C00000"/>
                </a:solidFill>
                <a:latin typeface="Arial" pitchFamily="34" charset="0"/>
                <a:cs typeface="Arial" pitchFamily="34" charset="0"/>
              </a:rPr>
              <a:t>,</a:t>
            </a:r>
          </a:p>
          <a:p>
            <a:pPr>
              <a:spcBef>
                <a:spcPts val="0"/>
              </a:spcBef>
              <a:buFont typeface="Arial" charset="0"/>
              <a:buChar char="•"/>
              <a:defRPr/>
            </a:pPr>
            <a:r>
              <a:rPr lang="pl-PL" sz="1800" dirty="0">
                <a:latin typeface="Arial" pitchFamily="34" charset="0"/>
                <a:cs typeface="Arial" pitchFamily="34" charset="0"/>
              </a:rPr>
              <a:t>w piątym roku – </a:t>
            </a:r>
            <a:r>
              <a:rPr lang="pl-PL" sz="1800" b="1" dirty="0">
                <a:solidFill>
                  <a:srgbClr val="C00000"/>
                </a:solidFill>
                <a:latin typeface="Arial" pitchFamily="34" charset="0"/>
                <a:cs typeface="Arial" pitchFamily="34" charset="0"/>
              </a:rPr>
              <a:t>4%</a:t>
            </a:r>
            <a:r>
              <a:rPr lang="pl-PL" sz="1800" dirty="0">
                <a:solidFill>
                  <a:srgbClr val="C00000"/>
                </a:solidFill>
                <a:latin typeface="Arial" pitchFamily="34" charset="0"/>
                <a:cs typeface="Arial" pitchFamily="34" charset="0"/>
              </a:rPr>
              <a:t>.</a:t>
            </a:r>
          </a:p>
          <a:p>
            <a:pPr marL="87313" indent="0" algn="just">
              <a:buFont typeface="Arial" charset="0"/>
              <a:buNone/>
              <a:defRPr/>
            </a:pPr>
            <a:endParaRPr lang="pl-PL" sz="600" dirty="0">
              <a:latin typeface="Arial" pitchFamily="34" charset="0"/>
              <a:cs typeface="Arial" pitchFamily="34" charset="0"/>
            </a:endParaRPr>
          </a:p>
          <a:p>
            <a:pPr marL="87313" indent="0" algn="just">
              <a:buFont typeface="Arial" charset="0"/>
              <a:buNone/>
              <a:defRPr/>
            </a:pPr>
            <a:r>
              <a:rPr lang="pl-PL" sz="1800" dirty="0">
                <a:latin typeface="Arial" pitchFamily="34" charset="0"/>
                <a:cs typeface="Arial" pitchFamily="34" charset="0"/>
              </a:rPr>
              <a:t>Maksymalnie równowartość </a:t>
            </a:r>
            <a:r>
              <a:rPr lang="pl-PL" sz="1800" b="1" dirty="0">
                <a:solidFill>
                  <a:srgbClr val="C00000"/>
                </a:solidFill>
                <a:latin typeface="Arial" pitchFamily="34" charset="0"/>
                <a:cs typeface="Arial" pitchFamily="34" charset="0"/>
              </a:rPr>
              <a:t>100 000 euro </a:t>
            </a:r>
            <a:r>
              <a:rPr lang="pl-PL" sz="1800" dirty="0">
                <a:latin typeface="Arial" pitchFamily="34" charset="0"/>
                <a:cs typeface="Arial" pitchFamily="34" charset="0"/>
              </a:rPr>
              <a:t>w każdym roku pięcioletniego okresu pomocy.</a:t>
            </a:r>
          </a:p>
          <a:p>
            <a:pPr marL="87313" indent="0" algn="just">
              <a:buFont typeface="Arial" charset="0"/>
              <a:buNone/>
              <a:defRPr/>
            </a:pPr>
            <a:endParaRPr lang="pl-PL" sz="600" dirty="0">
              <a:latin typeface="Arial" pitchFamily="34" charset="0"/>
              <a:cs typeface="Arial" pitchFamily="34" charset="0"/>
            </a:endParaRPr>
          </a:p>
          <a:p>
            <a:pPr marL="87313" indent="0" algn="just">
              <a:buFont typeface="Arial" charset="0"/>
              <a:buNone/>
              <a:defRPr/>
            </a:pPr>
            <a:r>
              <a:rPr lang="pl-PL" sz="1800" b="1" dirty="0">
                <a:solidFill>
                  <a:srgbClr val="993300"/>
                </a:solidFill>
                <a:latin typeface="Arial" pitchFamily="34" charset="0"/>
                <a:cs typeface="Arial" pitchFamily="34" charset="0"/>
              </a:rPr>
              <a:t>Wypłata ostatniej raty wsparcia nastąpi po potwierdzeniu prawidłowej realizacji planu biznesowego</a:t>
            </a:r>
            <a:r>
              <a:rPr lang="pl-PL" sz="1800" dirty="0">
                <a:solidFill>
                  <a:srgbClr val="993300"/>
                </a:solidFill>
                <a:latin typeface="Arial" pitchFamily="34" charset="0"/>
                <a:cs typeface="Arial" pitchFamily="34" charset="0"/>
              </a:rPr>
              <a:t>.</a:t>
            </a:r>
          </a:p>
        </p:txBody>
      </p:sp>
    </p:spTree>
    <p:extLst>
      <p:ext uri="{BB962C8B-B14F-4D97-AF65-F5344CB8AC3E}">
        <p14:creationId xmlns:p14="http://schemas.microsoft.com/office/powerpoint/2010/main" val="114295575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48</a:t>
            </a:fld>
            <a:endParaRPr lang="pl-PL" dirty="0"/>
          </a:p>
        </p:txBody>
      </p:sp>
      <p:sp>
        <p:nvSpPr>
          <p:cNvPr id="10" name="Rectangle 3"/>
          <p:cNvSpPr txBox="1">
            <a:spLocks noChangeArrowheads="1"/>
          </p:cNvSpPr>
          <p:nvPr/>
        </p:nvSpPr>
        <p:spPr bwMode="auto">
          <a:xfrm>
            <a:off x="465957" y="1196752"/>
            <a:ext cx="8208912" cy="42484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FontTx/>
              <a:buNone/>
              <a:defRPr/>
            </a:pPr>
            <a:r>
              <a:rPr lang="pl-PL" altLang="pl-PL" b="1" kern="0" dirty="0" smtClean="0">
                <a:solidFill>
                  <a:srgbClr val="993300"/>
                </a:solidFill>
                <a:cs typeface="Arial" pitchFamily="34" charset="0"/>
              </a:rPr>
              <a:t>Wysokość</a:t>
            </a:r>
            <a:r>
              <a:rPr lang="pl-PL" kern="0" dirty="0" smtClean="0">
                <a:solidFill>
                  <a:srgbClr val="993300"/>
                </a:solidFill>
                <a:effectLst>
                  <a:outerShdw blurRad="38100" dist="38100" dir="2700000" algn="tl">
                    <a:srgbClr val="FFFFFF"/>
                  </a:outerShdw>
                </a:effectLst>
                <a:cs typeface="Arial" pitchFamily="34" charset="0"/>
              </a:rPr>
              <a:t> </a:t>
            </a:r>
            <a:r>
              <a:rPr lang="pl-PL" altLang="pl-PL" b="1" kern="0" dirty="0" smtClean="0">
                <a:solidFill>
                  <a:srgbClr val="993300"/>
                </a:solidFill>
                <a:cs typeface="Arial" pitchFamily="34" charset="0"/>
              </a:rPr>
              <a:t>wsparcia</a:t>
            </a:r>
          </a:p>
          <a:p>
            <a:pPr>
              <a:buFontTx/>
              <a:buNone/>
              <a:defRPr/>
            </a:pPr>
            <a:endParaRPr lang="pl-PL" altLang="pl-PL" b="1" kern="0" dirty="0" smtClean="0">
              <a:cs typeface="Arial" pitchFamily="34" charset="0"/>
            </a:endParaRPr>
          </a:p>
          <a:p>
            <a:pPr marL="0" indent="0" algn="just">
              <a:buNone/>
            </a:pPr>
            <a:r>
              <a:rPr lang="pl-PL" dirty="0"/>
              <a:t>Wysokość pomocy w danym roku prowadzenia działalności przez beneficjenta </a:t>
            </a:r>
            <a:r>
              <a:rPr lang="pl-PL" b="1" dirty="0">
                <a:effectLst>
                  <a:outerShdw blurRad="38100" dist="38100" dir="2700000" algn="tl">
                    <a:srgbClr val="000000">
                      <a:alpha val="43137"/>
                    </a:srgbClr>
                  </a:outerShdw>
                </a:effectLst>
              </a:rPr>
              <a:t>ustala się na podstawie wartości udokumentowanych rocznych przychodów netto ze sprzedaży produktów lub grupy produktów, ze względu na które grupa została uznana, oraz ze sprzedaży produktów przetworzonych</a:t>
            </a:r>
            <a:r>
              <a:rPr lang="pl-PL" dirty="0"/>
              <a:t> objętych załącznikiem I do Traktatu o funkcjonowaniu Unii Europejskiej, </a:t>
            </a:r>
            <a:r>
              <a:rPr lang="pl-PL" b="1" dirty="0">
                <a:effectLst>
                  <a:outerShdw blurRad="38100" dist="38100" dir="2700000" algn="tl">
                    <a:srgbClr val="000000">
                      <a:alpha val="43137"/>
                    </a:srgbClr>
                  </a:outerShdw>
                </a:effectLst>
              </a:rPr>
              <a:t>wytworzonych z produktów lub grupy produktów, ze względu na które beneficjent został uznany, wyprodukowanych przez jego członków i sprzedanych kupującym niebędącym</a:t>
            </a:r>
            <a:r>
              <a:rPr lang="pl-PL" dirty="0"/>
              <a:t>:</a:t>
            </a:r>
          </a:p>
          <a:p>
            <a:pPr>
              <a:buFont typeface="+mj-lt"/>
              <a:buAutoNum type="arabicParenR"/>
            </a:pPr>
            <a:r>
              <a:rPr lang="pl-PL" dirty="0" smtClean="0"/>
              <a:t>członkami </a:t>
            </a:r>
            <a:r>
              <a:rPr lang="pl-PL" dirty="0"/>
              <a:t>beneficjenta;</a:t>
            </a:r>
          </a:p>
          <a:p>
            <a:pPr>
              <a:buFont typeface="+mj-lt"/>
              <a:buAutoNum type="arabicParenR"/>
            </a:pPr>
            <a:r>
              <a:rPr lang="pl-PL" dirty="0" smtClean="0"/>
              <a:t>współmałżonkiem </a:t>
            </a:r>
            <a:r>
              <a:rPr lang="pl-PL" dirty="0"/>
              <a:t>członka beneficjenta;</a:t>
            </a:r>
          </a:p>
          <a:p>
            <a:pPr>
              <a:buFont typeface="+mj-lt"/>
              <a:buAutoNum type="arabicParenR"/>
            </a:pPr>
            <a:r>
              <a:rPr lang="pl-PL" dirty="0" smtClean="0"/>
              <a:t>podmiotami </a:t>
            </a:r>
            <a:r>
              <a:rPr lang="pl-PL" dirty="0"/>
              <a:t>powiązanymi kapitałowo lub osobowo w sposób bezpośredni lub pośredni z członkiem beneficjenta lub jego współmałżonkiem</a:t>
            </a:r>
            <a:r>
              <a:rPr lang="pl-PL" dirty="0" smtClean="0"/>
              <a:t>.</a:t>
            </a:r>
          </a:p>
          <a:p>
            <a:pPr marL="0" indent="0" algn="just">
              <a:buNone/>
            </a:pPr>
            <a:endParaRPr lang="pl-PL" dirty="0" smtClean="0"/>
          </a:p>
          <a:p>
            <a:pPr marL="0" indent="0" algn="just">
              <a:buNone/>
            </a:pPr>
            <a:r>
              <a:rPr lang="pl-PL" sz="1400" dirty="0" smtClean="0"/>
              <a:t>Przez </a:t>
            </a:r>
            <a:r>
              <a:rPr lang="pl-PL" sz="1400" b="1" dirty="0"/>
              <a:t>powiązania kapitałowe lub </a:t>
            </a:r>
            <a:r>
              <a:rPr lang="pl-PL" sz="1400" b="1" dirty="0" smtClean="0"/>
              <a:t>osobowe</a:t>
            </a:r>
            <a:r>
              <a:rPr lang="pl-PL" sz="1400" dirty="0"/>
              <a:t> </a:t>
            </a:r>
            <a:r>
              <a:rPr lang="pl-PL" sz="1400" dirty="0" smtClean="0"/>
              <a:t>o których mowa w pkt. 3, </a:t>
            </a:r>
            <a:r>
              <a:rPr lang="pl-PL" sz="1400" b="1" dirty="0"/>
              <a:t>rozumie </a:t>
            </a:r>
            <a:r>
              <a:rPr lang="pl-PL" sz="1400" b="1" dirty="0" smtClean="0"/>
              <a:t>się wzajemne </a:t>
            </a:r>
            <a:r>
              <a:rPr lang="pl-PL" sz="1400" b="1" dirty="0"/>
              <a:t>powiązania </a:t>
            </a:r>
            <a:r>
              <a:rPr lang="pl-PL" sz="1400" dirty="0"/>
              <a:t>między członkiem beneficjenta lub jego </a:t>
            </a:r>
            <a:r>
              <a:rPr lang="pl-PL" sz="1400" dirty="0" smtClean="0"/>
              <a:t>małżonkiem, polegające </a:t>
            </a:r>
            <a:r>
              <a:rPr lang="pl-PL" sz="1400" dirty="0"/>
              <a:t>w szczególności na:</a:t>
            </a:r>
          </a:p>
          <a:p>
            <a:r>
              <a:rPr lang="pl-PL" sz="1400" dirty="0" smtClean="0"/>
              <a:t>uczestniczeniu </a:t>
            </a:r>
            <a:r>
              <a:rPr lang="pl-PL" sz="1400" dirty="0"/>
              <a:t>w spółce jako wspólnik spółki cywilnej lub spółki osobowej;</a:t>
            </a:r>
          </a:p>
          <a:p>
            <a:r>
              <a:rPr lang="pl-PL" sz="1400" dirty="0" smtClean="0"/>
              <a:t>posiadaniu </a:t>
            </a:r>
            <a:r>
              <a:rPr lang="pl-PL" sz="1400" dirty="0"/>
              <a:t>co najmniej 25 % udziałów lub akcji;</a:t>
            </a:r>
          </a:p>
          <a:p>
            <a:r>
              <a:rPr lang="pl-PL" sz="1400" dirty="0" smtClean="0"/>
              <a:t>pełnieniu </a:t>
            </a:r>
            <a:r>
              <a:rPr lang="pl-PL" sz="1400" dirty="0"/>
              <a:t>funkcji członka organu nadzorczego lub zarządzającego, prokurenta lub pełnomocnika.</a:t>
            </a:r>
          </a:p>
          <a:p>
            <a:pPr marL="0" indent="0" algn="just">
              <a:buNone/>
              <a:defRPr/>
            </a:pPr>
            <a:endParaRPr lang="pl-PL" dirty="0" smtClean="0"/>
          </a:p>
        </p:txBody>
      </p:sp>
    </p:spTree>
    <p:extLst>
      <p:ext uri="{BB962C8B-B14F-4D97-AF65-F5344CB8AC3E}">
        <p14:creationId xmlns:p14="http://schemas.microsoft.com/office/powerpoint/2010/main" val="196566248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49</a:t>
            </a:fld>
            <a:endParaRPr lang="pl-PL" dirty="0"/>
          </a:p>
        </p:txBody>
      </p:sp>
      <p:sp>
        <p:nvSpPr>
          <p:cNvPr id="10" name="Rectangle 3"/>
          <p:cNvSpPr txBox="1">
            <a:spLocks noChangeArrowheads="1"/>
          </p:cNvSpPr>
          <p:nvPr/>
        </p:nvSpPr>
        <p:spPr bwMode="auto">
          <a:xfrm>
            <a:off x="465957" y="1844824"/>
            <a:ext cx="8208912" cy="3673004"/>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a:buNone/>
              <a:defRPr/>
            </a:pPr>
            <a:endParaRPr lang="pl-PL" dirty="0" smtClean="0"/>
          </a:p>
          <a:p>
            <a:pPr marL="0" indent="0" algn="just">
              <a:buNone/>
              <a:defRPr/>
            </a:pPr>
            <a:r>
              <a:rPr lang="pl-PL" dirty="0" smtClean="0"/>
              <a:t>Pomoc w ramach działania nr 9 przyznawana </a:t>
            </a:r>
            <a:r>
              <a:rPr lang="pl-PL" dirty="0"/>
              <a:t>jest na pokrycie kosztów działalności administracyjnej grup producentów rolnych </a:t>
            </a:r>
            <a:r>
              <a:rPr lang="pl-PL" b="1" dirty="0"/>
              <a:t>(nie jest pomocą „inwestycyjną”)</a:t>
            </a:r>
            <a:r>
              <a:rPr lang="pl-PL" dirty="0"/>
              <a:t>. </a:t>
            </a:r>
            <a:endParaRPr lang="pl-PL" dirty="0" smtClean="0"/>
          </a:p>
          <a:p>
            <a:pPr marL="0" indent="0" algn="just">
              <a:buNone/>
              <a:defRPr/>
            </a:pPr>
            <a:r>
              <a:rPr lang="pl-PL" dirty="0"/>
              <a:t>Tym samym </a:t>
            </a:r>
            <a:r>
              <a:rPr lang="pl-PL" b="1" dirty="0"/>
              <a:t>pozostawia się grupom</a:t>
            </a:r>
            <a:r>
              <a:rPr lang="pl-PL" dirty="0"/>
              <a:t>, którym zostanie wypłacona pomoc finansowa, </a:t>
            </a:r>
            <a:r>
              <a:rPr lang="pl-PL" b="1" dirty="0" smtClean="0"/>
              <a:t>możliwość podjęcia </a:t>
            </a:r>
            <a:r>
              <a:rPr lang="pl-PL" b="1" dirty="0"/>
              <a:t>autonomicznej decyzji co do jej przeznaczenia</a:t>
            </a:r>
            <a:r>
              <a:rPr lang="pl-PL" dirty="0"/>
              <a:t>, w zależności od bieżących potrzeb i celów realizowanych przez grupę. Zatem, grupy mogą przeznaczyć otrzymaną pomoc na dowolne wydatki, </a:t>
            </a:r>
            <a:r>
              <a:rPr lang="pl-PL" b="1" dirty="0"/>
              <a:t>pod </a:t>
            </a:r>
            <a:r>
              <a:rPr lang="pl-PL" b="1" dirty="0" smtClean="0"/>
              <a:t>warunkiem osiągnięcia </a:t>
            </a:r>
            <a:r>
              <a:rPr lang="pl-PL" b="1" dirty="0"/>
              <a:t>w ciągu pięciu lat po uznaniu grupy producentów, celów określonych w planie biznesowym</a:t>
            </a:r>
            <a:r>
              <a:rPr lang="pl-PL" dirty="0" smtClean="0"/>
              <a:t>.</a:t>
            </a:r>
            <a:endParaRPr lang="pl-PL" b="1" kern="0" dirty="0" smtClean="0">
              <a:cs typeface="Arial" pitchFamily="34" charset="0"/>
            </a:endParaRPr>
          </a:p>
        </p:txBody>
      </p:sp>
    </p:spTree>
    <p:extLst>
      <p:ext uri="{BB962C8B-B14F-4D97-AF65-F5344CB8AC3E}">
        <p14:creationId xmlns:p14="http://schemas.microsoft.com/office/powerpoint/2010/main" val="8895039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eaLnBrk="1" hangingPunct="1"/>
            <a:fld id="{2DD16CA3-9D86-4643-A402-93D14F32187F}" type="slidenum">
              <a:rPr lang="pl-PL" altLang="pl-PL" sz="1000">
                <a:solidFill>
                  <a:srgbClr val="008000"/>
                </a:solidFill>
                <a:latin typeface="Tahoma" panose="020B0604030504040204" pitchFamily="34" charset="0"/>
              </a:rPr>
              <a:pPr eaLnBrk="1" hangingPunct="1"/>
              <a:t>5</a:t>
            </a:fld>
            <a:endParaRPr lang="pl-PL" altLang="pl-PL" sz="1000">
              <a:solidFill>
                <a:srgbClr val="008000"/>
              </a:solidFill>
              <a:latin typeface="Tahoma" panose="020B0604030504040204" pitchFamily="34" charset="0"/>
            </a:endParaRPr>
          </a:p>
        </p:txBody>
      </p:sp>
      <p:sp>
        <p:nvSpPr>
          <p:cNvPr id="4" name="Symbol zastępczy numeru slajdu 3"/>
          <p:cNvSpPr txBox="1">
            <a:spLocks/>
          </p:cNvSpPr>
          <p:nvPr/>
        </p:nvSpPr>
        <p:spPr bwMode="auto">
          <a:xfrm>
            <a:off x="6227763" y="6616700"/>
            <a:ext cx="2665412" cy="268288"/>
          </a:xfrm>
          <a:prstGeom prst="rect">
            <a:avLst/>
          </a:prstGeom>
          <a:noFill/>
          <a:ln w="9525">
            <a:noFill/>
            <a:miter lim="800000"/>
            <a:headEnd/>
            <a:tailEnd/>
          </a:ln>
          <a:effectLst/>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algn="r" eaLnBrk="1" hangingPunct="1"/>
            <a:fld id="{E8BF3243-66AD-4B6A-8359-E6DCBD5B1955}" type="slidenum">
              <a:rPr lang="pl-PL" altLang="pl-PL" sz="1000">
                <a:solidFill>
                  <a:srgbClr val="008000"/>
                </a:solidFill>
                <a:latin typeface="Tahoma" panose="020B0604030504040204" pitchFamily="34" charset="0"/>
              </a:rPr>
              <a:pPr algn="r" eaLnBrk="1" hangingPunct="1"/>
              <a:t>5</a:t>
            </a:fld>
            <a:endParaRPr lang="pl-PL" altLang="pl-PL" sz="1000">
              <a:solidFill>
                <a:srgbClr val="008000"/>
              </a:solidFill>
              <a:latin typeface="Tahoma" panose="020B0604030504040204" pitchFamily="34" charset="0"/>
            </a:endParaRPr>
          </a:p>
        </p:txBody>
      </p:sp>
      <p:sp>
        <p:nvSpPr>
          <p:cNvPr id="6" name="Symbol zastępczy zawartości 2"/>
          <p:cNvSpPr txBox="1">
            <a:spLocks/>
          </p:cNvSpPr>
          <p:nvPr/>
        </p:nvSpPr>
        <p:spPr bwMode="auto">
          <a:xfrm>
            <a:off x="395288" y="836613"/>
            <a:ext cx="8280400" cy="5616575"/>
          </a:xfrm>
          <a:prstGeom prst="rect">
            <a:avLst/>
          </a:prstGeom>
          <a:noFill/>
          <a:ln w="9525">
            <a:noFill/>
            <a:miter lim="800000"/>
            <a:headEnd/>
            <a:tailEnd/>
          </a:ln>
        </p:spPr>
        <p:txBody>
          <a:bodyPr/>
          <a:lstStyle/>
          <a:p>
            <a:pPr algn="just">
              <a:defRPr/>
            </a:pPr>
            <a:r>
              <a:rPr lang="pl-PL" sz="2000" b="1" dirty="0" smtClean="0">
                <a:latin typeface="+mj-lt"/>
                <a:cs typeface="Arial" charset="0"/>
              </a:rPr>
              <a:t>Warunki spełnienia </a:t>
            </a:r>
            <a:r>
              <a:rPr lang="pl-PL" sz="2000" b="1" dirty="0">
                <a:latin typeface="+mj-lt"/>
                <a:cs typeface="Arial" charset="0"/>
              </a:rPr>
              <a:t>ww. kryterium:</a:t>
            </a:r>
            <a:endParaRPr lang="pl-PL" sz="1000" b="1" dirty="0">
              <a:latin typeface="+mj-lt"/>
              <a:cs typeface="Arial" charset="0"/>
            </a:endParaRPr>
          </a:p>
          <a:p>
            <a:pPr algn="just">
              <a:defRPr/>
            </a:pPr>
            <a:endParaRPr lang="pl-PL" sz="1000" dirty="0">
              <a:latin typeface="+mj-lt"/>
              <a:cs typeface="Arial" charset="0"/>
            </a:endParaRPr>
          </a:p>
          <a:p>
            <a:pPr marL="457200" indent="-457200" algn="just">
              <a:buFont typeface="+mj-lt"/>
              <a:buAutoNum type="alphaUcPeriod"/>
              <a:defRPr/>
            </a:pPr>
            <a:r>
              <a:rPr lang="pl-PL" sz="1900" dirty="0">
                <a:latin typeface="+mj-lt"/>
                <a:cs typeface="Arial" charset="0"/>
              </a:rPr>
              <a:t>figurowanie w przedmiocie działalności przedsiębiorstwa </a:t>
            </a:r>
            <a:r>
              <a:rPr lang="pl-PL" sz="1900" dirty="0" smtClean="0">
                <a:latin typeface="+mj-lt"/>
                <a:cs typeface="Arial" charset="0"/>
              </a:rPr>
              <a:t>co </a:t>
            </a:r>
            <a:r>
              <a:rPr lang="pl-PL" sz="1900" dirty="0">
                <a:latin typeface="+mj-lt"/>
                <a:cs typeface="Arial" charset="0"/>
              </a:rPr>
              <a:t>najmniej </a:t>
            </a:r>
            <a:r>
              <a:rPr lang="pl-PL" sz="1900" dirty="0" smtClean="0">
                <a:latin typeface="+mj-lt"/>
                <a:cs typeface="Arial" charset="0"/>
              </a:rPr>
              <a:t>jednego </a:t>
            </a:r>
            <a:r>
              <a:rPr lang="pl-PL" sz="1900" dirty="0">
                <a:latin typeface="+mj-lt"/>
                <a:cs typeface="Arial" charset="0"/>
              </a:rPr>
              <a:t>z ww. rodzajów działalności gospodarczej w okresie 24 </a:t>
            </a:r>
            <a:r>
              <a:rPr lang="pl-PL" sz="1900" dirty="0" smtClean="0">
                <a:latin typeface="+mj-lt"/>
                <a:cs typeface="Arial" charset="0"/>
              </a:rPr>
              <a:t>miesięcy poprzedzających dzień złożenia wniosku o przyznanie pomocy: </a:t>
            </a:r>
            <a:endParaRPr lang="pl-PL" sz="1900" dirty="0">
              <a:latin typeface="+mj-lt"/>
              <a:cs typeface="Arial" charset="0"/>
            </a:endParaRPr>
          </a:p>
          <a:p>
            <a:pPr marL="806450" indent="-342900" algn="just">
              <a:buFont typeface="Times New Roman" panose="02020603050405020304" pitchFamily="18" charset="0"/>
              <a:buChar char="−"/>
              <a:defRPr/>
            </a:pPr>
            <a:r>
              <a:rPr lang="pl-PL" sz="1900" dirty="0">
                <a:latin typeface="+mj-lt"/>
                <a:cs typeface="Arial" charset="0"/>
              </a:rPr>
              <a:t>weryfikacja we właściwym rejestrach przedsiębiorców  CEDIG (na podstawie historii wpisów) albo KRS (przy wykorzystaniu systemu informacji prawno-gospodarczej)</a:t>
            </a:r>
          </a:p>
          <a:p>
            <a:pPr marL="806450" indent="-342900" algn="just">
              <a:buFont typeface="Times New Roman" panose="02020603050405020304" pitchFamily="18" charset="0"/>
              <a:buChar char="−"/>
              <a:defRPr/>
            </a:pPr>
            <a:r>
              <a:rPr lang="pl-PL" sz="1900" dirty="0">
                <a:latin typeface="+mj-lt"/>
                <a:cs typeface="Arial" charset="0"/>
              </a:rPr>
              <a:t>warunek ten musi być spełniony przez każdego ze wspólników spółki cywilnej</a:t>
            </a:r>
          </a:p>
          <a:p>
            <a:pPr marL="463550" algn="just">
              <a:defRPr/>
            </a:pPr>
            <a:r>
              <a:rPr lang="pl-PL" sz="1900" dirty="0">
                <a:latin typeface="+mj-lt"/>
                <a:cs typeface="Arial" charset="0"/>
              </a:rPr>
              <a:t> </a:t>
            </a:r>
          </a:p>
          <a:p>
            <a:pPr marL="457200" indent="-457200" algn="just">
              <a:buFont typeface="+mj-lt"/>
              <a:buAutoNum type="alphaUcPeriod" startAt="2"/>
              <a:defRPr/>
            </a:pPr>
            <a:r>
              <a:rPr lang="pl-PL" sz="1900" dirty="0">
                <a:latin typeface="+mj-lt"/>
                <a:cs typeface="Arial" charset="0"/>
              </a:rPr>
              <a:t>przedstawienie faktur lub wydruków paragonów fiskalnych kas rejestrujących </a:t>
            </a:r>
            <a:r>
              <a:rPr lang="pl-PL" sz="1900" u="sng" dirty="0">
                <a:latin typeface="+mj-lt"/>
                <a:cs typeface="Arial" charset="0"/>
              </a:rPr>
              <a:t>potwierdzających wykonanie usług </a:t>
            </a:r>
            <a:r>
              <a:rPr lang="pl-PL" sz="1900" u="sng" dirty="0" smtClean="0">
                <a:latin typeface="+mj-lt"/>
                <a:cs typeface="Arial" charset="0"/>
              </a:rPr>
              <a:t>rolniczych (objętych ww. kodami </a:t>
            </a:r>
            <a:r>
              <a:rPr lang="pl-PL" sz="1900" u="sng" dirty="0">
                <a:latin typeface="+mj-lt"/>
                <a:cs typeface="Arial" charset="0"/>
              </a:rPr>
              <a:t>P</a:t>
            </a:r>
            <a:r>
              <a:rPr lang="pl-PL" sz="1900" u="sng" dirty="0" smtClean="0">
                <a:latin typeface="+mj-lt"/>
                <a:cs typeface="Arial" charset="0"/>
              </a:rPr>
              <a:t>KD)</a:t>
            </a:r>
            <a:r>
              <a:rPr lang="pl-PL" sz="1900" dirty="0" smtClean="0">
                <a:latin typeface="+mj-lt"/>
                <a:cs typeface="Arial" charset="0"/>
              </a:rPr>
              <a:t> </a:t>
            </a:r>
            <a:r>
              <a:rPr lang="pl-PL" sz="1900" dirty="0">
                <a:latin typeface="+mj-lt"/>
                <a:cs typeface="Arial" charset="0"/>
              </a:rPr>
              <a:t>na kwotę co najmniej po 10 tys. złotych brutto w każdym z 12 miesięcznych okresów poprzedzających dzień złożenia wniosku o przyznanie pomocy </a:t>
            </a:r>
            <a:r>
              <a:rPr lang="pl-PL" sz="1800" dirty="0">
                <a:latin typeface="+mj-lt"/>
                <a:cs typeface="Arial" charset="0"/>
              </a:rPr>
              <a:t>(w przypadku s.c. dokumenty te mają potwierdzać wykonanie usług przez spółkę a nie indywidualnie przez wspólników)</a:t>
            </a:r>
          </a:p>
        </p:txBody>
      </p:sp>
    </p:spTree>
    <p:extLst>
      <p:ext uri="{BB962C8B-B14F-4D97-AF65-F5344CB8AC3E}">
        <p14:creationId xmlns:p14="http://schemas.microsoft.com/office/powerpoint/2010/main" val="37803619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pic>
        <p:nvPicPr>
          <p:cNvPr id="5" name="Picture 4" descr="j0250658"/>
          <p:cNvPicPr>
            <a:picLocks noGrp="1" noChangeAspect="1" noChangeArrowheads="1"/>
          </p:cNvPicPr>
          <p:nvPr>
            <p:ph idx="1"/>
          </p:nvPr>
        </p:nvPicPr>
        <p:blipFill>
          <a:blip r:embed="rId3" cstate="print">
            <a:extLst>
              <a:ext uri="{28A0092B-C50C-407E-A947-70E740481C1C}">
                <a14:useLocalDpi xmlns:a14="http://schemas.microsoft.com/office/drawing/2010/main" val="0"/>
              </a:ext>
            </a:extLst>
          </a:blip>
          <a:stretch>
            <a:fillRect/>
          </a:stretch>
        </p:blipFill>
        <p:spPr>
          <a:xfrm>
            <a:off x="4243623" y="3102289"/>
            <a:ext cx="1990253" cy="1840871"/>
          </a:xfrm>
          <a:prstGeom prst="rect">
            <a:avLst/>
          </a:prstGeom>
        </p:spPr>
      </p:pic>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50</a:t>
            </a:fld>
            <a:endParaRPr lang="pl-PL" dirty="0"/>
          </a:p>
        </p:txBody>
      </p:sp>
      <p:sp>
        <p:nvSpPr>
          <p:cNvPr id="10" name="Rectangle 3"/>
          <p:cNvSpPr txBox="1">
            <a:spLocks noChangeArrowheads="1"/>
          </p:cNvSpPr>
          <p:nvPr/>
        </p:nvSpPr>
        <p:spPr bwMode="auto">
          <a:xfrm>
            <a:off x="467544" y="1484784"/>
            <a:ext cx="8208912" cy="4824536"/>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FontTx/>
              <a:buNone/>
              <a:defRPr/>
            </a:pPr>
            <a:r>
              <a:rPr lang="pl-PL" altLang="pl-PL" b="1" kern="0" dirty="0" smtClean="0">
                <a:solidFill>
                  <a:srgbClr val="993300"/>
                </a:solidFill>
                <a:cs typeface="Arial" pitchFamily="34" charset="0"/>
              </a:rPr>
              <a:t>Wyprzedzające finansowanie</a:t>
            </a:r>
          </a:p>
          <a:p>
            <a:pPr>
              <a:buFontTx/>
              <a:buNone/>
              <a:defRPr/>
            </a:pPr>
            <a:endParaRPr lang="pl-PL" altLang="pl-PL" b="1" kern="0" dirty="0">
              <a:solidFill>
                <a:srgbClr val="993300"/>
              </a:solidFill>
              <a:cs typeface="Arial" pitchFamily="34" charset="0"/>
            </a:endParaRPr>
          </a:p>
          <a:p>
            <a:pPr marL="0" indent="0">
              <a:buNone/>
            </a:pPr>
            <a:r>
              <a:rPr lang="pl-PL" altLang="pl-PL" kern="0" dirty="0" smtClean="0">
                <a:cs typeface="Arial" pitchFamily="34" charset="0"/>
              </a:rPr>
              <a:t>Zgodnie z art. 17 ustawy </a:t>
            </a:r>
            <a:r>
              <a:rPr lang="pl-PL" altLang="pl-PL" i="1" kern="0" dirty="0" smtClean="0">
                <a:cs typeface="Arial" pitchFamily="34" charset="0"/>
              </a:rPr>
              <a:t>o finansowaniu wspólnej polityki rolnej, </a:t>
            </a:r>
            <a:r>
              <a:rPr lang="pl-PL" altLang="pl-PL" kern="0" dirty="0" smtClean="0">
                <a:cs typeface="Arial" pitchFamily="34" charset="0"/>
              </a:rPr>
              <a:t>grupy producentów, </a:t>
            </a:r>
            <a:r>
              <a:rPr lang="pl-PL" dirty="0"/>
              <a:t>w ramach działania nr </a:t>
            </a:r>
            <a:r>
              <a:rPr lang="pl-PL" dirty="0" smtClean="0"/>
              <a:t>9, </a:t>
            </a:r>
            <a:r>
              <a:rPr lang="pl-PL" b="1" dirty="0" smtClean="0"/>
              <a:t>w </a:t>
            </a:r>
            <a:r>
              <a:rPr lang="pl-PL" b="1" dirty="0"/>
              <a:t>pierwszym roku działalności</a:t>
            </a:r>
            <a:r>
              <a:rPr lang="pl-PL" dirty="0"/>
              <a:t> mogą </a:t>
            </a:r>
            <a:r>
              <a:rPr lang="pl-PL" dirty="0" smtClean="0"/>
              <a:t>otrzymać wyprzedzające </a:t>
            </a:r>
            <a:r>
              <a:rPr lang="pl-PL" dirty="0"/>
              <a:t>finansowanie </a:t>
            </a:r>
            <a:r>
              <a:rPr lang="pl-PL" dirty="0" smtClean="0"/>
              <a:t>pomocy.</a:t>
            </a:r>
          </a:p>
          <a:p>
            <a:pPr marL="0" indent="0" algn="just">
              <a:buNone/>
            </a:pPr>
            <a:r>
              <a:rPr lang="pl-PL" dirty="0"/>
              <a:t>Wysokość wyprzedzającego </a:t>
            </a:r>
            <a:r>
              <a:rPr lang="pl-PL" dirty="0" smtClean="0"/>
              <a:t>finansowania </a:t>
            </a:r>
            <a:r>
              <a:rPr lang="pl-PL" dirty="0"/>
              <a:t>nie </a:t>
            </a:r>
            <a:r>
              <a:rPr lang="pl-PL" dirty="0" smtClean="0"/>
              <a:t>może </a:t>
            </a:r>
            <a:r>
              <a:rPr lang="pl-PL" dirty="0"/>
              <a:t>być wyższa od wysokości udziału krajowych </a:t>
            </a:r>
            <a:r>
              <a:rPr lang="pl-PL" dirty="0" smtClean="0"/>
              <a:t>środków na współfinansowanie pomocy w ramach działania nr 9, </a:t>
            </a:r>
            <a:r>
              <a:rPr lang="pl-PL" dirty="0"/>
              <a:t>określonego </a:t>
            </a:r>
            <a:r>
              <a:rPr lang="pl-PL" dirty="0" smtClean="0"/>
              <a:t>na podstawie </a:t>
            </a:r>
            <a:r>
              <a:rPr lang="pl-PL" b="1" dirty="0"/>
              <a:t>planowanej wielkości i wartości przychodów ze sprzedaży </a:t>
            </a:r>
            <a:r>
              <a:rPr lang="pl-PL" dirty="0"/>
              <a:t>produktów lub grupy produktów, ze </a:t>
            </a:r>
            <a:r>
              <a:rPr lang="pl-PL" dirty="0" smtClean="0"/>
              <a:t>względu na </a:t>
            </a:r>
            <a:r>
              <a:rPr lang="pl-PL" dirty="0"/>
              <a:t>które grupa lub organizacja producentów rolnych została utworzona, wytworzonych w gospodarstwach </a:t>
            </a:r>
            <a:r>
              <a:rPr lang="pl-PL" dirty="0" smtClean="0"/>
              <a:t>członków tej </a:t>
            </a:r>
            <a:r>
              <a:rPr lang="pl-PL" dirty="0"/>
              <a:t>grupy </a:t>
            </a:r>
            <a:r>
              <a:rPr lang="pl-PL" b="1" dirty="0"/>
              <a:t>w pierwszym roku </a:t>
            </a:r>
            <a:r>
              <a:rPr lang="pl-PL" b="1" dirty="0" smtClean="0"/>
              <a:t>działalności.</a:t>
            </a:r>
          </a:p>
          <a:p>
            <a:pPr marL="0" indent="0" algn="just">
              <a:buNone/>
            </a:pPr>
            <a:r>
              <a:rPr lang="pl-PL" b="1" dirty="0" smtClean="0"/>
              <a:t>Kwota wyprzedzającego finansowania nie może być wyższa niż 50 </a:t>
            </a:r>
            <a:r>
              <a:rPr lang="pl-PL" b="1" dirty="0"/>
              <a:t>000 zł.</a:t>
            </a:r>
            <a:endParaRPr lang="pl-PL" b="1" dirty="0" smtClean="0"/>
          </a:p>
          <a:p>
            <a:pPr marL="0" indent="0" algn="just">
              <a:buNone/>
            </a:pPr>
            <a:endParaRPr lang="pl-PL" dirty="0" smtClean="0"/>
          </a:p>
          <a:p>
            <a:pPr marL="0" indent="0" algn="just">
              <a:buNone/>
            </a:pPr>
            <a:r>
              <a:rPr lang="pl-PL" dirty="0" smtClean="0"/>
              <a:t>Udział </a:t>
            </a:r>
            <a:r>
              <a:rPr lang="pl-PL" b="1" dirty="0"/>
              <a:t>krajowych środków </a:t>
            </a:r>
            <a:r>
              <a:rPr lang="pl-PL" dirty="0"/>
              <a:t>na współfinansowanie pomocy w ramach działania nr </a:t>
            </a:r>
            <a:r>
              <a:rPr lang="pl-PL" dirty="0" smtClean="0"/>
              <a:t>9</a:t>
            </a:r>
            <a:r>
              <a:rPr lang="pl-PL" altLang="pl-PL" b="1" kern="0" dirty="0" smtClean="0">
                <a:solidFill>
                  <a:srgbClr val="993300"/>
                </a:solidFill>
                <a:cs typeface="Arial" pitchFamily="34" charset="0"/>
              </a:rPr>
              <a:t>, wynosi 36,37% </a:t>
            </a:r>
            <a:r>
              <a:rPr lang="pl-PL" altLang="pl-PL" kern="0" dirty="0" smtClean="0">
                <a:cs typeface="Arial" pitchFamily="34" charset="0"/>
              </a:rPr>
              <a:t>(63,63% pomocy finansowane jest ze środków UE)</a:t>
            </a:r>
            <a:r>
              <a:rPr lang="pl-PL" altLang="pl-PL" b="1" kern="0" dirty="0" smtClean="0">
                <a:solidFill>
                  <a:srgbClr val="993300"/>
                </a:solidFill>
                <a:cs typeface="Arial" pitchFamily="34" charset="0"/>
              </a:rPr>
              <a:t>.</a:t>
            </a:r>
          </a:p>
        </p:txBody>
      </p:sp>
    </p:spTree>
    <p:extLst>
      <p:ext uri="{BB962C8B-B14F-4D97-AF65-F5344CB8AC3E}">
        <p14:creationId xmlns:p14="http://schemas.microsoft.com/office/powerpoint/2010/main" val="306140705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51</a:t>
            </a:fld>
            <a:endParaRPr lang="pl-PL" dirty="0"/>
          </a:p>
        </p:txBody>
      </p:sp>
      <p:sp>
        <p:nvSpPr>
          <p:cNvPr id="5" name="Rectangle 3"/>
          <p:cNvSpPr>
            <a:spLocks/>
          </p:cNvSpPr>
          <p:nvPr/>
        </p:nvSpPr>
        <p:spPr bwMode="auto">
          <a:xfrm>
            <a:off x="395536" y="980728"/>
            <a:ext cx="8498334" cy="5185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1400" b="1">
                <a:solidFill>
                  <a:schemeClr val="tx1"/>
                </a:solidFill>
                <a:latin typeface="Arial" charset="0"/>
                <a:cs typeface="Arial" charset="0"/>
              </a:defRPr>
            </a:lvl1pPr>
            <a:lvl2pPr marL="742950" indent="-285750">
              <a:defRPr sz="1400" b="1">
                <a:solidFill>
                  <a:schemeClr val="tx1"/>
                </a:solidFill>
                <a:latin typeface="Arial" charset="0"/>
                <a:cs typeface="Arial" charset="0"/>
              </a:defRPr>
            </a:lvl2pPr>
            <a:lvl3pPr marL="1143000" indent="-228600">
              <a:defRPr sz="1400" b="1">
                <a:solidFill>
                  <a:schemeClr val="tx1"/>
                </a:solidFill>
                <a:latin typeface="Arial" charset="0"/>
                <a:cs typeface="Arial" charset="0"/>
              </a:defRPr>
            </a:lvl3pPr>
            <a:lvl4pPr marL="1600200" indent="-228600">
              <a:defRPr sz="1400" b="1">
                <a:solidFill>
                  <a:schemeClr val="tx1"/>
                </a:solidFill>
                <a:latin typeface="Arial" charset="0"/>
                <a:cs typeface="Arial" charset="0"/>
              </a:defRPr>
            </a:lvl4pPr>
            <a:lvl5pPr marL="2057400" indent="-228600">
              <a:defRPr sz="1400" b="1">
                <a:solidFill>
                  <a:schemeClr val="tx1"/>
                </a:solidFill>
                <a:latin typeface="Arial" charset="0"/>
                <a:cs typeface="Arial" charset="0"/>
              </a:defRPr>
            </a:lvl5pPr>
            <a:lvl6pPr marL="2514600" indent="-228600" eaLnBrk="0" fontAlgn="base" hangingPunct="0">
              <a:lnSpc>
                <a:spcPct val="80000"/>
              </a:lnSpc>
              <a:spcBef>
                <a:spcPct val="50000"/>
              </a:spcBef>
              <a:spcAft>
                <a:spcPct val="50000"/>
              </a:spcAft>
              <a:defRPr sz="1400" b="1">
                <a:solidFill>
                  <a:schemeClr val="tx1"/>
                </a:solidFill>
                <a:latin typeface="Arial" charset="0"/>
                <a:cs typeface="Arial" charset="0"/>
              </a:defRPr>
            </a:lvl6pPr>
            <a:lvl7pPr marL="2971800" indent="-228600" eaLnBrk="0" fontAlgn="base" hangingPunct="0">
              <a:lnSpc>
                <a:spcPct val="80000"/>
              </a:lnSpc>
              <a:spcBef>
                <a:spcPct val="50000"/>
              </a:spcBef>
              <a:spcAft>
                <a:spcPct val="50000"/>
              </a:spcAft>
              <a:defRPr sz="1400" b="1">
                <a:solidFill>
                  <a:schemeClr val="tx1"/>
                </a:solidFill>
                <a:latin typeface="Arial" charset="0"/>
                <a:cs typeface="Arial" charset="0"/>
              </a:defRPr>
            </a:lvl7pPr>
            <a:lvl8pPr marL="3429000" indent="-228600" eaLnBrk="0" fontAlgn="base" hangingPunct="0">
              <a:lnSpc>
                <a:spcPct val="80000"/>
              </a:lnSpc>
              <a:spcBef>
                <a:spcPct val="50000"/>
              </a:spcBef>
              <a:spcAft>
                <a:spcPct val="50000"/>
              </a:spcAft>
              <a:defRPr sz="1400" b="1">
                <a:solidFill>
                  <a:schemeClr val="tx1"/>
                </a:solidFill>
                <a:latin typeface="Arial" charset="0"/>
                <a:cs typeface="Arial" charset="0"/>
              </a:defRPr>
            </a:lvl8pPr>
            <a:lvl9pPr marL="3886200" indent="-228600" eaLnBrk="0" fontAlgn="base" hangingPunct="0">
              <a:lnSpc>
                <a:spcPct val="80000"/>
              </a:lnSpc>
              <a:spcBef>
                <a:spcPct val="50000"/>
              </a:spcBef>
              <a:spcAft>
                <a:spcPct val="50000"/>
              </a:spcAft>
              <a:defRPr sz="1400" b="1">
                <a:solidFill>
                  <a:schemeClr val="tx1"/>
                </a:solidFill>
                <a:latin typeface="Arial" charset="0"/>
                <a:cs typeface="Arial" charset="0"/>
              </a:defRPr>
            </a:lvl9pPr>
          </a:lstStyle>
          <a:p>
            <a:pPr algn="just">
              <a:spcBef>
                <a:spcPct val="0"/>
              </a:spcBef>
              <a:spcAft>
                <a:spcPct val="0"/>
              </a:spcAft>
            </a:pPr>
            <a:endParaRPr lang="pl-PL" altLang="pl-PL" sz="1600" i="1" dirty="0">
              <a:solidFill>
                <a:srgbClr val="0070C0"/>
              </a:solidFill>
              <a:latin typeface="+mn-lt"/>
            </a:endParaRPr>
          </a:p>
          <a:p>
            <a:pPr algn="just">
              <a:lnSpc>
                <a:spcPct val="150000"/>
              </a:lnSpc>
              <a:spcBef>
                <a:spcPct val="10000"/>
              </a:spcBef>
              <a:spcAft>
                <a:spcPct val="0"/>
              </a:spcAft>
            </a:pPr>
            <a:r>
              <a:rPr lang="pl-PL" sz="1600" dirty="0" smtClean="0">
                <a:solidFill>
                  <a:srgbClr val="993300"/>
                </a:solidFill>
                <a:effectLst>
                  <a:outerShdw blurRad="38100" dist="38100" dir="2700000" algn="tl">
                    <a:srgbClr val="FFFFFF"/>
                  </a:outerShdw>
                </a:effectLst>
                <a:latin typeface="+mn-lt"/>
                <a:cs typeface="Arial" panose="020B0604020202020204" pitchFamily="34" charset="0"/>
              </a:rPr>
              <a:t>Warunki dostępu</a:t>
            </a:r>
          </a:p>
          <a:p>
            <a:pPr algn="just">
              <a:lnSpc>
                <a:spcPct val="150000"/>
              </a:lnSpc>
              <a:spcBef>
                <a:spcPct val="10000"/>
              </a:spcBef>
              <a:spcAft>
                <a:spcPct val="0"/>
              </a:spcAft>
            </a:pPr>
            <a:r>
              <a:rPr lang="pl-PL" sz="1600" b="0" dirty="0" smtClean="0">
                <a:solidFill>
                  <a:prstClr val="black"/>
                </a:solidFill>
                <a:effectLst>
                  <a:outerShdw blurRad="38100" dist="38100" dir="2700000" algn="tl">
                    <a:srgbClr val="FFFFFF"/>
                  </a:outerShdw>
                </a:effectLst>
                <a:latin typeface="+mn-lt"/>
                <a:cs typeface="Arial" panose="020B0604020202020204" pitchFamily="34" charset="0"/>
              </a:rPr>
              <a:t>Wsparcie może uzyskać grupa producentów:</a:t>
            </a:r>
            <a:endParaRPr lang="pl-PL" altLang="pl-PL" sz="1600" b="0" dirty="0">
              <a:solidFill>
                <a:prstClr val="black"/>
              </a:solidFill>
              <a:latin typeface="+mn-lt"/>
            </a:endParaRPr>
          </a:p>
          <a:p>
            <a:pPr indent="-257175" algn="just">
              <a:spcBef>
                <a:spcPts val="600"/>
              </a:spcBef>
              <a:buFont typeface="Arial" charset="0"/>
              <a:buChar char="•"/>
            </a:pPr>
            <a:r>
              <a:rPr lang="pl-PL" sz="1600" b="0" dirty="0" smtClean="0">
                <a:solidFill>
                  <a:prstClr val="black"/>
                </a:solidFill>
                <a:latin typeface="+mn-lt"/>
              </a:rPr>
              <a:t>która została </a:t>
            </a:r>
            <a:r>
              <a:rPr lang="pl-PL" sz="1600" dirty="0" smtClean="0">
                <a:solidFill>
                  <a:prstClr val="black"/>
                </a:solidFill>
                <a:latin typeface="+mn-lt"/>
              </a:rPr>
              <a:t>uznana, </a:t>
            </a:r>
            <a:r>
              <a:rPr lang="pl-PL" sz="1600" dirty="0">
                <a:solidFill>
                  <a:prstClr val="black"/>
                </a:solidFill>
                <a:latin typeface="+mn-lt"/>
              </a:rPr>
              <a:t>przez dyrektora OT Agencji Rynku </a:t>
            </a:r>
            <a:r>
              <a:rPr lang="pl-PL" sz="1600" dirty="0" smtClean="0">
                <a:solidFill>
                  <a:prstClr val="black"/>
                </a:solidFill>
                <a:latin typeface="+mn-lt"/>
              </a:rPr>
              <a:t>Rolnego, na podstawie planu biznesowego, </a:t>
            </a:r>
            <a:r>
              <a:rPr lang="pl-PL" sz="1600" b="0" dirty="0" smtClean="0">
                <a:solidFill>
                  <a:prstClr val="black"/>
                </a:solidFill>
                <a:latin typeface="+mn-lt"/>
              </a:rPr>
              <a:t>o którym mowa w ustawie z dnia 15 września 2000 r. </a:t>
            </a:r>
            <a:r>
              <a:rPr lang="pl-PL" sz="1600" b="0" i="1" dirty="0" smtClean="0">
                <a:solidFill>
                  <a:prstClr val="black"/>
                </a:solidFill>
                <a:latin typeface="+mn-lt"/>
              </a:rPr>
              <a:t>o grupach producentów rolnych (…),</a:t>
            </a:r>
            <a:r>
              <a:rPr lang="pl-PL" sz="1600" b="0" dirty="0" smtClean="0">
                <a:solidFill>
                  <a:prstClr val="black"/>
                </a:solidFill>
                <a:latin typeface="+mn-lt"/>
              </a:rPr>
              <a:t> </a:t>
            </a:r>
            <a:endParaRPr lang="pl-PL" sz="1600" b="0" i="1" dirty="0" smtClean="0">
              <a:solidFill>
                <a:prstClr val="black"/>
              </a:solidFill>
              <a:latin typeface="+mn-lt"/>
            </a:endParaRPr>
          </a:p>
          <a:p>
            <a:pPr indent="-257175" algn="just">
              <a:spcBef>
                <a:spcPts val="600"/>
              </a:spcBef>
              <a:spcAft>
                <a:spcPct val="0"/>
              </a:spcAft>
              <a:buFont typeface="Arial" charset="0"/>
              <a:buChar char="•"/>
            </a:pPr>
            <a:r>
              <a:rPr lang="pl-PL" sz="1600" b="0" dirty="0" smtClean="0">
                <a:solidFill>
                  <a:prstClr val="black"/>
                </a:solidFill>
                <a:latin typeface="+mn-lt"/>
              </a:rPr>
              <a:t>która posiada </a:t>
            </a:r>
            <a:r>
              <a:rPr lang="pl-PL" sz="1600" dirty="0" smtClean="0">
                <a:solidFill>
                  <a:prstClr val="black"/>
                </a:solidFill>
                <a:latin typeface="+mn-lt"/>
              </a:rPr>
              <a:t>numer identyfikacyjny (EP) </a:t>
            </a:r>
            <a:r>
              <a:rPr lang="pl-PL" sz="1600" b="0" dirty="0" smtClean="0">
                <a:solidFill>
                  <a:prstClr val="black"/>
                </a:solidFill>
                <a:latin typeface="+mn-lt"/>
              </a:rPr>
              <a:t>nadany przez ARiMR,</a:t>
            </a:r>
          </a:p>
          <a:p>
            <a:pPr indent="-257175" algn="just">
              <a:spcBef>
                <a:spcPts val="600"/>
              </a:spcBef>
              <a:spcAft>
                <a:spcPct val="0"/>
              </a:spcAft>
              <a:buFont typeface="Arial" charset="0"/>
              <a:buChar char="•"/>
            </a:pPr>
            <a:r>
              <a:rPr lang="pl-PL" sz="1600" b="0" dirty="0" smtClean="0">
                <a:solidFill>
                  <a:prstClr val="black"/>
                </a:solidFill>
                <a:latin typeface="+mn-lt"/>
              </a:rPr>
              <a:t>która działa jako </a:t>
            </a:r>
            <a:r>
              <a:rPr lang="pl-PL" sz="1600" dirty="0" smtClean="0">
                <a:solidFill>
                  <a:prstClr val="black"/>
                </a:solidFill>
                <a:latin typeface="+mn-lt"/>
              </a:rPr>
              <a:t>przedsiębiorca prowadzący mikro, małe lub średnie przedsiębiorstwo</a:t>
            </a:r>
            <a:r>
              <a:rPr lang="pl-PL" sz="1600" b="0" dirty="0" smtClean="0">
                <a:solidFill>
                  <a:prstClr val="black"/>
                </a:solidFill>
                <a:latin typeface="+mn-lt"/>
              </a:rPr>
              <a:t>,</a:t>
            </a:r>
          </a:p>
          <a:p>
            <a:pPr indent="-257175" algn="just">
              <a:spcBef>
                <a:spcPts val="600"/>
              </a:spcBef>
              <a:spcAft>
                <a:spcPct val="0"/>
              </a:spcAft>
              <a:buFont typeface="Arial" charset="0"/>
              <a:buChar char="•"/>
            </a:pPr>
            <a:r>
              <a:rPr lang="pl-PL" sz="1600" b="0" dirty="0" smtClean="0">
                <a:solidFill>
                  <a:prstClr val="black"/>
                </a:solidFill>
                <a:latin typeface="+mn-lt"/>
              </a:rPr>
              <a:t>której </a:t>
            </a:r>
            <a:r>
              <a:rPr lang="pl-PL" sz="1600" dirty="0" smtClean="0">
                <a:solidFill>
                  <a:prstClr val="black"/>
                </a:solidFill>
                <a:latin typeface="+mn-lt"/>
              </a:rPr>
              <a:t>siedziba znajduje się na terytorium Rzeczypospolitej Polskiej</a:t>
            </a:r>
            <a:r>
              <a:rPr lang="pl-PL" sz="1600" b="0" dirty="0" smtClean="0">
                <a:solidFill>
                  <a:prstClr val="black"/>
                </a:solidFill>
                <a:latin typeface="+mn-lt"/>
              </a:rPr>
              <a:t>,</a:t>
            </a:r>
          </a:p>
          <a:p>
            <a:pPr indent="-257175" algn="just">
              <a:spcBef>
                <a:spcPts val="600"/>
              </a:spcBef>
              <a:spcAft>
                <a:spcPct val="0"/>
              </a:spcAft>
              <a:buFont typeface="Arial" charset="0"/>
              <a:buChar char="•"/>
            </a:pPr>
            <a:r>
              <a:rPr lang="pl-PL" sz="1600" b="0" dirty="0" smtClean="0">
                <a:solidFill>
                  <a:prstClr val="black"/>
                </a:solidFill>
                <a:latin typeface="+mn-lt"/>
              </a:rPr>
              <a:t>której </a:t>
            </a:r>
            <a:r>
              <a:rPr lang="pl-PL" sz="1600" dirty="0" smtClean="0">
                <a:solidFill>
                  <a:prstClr val="black"/>
                </a:solidFill>
                <a:latin typeface="+mn-lt"/>
              </a:rPr>
              <a:t>każdy członek</a:t>
            </a:r>
            <a:r>
              <a:rPr lang="pl-PL" sz="1600" b="0" dirty="0" smtClean="0">
                <a:solidFill>
                  <a:prstClr val="black"/>
                </a:solidFill>
                <a:latin typeface="+mn-lt"/>
              </a:rPr>
              <a:t>, będący producentem </a:t>
            </a:r>
            <a:r>
              <a:rPr lang="pl-PL" sz="1600" dirty="0" smtClean="0">
                <a:solidFill>
                  <a:prstClr val="black"/>
                </a:solidFill>
                <a:latin typeface="+mn-lt"/>
              </a:rPr>
              <a:t>prowadzi produkcję </a:t>
            </a:r>
            <a:r>
              <a:rPr lang="pl-PL" sz="1600" b="0" dirty="0" smtClean="0">
                <a:solidFill>
                  <a:prstClr val="black"/>
                </a:solidFill>
                <a:latin typeface="+mn-lt"/>
              </a:rPr>
              <a:t>produktu lub grupy produktów, ze względu na które grupa została uznana, </a:t>
            </a:r>
            <a:r>
              <a:rPr lang="pl-PL" sz="1600" dirty="0" smtClean="0">
                <a:solidFill>
                  <a:prstClr val="black"/>
                </a:solidFill>
                <a:latin typeface="+mn-lt"/>
              </a:rPr>
              <a:t>na terytorium Rzeczypospolitej Polskiej,</a:t>
            </a:r>
            <a:endParaRPr lang="pl-PL" sz="1600" b="0" dirty="0">
              <a:solidFill>
                <a:prstClr val="black"/>
              </a:solidFill>
              <a:latin typeface="+mn-lt"/>
            </a:endParaRPr>
          </a:p>
          <a:p>
            <a:pPr indent="-257175" algn="just">
              <a:spcBef>
                <a:spcPts val="600"/>
              </a:spcBef>
              <a:buFont typeface="Arial" charset="0"/>
              <a:buChar char="•"/>
            </a:pPr>
            <a:r>
              <a:rPr lang="pl-PL" altLang="pl-PL" sz="1600" b="0" dirty="0">
                <a:solidFill>
                  <a:prstClr val="black"/>
                </a:solidFill>
                <a:latin typeface="+mn-lt"/>
              </a:rPr>
              <a:t>zadeklaruje </a:t>
            </a:r>
            <a:r>
              <a:rPr lang="pl-PL" altLang="pl-PL" sz="1600" dirty="0">
                <a:solidFill>
                  <a:prstClr val="black"/>
                </a:solidFill>
                <a:latin typeface="+mn-lt"/>
              </a:rPr>
              <a:t>realizację planu biznesowego w celu osiągnięcia jego założeń </a:t>
            </a:r>
            <a:r>
              <a:rPr lang="pl-PL" altLang="pl-PL" sz="1600" b="0" dirty="0">
                <a:solidFill>
                  <a:prstClr val="black"/>
                </a:solidFill>
                <a:latin typeface="+mn-lt"/>
              </a:rPr>
              <a:t>w trakcie trwania 5-letniego okresu </a:t>
            </a:r>
            <a:r>
              <a:rPr lang="pl-PL" altLang="pl-PL" sz="1600" b="0" dirty="0" smtClean="0">
                <a:solidFill>
                  <a:prstClr val="black"/>
                </a:solidFill>
                <a:latin typeface="+mn-lt"/>
              </a:rPr>
              <a:t>wsparcia</a:t>
            </a:r>
          </a:p>
        </p:txBody>
      </p:sp>
    </p:spTree>
    <p:extLst>
      <p:ext uri="{BB962C8B-B14F-4D97-AF65-F5344CB8AC3E}">
        <p14:creationId xmlns:p14="http://schemas.microsoft.com/office/powerpoint/2010/main" val="293003881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52</a:t>
            </a:fld>
            <a:endParaRPr lang="pl-PL" dirty="0"/>
          </a:p>
        </p:txBody>
      </p:sp>
      <p:sp>
        <p:nvSpPr>
          <p:cNvPr id="5" name="Rectangle 3"/>
          <p:cNvSpPr>
            <a:spLocks/>
          </p:cNvSpPr>
          <p:nvPr/>
        </p:nvSpPr>
        <p:spPr bwMode="auto">
          <a:xfrm>
            <a:off x="394841" y="1070643"/>
            <a:ext cx="8498334" cy="5185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1400" b="1">
                <a:solidFill>
                  <a:schemeClr val="tx1"/>
                </a:solidFill>
                <a:latin typeface="Arial" charset="0"/>
                <a:cs typeface="Arial" charset="0"/>
              </a:defRPr>
            </a:lvl1pPr>
            <a:lvl2pPr marL="742950" indent="-285750">
              <a:defRPr sz="1400" b="1">
                <a:solidFill>
                  <a:schemeClr val="tx1"/>
                </a:solidFill>
                <a:latin typeface="Arial" charset="0"/>
                <a:cs typeface="Arial" charset="0"/>
              </a:defRPr>
            </a:lvl2pPr>
            <a:lvl3pPr marL="1143000" indent="-228600">
              <a:defRPr sz="1400" b="1">
                <a:solidFill>
                  <a:schemeClr val="tx1"/>
                </a:solidFill>
                <a:latin typeface="Arial" charset="0"/>
                <a:cs typeface="Arial" charset="0"/>
              </a:defRPr>
            </a:lvl3pPr>
            <a:lvl4pPr marL="1600200" indent="-228600">
              <a:defRPr sz="1400" b="1">
                <a:solidFill>
                  <a:schemeClr val="tx1"/>
                </a:solidFill>
                <a:latin typeface="Arial" charset="0"/>
                <a:cs typeface="Arial" charset="0"/>
              </a:defRPr>
            </a:lvl4pPr>
            <a:lvl5pPr marL="2057400" indent="-228600">
              <a:defRPr sz="1400" b="1">
                <a:solidFill>
                  <a:schemeClr val="tx1"/>
                </a:solidFill>
                <a:latin typeface="Arial" charset="0"/>
                <a:cs typeface="Arial" charset="0"/>
              </a:defRPr>
            </a:lvl5pPr>
            <a:lvl6pPr marL="2514600" indent="-228600" eaLnBrk="0" fontAlgn="base" hangingPunct="0">
              <a:lnSpc>
                <a:spcPct val="80000"/>
              </a:lnSpc>
              <a:spcBef>
                <a:spcPct val="50000"/>
              </a:spcBef>
              <a:spcAft>
                <a:spcPct val="50000"/>
              </a:spcAft>
              <a:defRPr sz="1400" b="1">
                <a:solidFill>
                  <a:schemeClr val="tx1"/>
                </a:solidFill>
                <a:latin typeface="Arial" charset="0"/>
                <a:cs typeface="Arial" charset="0"/>
              </a:defRPr>
            </a:lvl6pPr>
            <a:lvl7pPr marL="2971800" indent="-228600" eaLnBrk="0" fontAlgn="base" hangingPunct="0">
              <a:lnSpc>
                <a:spcPct val="80000"/>
              </a:lnSpc>
              <a:spcBef>
                <a:spcPct val="50000"/>
              </a:spcBef>
              <a:spcAft>
                <a:spcPct val="50000"/>
              </a:spcAft>
              <a:defRPr sz="1400" b="1">
                <a:solidFill>
                  <a:schemeClr val="tx1"/>
                </a:solidFill>
                <a:latin typeface="Arial" charset="0"/>
                <a:cs typeface="Arial" charset="0"/>
              </a:defRPr>
            </a:lvl7pPr>
            <a:lvl8pPr marL="3429000" indent="-228600" eaLnBrk="0" fontAlgn="base" hangingPunct="0">
              <a:lnSpc>
                <a:spcPct val="80000"/>
              </a:lnSpc>
              <a:spcBef>
                <a:spcPct val="50000"/>
              </a:spcBef>
              <a:spcAft>
                <a:spcPct val="50000"/>
              </a:spcAft>
              <a:defRPr sz="1400" b="1">
                <a:solidFill>
                  <a:schemeClr val="tx1"/>
                </a:solidFill>
                <a:latin typeface="Arial" charset="0"/>
                <a:cs typeface="Arial" charset="0"/>
              </a:defRPr>
            </a:lvl8pPr>
            <a:lvl9pPr marL="3886200" indent="-228600" eaLnBrk="0" fontAlgn="base" hangingPunct="0">
              <a:lnSpc>
                <a:spcPct val="80000"/>
              </a:lnSpc>
              <a:spcBef>
                <a:spcPct val="50000"/>
              </a:spcBef>
              <a:spcAft>
                <a:spcPct val="50000"/>
              </a:spcAft>
              <a:defRPr sz="1400" b="1">
                <a:solidFill>
                  <a:schemeClr val="tx1"/>
                </a:solidFill>
                <a:latin typeface="Arial" charset="0"/>
                <a:cs typeface="Arial" charset="0"/>
              </a:defRPr>
            </a:lvl9pPr>
          </a:lstStyle>
          <a:p>
            <a:pPr algn="just">
              <a:lnSpc>
                <a:spcPct val="150000"/>
              </a:lnSpc>
              <a:spcBef>
                <a:spcPct val="10000"/>
              </a:spcBef>
              <a:spcAft>
                <a:spcPct val="0"/>
              </a:spcAft>
            </a:pPr>
            <a:r>
              <a:rPr lang="pl-PL" dirty="0" smtClean="0">
                <a:solidFill>
                  <a:srgbClr val="993300"/>
                </a:solidFill>
                <a:effectLst>
                  <a:outerShdw blurRad="38100" dist="38100" dir="2700000" algn="tl">
                    <a:srgbClr val="FFFFFF"/>
                  </a:outerShdw>
                </a:effectLst>
                <a:latin typeface="+mn-lt"/>
                <a:cs typeface="Arial" panose="020B0604020202020204" pitchFamily="34" charset="0"/>
              </a:rPr>
              <a:t>Warunki dostępu</a:t>
            </a:r>
          </a:p>
          <a:p>
            <a:pPr algn="just">
              <a:spcBef>
                <a:spcPts val="0"/>
              </a:spcBef>
              <a:spcAft>
                <a:spcPct val="0"/>
              </a:spcAft>
            </a:pPr>
            <a:r>
              <a:rPr lang="pl-PL" b="0" dirty="0" smtClean="0">
                <a:solidFill>
                  <a:prstClr val="black"/>
                </a:solidFill>
                <a:effectLst>
                  <a:outerShdw blurRad="38100" dist="38100" dir="2700000" algn="tl">
                    <a:srgbClr val="FFFFFF"/>
                  </a:outerShdw>
                </a:effectLst>
                <a:latin typeface="+mn-lt"/>
                <a:cs typeface="Arial" panose="020B0604020202020204" pitchFamily="34" charset="0"/>
              </a:rPr>
              <a:t>Wsparcie może uzyskać grupa producentów:</a:t>
            </a:r>
            <a:endParaRPr lang="pl-PL" altLang="pl-PL" b="0" dirty="0">
              <a:solidFill>
                <a:prstClr val="black"/>
              </a:solidFill>
              <a:latin typeface="+mn-lt"/>
            </a:endParaRPr>
          </a:p>
          <a:p>
            <a:pPr indent="-257175" algn="just">
              <a:spcBef>
                <a:spcPts val="0"/>
              </a:spcBef>
              <a:spcAft>
                <a:spcPct val="0"/>
              </a:spcAft>
              <a:buFont typeface="Arial" charset="0"/>
              <a:buChar char="•"/>
            </a:pPr>
            <a:r>
              <a:rPr lang="pl-PL" altLang="pl-PL" b="0" dirty="0" smtClean="0">
                <a:solidFill>
                  <a:prstClr val="black"/>
                </a:solidFill>
                <a:latin typeface="+mn-lt"/>
              </a:rPr>
              <a:t>która składa się z producentów jednego produktu lub grupy produktów, </a:t>
            </a:r>
            <a:r>
              <a:rPr lang="pl-PL" altLang="pl-PL" dirty="0" smtClean="0">
                <a:solidFill>
                  <a:prstClr val="black"/>
                </a:solidFill>
                <a:latin typeface="+mn-lt"/>
              </a:rPr>
              <a:t>którzy nie byli członkami </a:t>
            </a:r>
            <a:r>
              <a:rPr lang="pl-PL" altLang="pl-PL" b="0" dirty="0" smtClean="0">
                <a:solidFill>
                  <a:prstClr val="black"/>
                </a:solidFill>
                <a:latin typeface="+mn-lt"/>
              </a:rPr>
              <a:t>grupy producentów, wstępnie uznanej grupy producentów lub organizacji producentów,</a:t>
            </a:r>
            <a:r>
              <a:rPr lang="pl-PL" altLang="pl-PL" dirty="0" smtClean="0">
                <a:solidFill>
                  <a:prstClr val="black"/>
                </a:solidFill>
                <a:latin typeface="+mn-lt"/>
              </a:rPr>
              <a:t> utworzonej ze względu na ten sam produkt (lub produkt tożsamy*)</a:t>
            </a:r>
            <a:r>
              <a:rPr lang="pl-PL" altLang="pl-PL" b="0" dirty="0" smtClean="0">
                <a:solidFill>
                  <a:prstClr val="black"/>
                </a:solidFill>
                <a:latin typeface="+mn-lt"/>
              </a:rPr>
              <a:t>, której </a:t>
            </a:r>
            <a:r>
              <a:rPr lang="pl-PL" altLang="pl-PL" dirty="0" smtClean="0">
                <a:solidFill>
                  <a:prstClr val="black"/>
                </a:solidFill>
                <a:latin typeface="+mn-lt"/>
              </a:rPr>
              <a:t>przyznano i wypłacono pomoc </a:t>
            </a:r>
            <a:r>
              <a:rPr lang="pl-PL" altLang="pl-PL" b="0" dirty="0" smtClean="0">
                <a:solidFill>
                  <a:prstClr val="black"/>
                </a:solidFill>
                <a:latin typeface="+mn-lt"/>
              </a:rPr>
              <a:t>na rozpoczęcie działalności ze środków Unii Europejskiej , po dniu 1 maja 2004 r., w celu utworzenia i przeznaczenia jej na działalność administracyjną lub inwestycyjną w ramach:</a:t>
            </a:r>
          </a:p>
          <a:p>
            <a:pPr marL="803275" indent="-257175" algn="just">
              <a:spcBef>
                <a:spcPts val="0"/>
              </a:spcBef>
              <a:spcAft>
                <a:spcPct val="0"/>
              </a:spcAft>
              <a:buFont typeface="+mj-lt"/>
              <a:buAutoNum type="alphaLcParenR"/>
            </a:pPr>
            <a:r>
              <a:rPr lang="pl-PL" altLang="pl-PL" dirty="0" smtClean="0">
                <a:solidFill>
                  <a:prstClr val="black"/>
                </a:solidFill>
                <a:latin typeface="+mn-lt"/>
              </a:rPr>
              <a:t>działań</a:t>
            </a:r>
            <a:r>
              <a:rPr lang="pl-PL" altLang="pl-PL" dirty="0">
                <a:solidFill>
                  <a:prstClr val="black"/>
                </a:solidFill>
                <a:latin typeface="+mn-lt"/>
              </a:rPr>
              <a:t>:</a:t>
            </a:r>
          </a:p>
          <a:p>
            <a:pPr marL="803275" indent="-257175" algn="just">
              <a:spcBef>
                <a:spcPts val="0"/>
              </a:spcBef>
              <a:buFont typeface="Arial" charset="0"/>
              <a:buChar char="•"/>
            </a:pPr>
            <a:r>
              <a:rPr lang="pl-PL" altLang="pl-PL" b="0" dirty="0" smtClean="0">
                <a:solidFill>
                  <a:prstClr val="black"/>
                </a:solidFill>
                <a:latin typeface="+mn-lt"/>
              </a:rPr>
              <a:t>„</a:t>
            </a:r>
            <a:r>
              <a:rPr lang="pl-PL" altLang="pl-PL" b="0" dirty="0">
                <a:solidFill>
                  <a:prstClr val="black"/>
                </a:solidFill>
                <a:latin typeface="+mn-lt"/>
              </a:rPr>
              <a:t>Grupy producentów rolnych” </a:t>
            </a:r>
            <a:r>
              <a:rPr lang="pl-PL" altLang="pl-PL" b="0" dirty="0" smtClean="0">
                <a:solidFill>
                  <a:prstClr val="black"/>
                </a:solidFill>
                <a:latin typeface="+mn-lt"/>
              </a:rPr>
              <a:t>PROW 2004-2006,</a:t>
            </a:r>
            <a:endParaRPr lang="pl-PL" altLang="pl-PL" b="0" dirty="0">
              <a:solidFill>
                <a:prstClr val="black"/>
              </a:solidFill>
              <a:latin typeface="+mn-lt"/>
            </a:endParaRPr>
          </a:p>
          <a:p>
            <a:pPr marL="803275" indent="-257175" algn="just">
              <a:spcBef>
                <a:spcPts val="0"/>
              </a:spcBef>
              <a:buFont typeface="Arial" charset="0"/>
              <a:buChar char="•"/>
            </a:pPr>
            <a:r>
              <a:rPr lang="pl-PL" altLang="pl-PL" b="0" dirty="0" smtClean="0">
                <a:solidFill>
                  <a:prstClr val="black"/>
                </a:solidFill>
                <a:latin typeface="+mn-lt"/>
              </a:rPr>
              <a:t>„</a:t>
            </a:r>
            <a:r>
              <a:rPr lang="pl-PL" altLang="pl-PL" b="0" dirty="0">
                <a:solidFill>
                  <a:prstClr val="black"/>
                </a:solidFill>
                <a:latin typeface="+mn-lt"/>
              </a:rPr>
              <a:t>Grupy producentów rolnych” </a:t>
            </a:r>
            <a:r>
              <a:rPr lang="pl-PL" altLang="pl-PL" b="0" dirty="0" smtClean="0">
                <a:solidFill>
                  <a:prstClr val="black"/>
                </a:solidFill>
                <a:latin typeface="+mn-lt"/>
              </a:rPr>
              <a:t>PROW 2007–2013</a:t>
            </a:r>
            <a:r>
              <a:rPr lang="pl-PL" altLang="pl-PL" b="0" dirty="0">
                <a:solidFill>
                  <a:prstClr val="black"/>
                </a:solidFill>
                <a:latin typeface="+mn-lt"/>
              </a:rPr>
              <a:t>,</a:t>
            </a:r>
          </a:p>
          <a:p>
            <a:pPr marL="803275" indent="-257175" algn="just">
              <a:spcBef>
                <a:spcPts val="0"/>
              </a:spcBef>
              <a:buFont typeface="Arial" charset="0"/>
              <a:buChar char="•"/>
            </a:pPr>
            <a:r>
              <a:rPr lang="pl-PL" altLang="pl-PL" b="0" dirty="0" smtClean="0">
                <a:solidFill>
                  <a:prstClr val="black"/>
                </a:solidFill>
                <a:latin typeface="+mn-lt"/>
              </a:rPr>
              <a:t>„</a:t>
            </a:r>
            <a:r>
              <a:rPr lang="pl-PL" altLang="pl-PL" b="0" dirty="0">
                <a:solidFill>
                  <a:prstClr val="black"/>
                </a:solidFill>
                <a:latin typeface="+mn-lt"/>
              </a:rPr>
              <a:t>Tworzenie grup producentów i organizacji producentów” </a:t>
            </a:r>
            <a:r>
              <a:rPr lang="pl-PL" altLang="pl-PL" b="0" dirty="0" smtClean="0">
                <a:solidFill>
                  <a:prstClr val="black"/>
                </a:solidFill>
                <a:latin typeface="+mn-lt"/>
              </a:rPr>
              <a:t>PROW 2014-2020,</a:t>
            </a:r>
            <a:endParaRPr lang="pl-PL" altLang="pl-PL" b="0" dirty="0">
              <a:solidFill>
                <a:prstClr val="black"/>
              </a:solidFill>
              <a:latin typeface="+mn-lt"/>
            </a:endParaRPr>
          </a:p>
          <a:p>
            <a:pPr marL="803275" indent="-257175" algn="just">
              <a:spcBef>
                <a:spcPts val="0"/>
              </a:spcBef>
              <a:buFont typeface="Arial" charset="0"/>
              <a:buChar char="•"/>
            </a:pPr>
            <a:r>
              <a:rPr lang="pl-PL" altLang="pl-PL" b="0" dirty="0" smtClean="0">
                <a:solidFill>
                  <a:prstClr val="black"/>
                </a:solidFill>
                <a:latin typeface="+mn-lt"/>
              </a:rPr>
              <a:t>„</a:t>
            </a:r>
            <a:r>
              <a:rPr lang="pl-PL" altLang="pl-PL" b="0" dirty="0">
                <a:solidFill>
                  <a:prstClr val="black"/>
                </a:solidFill>
                <a:latin typeface="+mn-lt"/>
              </a:rPr>
              <a:t>Tworzenie i rozwój mikroprzedsiębiorstw” PROW 2007–2013,</a:t>
            </a:r>
          </a:p>
          <a:p>
            <a:pPr marL="803275" indent="-257175" algn="just">
              <a:spcBef>
                <a:spcPts val="0"/>
              </a:spcBef>
              <a:buFont typeface="Arial" charset="0"/>
              <a:buChar char="•"/>
            </a:pPr>
            <a:r>
              <a:rPr lang="pl-PL" altLang="pl-PL" b="0" dirty="0" smtClean="0">
                <a:solidFill>
                  <a:prstClr val="black"/>
                </a:solidFill>
                <a:latin typeface="+mn-lt"/>
              </a:rPr>
              <a:t>„</a:t>
            </a:r>
            <a:r>
              <a:rPr lang="pl-PL" altLang="pl-PL" b="0" dirty="0">
                <a:solidFill>
                  <a:prstClr val="black"/>
                </a:solidFill>
                <a:latin typeface="+mn-lt"/>
              </a:rPr>
              <a:t>Zwiększanie wartości dodanej podstawowej produkcji rolnej i leśnej” PROW 2007–2013,</a:t>
            </a:r>
          </a:p>
          <a:p>
            <a:pPr marL="803275" indent="-257175" algn="just">
              <a:spcBef>
                <a:spcPts val="0"/>
              </a:spcBef>
              <a:buFont typeface="+mj-lt"/>
              <a:buAutoNum type="alphaLcParenR" startAt="2"/>
            </a:pPr>
            <a:r>
              <a:rPr lang="pl-PL" altLang="pl-PL" dirty="0">
                <a:solidFill>
                  <a:prstClr val="black"/>
                </a:solidFill>
                <a:latin typeface="+mn-lt"/>
              </a:rPr>
              <a:t>mechanizmów pomocy finansowej udzielanej:</a:t>
            </a:r>
          </a:p>
          <a:p>
            <a:pPr marL="803275" indent="-257175" algn="just">
              <a:spcBef>
                <a:spcPts val="0"/>
              </a:spcBef>
              <a:buFont typeface="Arial" charset="0"/>
              <a:buChar char="•"/>
            </a:pPr>
            <a:r>
              <a:rPr lang="pl-PL" altLang="pl-PL" b="0" dirty="0" smtClean="0">
                <a:solidFill>
                  <a:prstClr val="black"/>
                </a:solidFill>
                <a:latin typeface="+mn-lt"/>
              </a:rPr>
              <a:t>wstępnie </a:t>
            </a:r>
            <a:r>
              <a:rPr lang="pl-PL" altLang="pl-PL" b="0" dirty="0">
                <a:solidFill>
                  <a:prstClr val="black"/>
                </a:solidFill>
                <a:latin typeface="+mn-lt"/>
              </a:rPr>
              <a:t>uznanym grupom producentów owoców i warzyw,</a:t>
            </a:r>
          </a:p>
          <a:p>
            <a:pPr marL="803275" indent="-257175" algn="just">
              <a:spcBef>
                <a:spcPts val="0"/>
              </a:spcBef>
              <a:buFont typeface="Arial" charset="0"/>
              <a:buChar char="•"/>
            </a:pPr>
            <a:r>
              <a:rPr lang="pl-PL" altLang="pl-PL" b="0" dirty="0" smtClean="0">
                <a:solidFill>
                  <a:prstClr val="black"/>
                </a:solidFill>
                <a:latin typeface="+mn-lt"/>
              </a:rPr>
              <a:t>uznanym </a:t>
            </a:r>
            <a:r>
              <a:rPr lang="pl-PL" altLang="pl-PL" b="0" dirty="0">
                <a:solidFill>
                  <a:prstClr val="black"/>
                </a:solidFill>
                <a:latin typeface="+mn-lt"/>
              </a:rPr>
              <a:t>organizacjom producentów owoców i </a:t>
            </a:r>
            <a:r>
              <a:rPr lang="pl-PL" altLang="pl-PL" b="0" dirty="0" smtClean="0">
                <a:solidFill>
                  <a:prstClr val="black"/>
                </a:solidFill>
                <a:latin typeface="+mn-lt"/>
              </a:rPr>
              <a:t>warzyw</a:t>
            </a:r>
            <a:endParaRPr lang="pl-PL" altLang="pl-PL" b="0" dirty="0">
              <a:solidFill>
                <a:prstClr val="black"/>
              </a:solidFill>
              <a:latin typeface="+mn-lt"/>
            </a:endParaRPr>
          </a:p>
          <a:p>
            <a:pPr marL="85725" indent="0" algn="just">
              <a:spcBef>
                <a:spcPts val="0"/>
              </a:spcBef>
              <a:spcAft>
                <a:spcPct val="0"/>
              </a:spcAft>
            </a:pPr>
            <a:endParaRPr lang="pl-PL" altLang="pl-PL" b="0" dirty="0" smtClean="0">
              <a:solidFill>
                <a:prstClr val="black"/>
              </a:solidFill>
              <a:latin typeface="+mn-lt"/>
            </a:endParaRPr>
          </a:p>
          <a:p>
            <a:pPr marL="85725" indent="0" algn="just">
              <a:spcBef>
                <a:spcPts val="0"/>
              </a:spcBef>
            </a:pPr>
            <a:r>
              <a:rPr lang="pl-PL" altLang="pl-PL" sz="1200" b="0" dirty="0" smtClean="0">
                <a:solidFill>
                  <a:prstClr val="black"/>
                </a:solidFill>
                <a:latin typeface="+mn-lt"/>
              </a:rPr>
              <a:t>Produkt tożsamy z </a:t>
            </a:r>
            <a:r>
              <a:rPr lang="pl-PL" altLang="pl-PL" sz="1200" b="0" dirty="0">
                <a:solidFill>
                  <a:prstClr val="black"/>
                </a:solidFill>
                <a:latin typeface="+mn-lt"/>
              </a:rPr>
              <a:t>produktem produkowanym zgodnie z przepisami o rejestracji i ochronie nazw i oznaczeń produktów rolnych i środków spożywczych oraz o produktach tradycyjnych lub przepisami dotyczącymi rolnictwa </a:t>
            </a:r>
            <a:r>
              <a:rPr lang="pl-PL" altLang="pl-PL" sz="1200" b="0" dirty="0" smtClean="0">
                <a:solidFill>
                  <a:prstClr val="black"/>
                </a:solidFill>
                <a:latin typeface="+mn-lt"/>
              </a:rPr>
              <a:t>ekologicznego.</a:t>
            </a:r>
          </a:p>
          <a:p>
            <a:pPr marL="85725" indent="0" algn="just">
              <a:spcBef>
                <a:spcPts val="0"/>
              </a:spcBef>
            </a:pPr>
            <a:r>
              <a:rPr lang="pl-PL" altLang="pl-PL" sz="1200" b="0" i="1" dirty="0" smtClean="0">
                <a:solidFill>
                  <a:prstClr val="black"/>
                </a:solidFill>
                <a:latin typeface="+mn-lt"/>
              </a:rPr>
              <a:t>Przykład: producent był członkiem wstępnie uznanej grupy producentów owoców  i warzyw w kategorii „owoce”, a teraz przystąpił do grupy rolnej utworzonej w kategorii „Produkty rolnictwa ekologicznego – jabłka”. W tym przypadku jest to produkt tożsamy, i taka grupa nie będzie mogła otrzymać wsparcia).</a:t>
            </a:r>
          </a:p>
        </p:txBody>
      </p:sp>
    </p:spTree>
    <p:extLst>
      <p:ext uri="{BB962C8B-B14F-4D97-AF65-F5344CB8AC3E}">
        <p14:creationId xmlns:p14="http://schemas.microsoft.com/office/powerpoint/2010/main" val="2512321410"/>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53</a:t>
            </a:fld>
            <a:endParaRPr lang="pl-PL" dirty="0"/>
          </a:p>
        </p:txBody>
      </p:sp>
      <p:sp>
        <p:nvSpPr>
          <p:cNvPr id="5" name="Rectangle 3"/>
          <p:cNvSpPr>
            <a:spLocks/>
          </p:cNvSpPr>
          <p:nvPr/>
        </p:nvSpPr>
        <p:spPr bwMode="auto">
          <a:xfrm>
            <a:off x="393213" y="1217292"/>
            <a:ext cx="8498334" cy="5185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1400" b="1">
                <a:solidFill>
                  <a:schemeClr val="tx1"/>
                </a:solidFill>
                <a:latin typeface="Arial" charset="0"/>
                <a:cs typeface="Arial" charset="0"/>
              </a:defRPr>
            </a:lvl1pPr>
            <a:lvl2pPr marL="742950" indent="-285750">
              <a:defRPr sz="1400" b="1">
                <a:solidFill>
                  <a:schemeClr val="tx1"/>
                </a:solidFill>
                <a:latin typeface="Arial" charset="0"/>
                <a:cs typeface="Arial" charset="0"/>
              </a:defRPr>
            </a:lvl2pPr>
            <a:lvl3pPr marL="1143000" indent="-228600">
              <a:defRPr sz="1400" b="1">
                <a:solidFill>
                  <a:schemeClr val="tx1"/>
                </a:solidFill>
                <a:latin typeface="Arial" charset="0"/>
                <a:cs typeface="Arial" charset="0"/>
              </a:defRPr>
            </a:lvl3pPr>
            <a:lvl4pPr marL="1600200" indent="-228600">
              <a:defRPr sz="1400" b="1">
                <a:solidFill>
                  <a:schemeClr val="tx1"/>
                </a:solidFill>
                <a:latin typeface="Arial" charset="0"/>
                <a:cs typeface="Arial" charset="0"/>
              </a:defRPr>
            </a:lvl4pPr>
            <a:lvl5pPr marL="2057400" indent="-228600">
              <a:defRPr sz="1400" b="1">
                <a:solidFill>
                  <a:schemeClr val="tx1"/>
                </a:solidFill>
                <a:latin typeface="Arial" charset="0"/>
                <a:cs typeface="Arial" charset="0"/>
              </a:defRPr>
            </a:lvl5pPr>
            <a:lvl6pPr marL="2514600" indent="-228600" eaLnBrk="0" fontAlgn="base" hangingPunct="0">
              <a:lnSpc>
                <a:spcPct val="80000"/>
              </a:lnSpc>
              <a:spcBef>
                <a:spcPct val="50000"/>
              </a:spcBef>
              <a:spcAft>
                <a:spcPct val="50000"/>
              </a:spcAft>
              <a:defRPr sz="1400" b="1">
                <a:solidFill>
                  <a:schemeClr val="tx1"/>
                </a:solidFill>
                <a:latin typeface="Arial" charset="0"/>
                <a:cs typeface="Arial" charset="0"/>
              </a:defRPr>
            </a:lvl6pPr>
            <a:lvl7pPr marL="2971800" indent="-228600" eaLnBrk="0" fontAlgn="base" hangingPunct="0">
              <a:lnSpc>
                <a:spcPct val="80000"/>
              </a:lnSpc>
              <a:spcBef>
                <a:spcPct val="50000"/>
              </a:spcBef>
              <a:spcAft>
                <a:spcPct val="50000"/>
              </a:spcAft>
              <a:defRPr sz="1400" b="1">
                <a:solidFill>
                  <a:schemeClr val="tx1"/>
                </a:solidFill>
                <a:latin typeface="Arial" charset="0"/>
                <a:cs typeface="Arial" charset="0"/>
              </a:defRPr>
            </a:lvl7pPr>
            <a:lvl8pPr marL="3429000" indent="-228600" eaLnBrk="0" fontAlgn="base" hangingPunct="0">
              <a:lnSpc>
                <a:spcPct val="80000"/>
              </a:lnSpc>
              <a:spcBef>
                <a:spcPct val="50000"/>
              </a:spcBef>
              <a:spcAft>
                <a:spcPct val="50000"/>
              </a:spcAft>
              <a:defRPr sz="1400" b="1">
                <a:solidFill>
                  <a:schemeClr val="tx1"/>
                </a:solidFill>
                <a:latin typeface="Arial" charset="0"/>
                <a:cs typeface="Arial" charset="0"/>
              </a:defRPr>
            </a:lvl8pPr>
            <a:lvl9pPr marL="3886200" indent="-228600" eaLnBrk="0" fontAlgn="base" hangingPunct="0">
              <a:lnSpc>
                <a:spcPct val="80000"/>
              </a:lnSpc>
              <a:spcBef>
                <a:spcPct val="50000"/>
              </a:spcBef>
              <a:spcAft>
                <a:spcPct val="50000"/>
              </a:spcAft>
              <a:defRPr sz="1400" b="1">
                <a:solidFill>
                  <a:schemeClr val="tx1"/>
                </a:solidFill>
                <a:latin typeface="Arial" charset="0"/>
                <a:cs typeface="Arial" charset="0"/>
              </a:defRPr>
            </a:lvl9pPr>
          </a:lstStyle>
          <a:p>
            <a:pPr algn="just">
              <a:lnSpc>
                <a:spcPct val="150000"/>
              </a:lnSpc>
              <a:spcBef>
                <a:spcPct val="10000"/>
              </a:spcBef>
              <a:spcAft>
                <a:spcPct val="0"/>
              </a:spcAft>
            </a:pPr>
            <a:r>
              <a:rPr lang="pl-PL" sz="1600" dirty="0" smtClean="0">
                <a:solidFill>
                  <a:srgbClr val="993300"/>
                </a:solidFill>
                <a:effectLst>
                  <a:outerShdw blurRad="38100" dist="38100" dir="2700000" algn="tl">
                    <a:srgbClr val="FFFFFF"/>
                  </a:outerShdw>
                </a:effectLst>
                <a:latin typeface="+mn-lt"/>
                <a:cs typeface="Arial" panose="020B0604020202020204" pitchFamily="34" charset="0"/>
              </a:rPr>
              <a:t>Warunki dostępu</a:t>
            </a:r>
          </a:p>
          <a:p>
            <a:pPr algn="just">
              <a:lnSpc>
                <a:spcPct val="150000"/>
              </a:lnSpc>
              <a:spcBef>
                <a:spcPct val="10000"/>
              </a:spcBef>
              <a:spcAft>
                <a:spcPct val="0"/>
              </a:spcAft>
            </a:pPr>
            <a:r>
              <a:rPr lang="pl-PL" sz="1600" b="0" dirty="0" smtClean="0">
                <a:solidFill>
                  <a:prstClr val="black"/>
                </a:solidFill>
                <a:effectLst>
                  <a:outerShdw blurRad="38100" dist="38100" dir="2700000" algn="tl">
                    <a:srgbClr val="FFFFFF"/>
                  </a:outerShdw>
                </a:effectLst>
                <a:latin typeface="+mn-lt"/>
                <a:cs typeface="Arial" panose="020B0604020202020204" pitchFamily="34" charset="0"/>
              </a:rPr>
              <a:t>Wsparcie może uzyskać grupa producentów której:</a:t>
            </a:r>
            <a:endParaRPr lang="pl-PL" altLang="pl-PL" sz="1600" b="0" dirty="0">
              <a:solidFill>
                <a:prstClr val="black"/>
              </a:solidFill>
              <a:latin typeface="+mn-lt"/>
            </a:endParaRPr>
          </a:p>
          <a:p>
            <a:pPr lvl="1" algn="just">
              <a:spcBef>
                <a:spcPts val="600"/>
              </a:spcBef>
              <a:buFont typeface="+mj-lt"/>
              <a:buAutoNum type="alphaLcParenR"/>
            </a:pPr>
            <a:r>
              <a:rPr lang="pl-PL" b="0" dirty="0">
                <a:solidFill>
                  <a:prstClr val="black"/>
                </a:solidFill>
                <a:latin typeface="+mn-lt"/>
              </a:rPr>
              <a:t>każdemu z członków tej grupy będącemu producentem </a:t>
            </a:r>
            <a:r>
              <a:rPr lang="pl-PL" dirty="0">
                <a:solidFill>
                  <a:prstClr val="black"/>
                </a:solidFill>
                <a:effectLst>
                  <a:outerShdw blurRad="38100" dist="38100" dir="2700000" algn="tl">
                    <a:srgbClr val="000000">
                      <a:alpha val="43137"/>
                    </a:srgbClr>
                  </a:outerShdw>
                </a:effectLst>
                <a:latin typeface="+mn-lt"/>
              </a:rPr>
              <a:t>przyznano płatności </a:t>
            </a:r>
            <a:r>
              <a:rPr lang="pl-PL" b="0" dirty="0">
                <a:solidFill>
                  <a:prstClr val="black"/>
                </a:solidFill>
                <a:latin typeface="+mn-lt"/>
              </a:rPr>
              <a:t>na podstawie przepisów o płatnościach </a:t>
            </a:r>
            <a:r>
              <a:rPr lang="pl-PL" dirty="0">
                <a:solidFill>
                  <a:prstClr val="black"/>
                </a:solidFill>
                <a:effectLst>
                  <a:outerShdw blurRad="38100" dist="38100" dir="2700000" algn="tl">
                    <a:srgbClr val="000000">
                      <a:alpha val="43137"/>
                    </a:srgbClr>
                  </a:outerShdw>
                </a:effectLst>
                <a:latin typeface="+mn-lt"/>
              </a:rPr>
              <a:t>w ramach systemów wsparcia bezpośredniego </a:t>
            </a:r>
            <a:r>
              <a:rPr lang="pl-PL" b="0" dirty="0">
                <a:solidFill>
                  <a:prstClr val="black"/>
                </a:solidFill>
                <a:latin typeface="+mn-lt"/>
              </a:rPr>
              <a:t>w roku uznania grupy lub przynajmniej raz w ciągu ostatnich 2 lat poprzedzających rok uznania grupy – w przypadku grupy uznanej ze względu </a:t>
            </a:r>
            <a:r>
              <a:rPr lang="pl-PL" dirty="0">
                <a:solidFill>
                  <a:prstClr val="black"/>
                </a:solidFill>
                <a:effectLst>
                  <a:outerShdw blurRad="38100" dist="38100" dir="2700000" algn="tl">
                    <a:srgbClr val="000000">
                      <a:alpha val="43137"/>
                    </a:srgbClr>
                  </a:outerShdw>
                </a:effectLst>
                <a:latin typeface="+mn-lt"/>
              </a:rPr>
              <a:t>na produkt lub grupę produktów roślinnych,</a:t>
            </a:r>
            <a:r>
              <a:rPr lang="pl-PL" b="0" dirty="0">
                <a:solidFill>
                  <a:prstClr val="black"/>
                </a:solidFill>
                <a:latin typeface="+mn-lt"/>
              </a:rPr>
              <a:t> z wyłączeniem producentów prowadzących działy specjalne produkcji rolnej, lub</a:t>
            </a:r>
          </a:p>
          <a:p>
            <a:pPr lvl="1" algn="just">
              <a:spcBef>
                <a:spcPts val="600"/>
              </a:spcBef>
              <a:buFont typeface="+mj-lt"/>
              <a:buAutoNum type="alphaLcParenR"/>
            </a:pPr>
            <a:r>
              <a:rPr lang="pl-PL" b="0" dirty="0" smtClean="0">
                <a:solidFill>
                  <a:prstClr val="black"/>
                </a:solidFill>
                <a:latin typeface="+mn-lt"/>
              </a:rPr>
              <a:t>każdy </a:t>
            </a:r>
            <a:r>
              <a:rPr lang="pl-PL" b="0" dirty="0">
                <a:solidFill>
                  <a:prstClr val="black"/>
                </a:solidFill>
                <a:latin typeface="+mn-lt"/>
              </a:rPr>
              <a:t>z członków tej grupy będący producentem był </a:t>
            </a:r>
            <a:r>
              <a:rPr lang="pl-PL" dirty="0">
                <a:solidFill>
                  <a:prstClr val="black"/>
                </a:solidFill>
                <a:effectLst>
                  <a:outerShdw blurRad="38100" dist="38100" dir="2700000" algn="tl">
                    <a:srgbClr val="000000">
                      <a:alpha val="43137"/>
                    </a:srgbClr>
                  </a:outerShdw>
                </a:effectLst>
                <a:latin typeface="+mn-lt"/>
              </a:rPr>
              <a:t>posiadaczem zwierząt gospodarskich </a:t>
            </a:r>
            <a:r>
              <a:rPr lang="pl-PL" b="0" dirty="0">
                <a:solidFill>
                  <a:prstClr val="black"/>
                </a:solidFill>
                <a:latin typeface="+mn-lt"/>
              </a:rPr>
              <a:t>objętych obowiązkiem zgłoszenia do rejestru zwierząt gospodarskich oznakowanych i siedzib stad tych zwierząt, ze względu na które grupa została uznana, przynajmniej w roku poprzedzającym rok uznania grupy, lub</a:t>
            </a:r>
          </a:p>
          <a:p>
            <a:pPr lvl="1" algn="just">
              <a:spcBef>
                <a:spcPts val="600"/>
              </a:spcBef>
              <a:buFont typeface="+mj-lt"/>
              <a:buAutoNum type="alphaLcParenR"/>
            </a:pPr>
            <a:r>
              <a:rPr lang="pl-PL" b="0" dirty="0" smtClean="0">
                <a:solidFill>
                  <a:prstClr val="black"/>
                </a:solidFill>
                <a:latin typeface="+mn-lt"/>
              </a:rPr>
              <a:t>każdy </a:t>
            </a:r>
            <a:r>
              <a:rPr lang="pl-PL" b="0" dirty="0">
                <a:solidFill>
                  <a:prstClr val="black"/>
                </a:solidFill>
                <a:latin typeface="+mn-lt"/>
              </a:rPr>
              <a:t>z członków tej grupy będący producentem </a:t>
            </a:r>
            <a:r>
              <a:rPr lang="pl-PL" dirty="0">
                <a:solidFill>
                  <a:prstClr val="black"/>
                </a:solidFill>
                <a:effectLst>
                  <a:outerShdw blurRad="38100" dist="38100" dir="2700000" algn="tl">
                    <a:srgbClr val="000000">
                      <a:alpha val="43137"/>
                    </a:srgbClr>
                  </a:outerShdw>
                </a:effectLst>
                <a:latin typeface="+mn-lt"/>
              </a:rPr>
              <a:t>prowadził działy specjalne produkcji rolnej </a:t>
            </a:r>
            <a:r>
              <a:rPr lang="pl-PL" b="0" dirty="0">
                <a:solidFill>
                  <a:prstClr val="black"/>
                </a:solidFill>
                <a:latin typeface="+mn-lt"/>
              </a:rPr>
              <a:t>przynajmniej w roku poprzedzającym rok uznania grupy – w przypadku grupy uznanej ze względu na produkt lub grupę produktów w ramach działu specjalnego produkcji rolnej, lub</a:t>
            </a:r>
          </a:p>
          <a:p>
            <a:pPr lvl="1" algn="just">
              <a:spcBef>
                <a:spcPts val="600"/>
              </a:spcBef>
              <a:buFont typeface="+mj-lt"/>
              <a:buAutoNum type="alphaLcParenR"/>
            </a:pPr>
            <a:r>
              <a:rPr lang="pl-PL" b="0" dirty="0" smtClean="0">
                <a:solidFill>
                  <a:prstClr val="black"/>
                </a:solidFill>
                <a:latin typeface="+mn-lt"/>
              </a:rPr>
              <a:t>każdy </a:t>
            </a:r>
            <a:r>
              <a:rPr lang="pl-PL" b="0" dirty="0">
                <a:solidFill>
                  <a:prstClr val="black"/>
                </a:solidFill>
                <a:latin typeface="+mn-lt"/>
              </a:rPr>
              <a:t>z członków tej grupy  będący producentem prowadził produkcję produktów lub grupy produktów, ze względu na które grupa została uznana, innych niż produkty lub grupy produktów wymienione w lit. a i b, oraz produkty lub grupy produktów w ramach działu specjalnego produkcji rolnej, przynajmniej w roku poprzedzającym rok uznania </a:t>
            </a:r>
            <a:r>
              <a:rPr lang="pl-PL" b="0" dirty="0" smtClean="0">
                <a:solidFill>
                  <a:prstClr val="black"/>
                </a:solidFill>
                <a:latin typeface="+mn-lt"/>
              </a:rPr>
              <a:t>grupy</a:t>
            </a:r>
            <a:endParaRPr lang="pl-PL" b="0" dirty="0">
              <a:solidFill>
                <a:prstClr val="black"/>
              </a:solidFill>
              <a:latin typeface="+mn-lt"/>
            </a:endParaRPr>
          </a:p>
        </p:txBody>
      </p:sp>
    </p:spTree>
    <p:extLst>
      <p:ext uri="{BB962C8B-B14F-4D97-AF65-F5344CB8AC3E}">
        <p14:creationId xmlns:p14="http://schemas.microsoft.com/office/powerpoint/2010/main" val="78328694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7" name="Symbol zastępczy zawartości 6"/>
          <p:cNvSpPr>
            <a:spLocks noGrp="1"/>
          </p:cNvSpPr>
          <p:nvPr>
            <p:ph idx="1"/>
          </p:nvPr>
        </p:nvSpPr>
        <p:spPr>
          <a:xfrm>
            <a:off x="1835695" y="2276872"/>
            <a:ext cx="6983661" cy="3600450"/>
          </a:xfrm>
        </p:spPr>
        <p:txBody>
          <a:bodyPr/>
          <a:lstStyle/>
          <a:p>
            <a:pPr marL="0" indent="0" algn="just">
              <a:spcBef>
                <a:spcPts val="0"/>
              </a:spcBef>
              <a:buFont typeface="Arial" charset="0"/>
              <a:buNone/>
              <a:defRPr/>
            </a:pPr>
            <a:r>
              <a:rPr lang="pl-PL" sz="1800" dirty="0" smtClean="0">
                <a:cs typeface="Arial" pitchFamily="34" charset="0"/>
              </a:rPr>
              <a:t>Wsparcia </a:t>
            </a:r>
            <a:r>
              <a:rPr lang="pl-PL" sz="1800" b="1" u="sng" dirty="0" smtClean="0">
                <a:solidFill>
                  <a:srgbClr val="C00000"/>
                </a:solidFill>
                <a:cs typeface="Arial" pitchFamily="34" charset="0"/>
              </a:rPr>
              <a:t>nie przewiduje się</a:t>
            </a:r>
            <a:r>
              <a:rPr lang="pl-PL" sz="1800" b="1" dirty="0" smtClean="0">
                <a:solidFill>
                  <a:srgbClr val="C00000"/>
                </a:solidFill>
                <a:cs typeface="Arial" pitchFamily="34" charset="0"/>
              </a:rPr>
              <a:t> </a:t>
            </a:r>
            <a:r>
              <a:rPr lang="pl-PL" sz="1800" dirty="0" smtClean="0">
                <a:cs typeface="Arial" pitchFamily="34" charset="0"/>
              </a:rPr>
              <a:t>na tworzenie grup producentów w kategorii  produktu: </a:t>
            </a:r>
            <a:r>
              <a:rPr lang="pl-PL" sz="1800" b="1" dirty="0" smtClean="0">
                <a:solidFill>
                  <a:srgbClr val="C00000"/>
                </a:solidFill>
                <a:effectLst>
                  <a:outerShdw blurRad="38100" dist="38100" dir="2700000" algn="tl">
                    <a:srgbClr val="000000">
                      <a:alpha val="43137"/>
                    </a:srgbClr>
                  </a:outerShdw>
                </a:effectLst>
                <a:cs typeface="Arial" pitchFamily="34" charset="0"/>
              </a:rPr>
              <a:t>drób żywy </a:t>
            </a:r>
            <a:r>
              <a:rPr lang="pl-PL" sz="1800" dirty="0" smtClean="0">
                <a:solidFill>
                  <a:srgbClr val="C00000"/>
                </a:solidFill>
                <a:cs typeface="Arial" pitchFamily="34" charset="0"/>
              </a:rPr>
              <a:t>(bez względu na wiek), mięso lub jadalne podroby drobiowe (świeże, chłodzone, mrożone), oraz </a:t>
            </a:r>
            <a:r>
              <a:rPr lang="pl-PL" sz="1800" b="1" dirty="0" smtClean="0">
                <a:solidFill>
                  <a:srgbClr val="C00000"/>
                </a:solidFill>
                <a:effectLst>
                  <a:outerShdw blurRad="38100" dist="38100" dir="2700000" algn="tl">
                    <a:srgbClr val="000000">
                      <a:alpha val="43137"/>
                    </a:srgbClr>
                  </a:outerShdw>
                </a:effectLst>
                <a:cs typeface="Arial" pitchFamily="34" charset="0"/>
              </a:rPr>
              <a:t>owoce i warzywa</a:t>
            </a:r>
            <a:r>
              <a:rPr lang="pl-PL" sz="1800" dirty="0" smtClean="0">
                <a:solidFill>
                  <a:srgbClr val="C00000"/>
                </a:solidFill>
                <a:cs typeface="Arial" pitchFamily="34" charset="0"/>
              </a:rPr>
              <a:t>.</a:t>
            </a:r>
          </a:p>
          <a:p>
            <a:pPr algn="just">
              <a:buFont typeface="Arial" charset="0"/>
              <a:buNone/>
              <a:defRPr/>
            </a:pPr>
            <a:endParaRPr lang="pl-PL" sz="1800" dirty="0" smtClean="0"/>
          </a:p>
          <a:p>
            <a:pPr>
              <a:buFont typeface="Arial" charset="0"/>
              <a:buNone/>
              <a:defRPr/>
            </a:pPr>
            <a:endParaRPr lang="pl-PL" sz="1800" b="1" dirty="0" smtClean="0">
              <a:solidFill>
                <a:srgbClr val="008000"/>
              </a:solidFill>
              <a:cs typeface="Arial" pitchFamily="34" charset="0"/>
            </a:endParaRPr>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54</a:t>
            </a:fld>
            <a:endParaRPr lang="pl-PL" dirty="0"/>
          </a:p>
        </p:txBody>
      </p:sp>
      <p:sp>
        <p:nvSpPr>
          <p:cNvPr id="5" name="Rectangle 3"/>
          <p:cNvSpPr>
            <a:spLocks/>
          </p:cNvSpPr>
          <p:nvPr/>
        </p:nvSpPr>
        <p:spPr bwMode="auto">
          <a:xfrm>
            <a:off x="395536" y="980728"/>
            <a:ext cx="8498334" cy="51851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1400" b="1">
                <a:solidFill>
                  <a:schemeClr val="tx1"/>
                </a:solidFill>
                <a:latin typeface="Arial" charset="0"/>
                <a:cs typeface="Arial" charset="0"/>
              </a:defRPr>
            </a:lvl1pPr>
            <a:lvl2pPr marL="742950" indent="-285750">
              <a:defRPr sz="1400" b="1">
                <a:solidFill>
                  <a:schemeClr val="tx1"/>
                </a:solidFill>
                <a:latin typeface="Arial" charset="0"/>
                <a:cs typeface="Arial" charset="0"/>
              </a:defRPr>
            </a:lvl2pPr>
            <a:lvl3pPr marL="1143000" indent="-228600">
              <a:defRPr sz="1400" b="1">
                <a:solidFill>
                  <a:schemeClr val="tx1"/>
                </a:solidFill>
                <a:latin typeface="Arial" charset="0"/>
                <a:cs typeface="Arial" charset="0"/>
              </a:defRPr>
            </a:lvl3pPr>
            <a:lvl4pPr marL="1600200" indent="-228600">
              <a:defRPr sz="1400" b="1">
                <a:solidFill>
                  <a:schemeClr val="tx1"/>
                </a:solidFill>
                <a:latin typeface="Arial" charset="0"/>
                <a:cs typeface="Arial" charset="0"/>
              </a:defRPr>
            </a:lvl4pPr>
            <a:lvl5pPr marL="2057400" indent="-228600">
              <a:defRPr sz="1400" b="1">
                <a:solidFill>
                  <a:schemeClr val="tx1"/>
                </a:solidFill>
                <a:latin typeface="Arial" charset="0"/>
                <a:cs typeface="Arial" charset="0"/>
              </a:defRPr>
            </a:lvl5pPr>
            <a:lvl6pPr marL="2514600" indent="-228600" eaLnBrk="0" fontAlgn="base" hangingPunct="0">
              <a:lnSpc>
                <a:spcPct val="80000"/>
              </a:lnSpc>
              <a:spcBef>
                <a:spcPct val="50000"/>
              </a:spcBef>
              <a:spcAft>
                <a:spcPct val="50000"/>
              </a:spcAft>
              <a:defRPr sz="1400" b="1">
                <a:solidFill>
                  <a:schemeClr val="tx1"/>
                </a:solidFill>
                <a:latin typeface="Arial" charset="0"/>
                <a:cs typeface="Arial" charset="0"/>
              </a:defRPr>
            </a:lvl6pPr>
            <a:lvl7pPr marL="2971800" indent="-228600" eaLnBrk="0" fontAlgn="base" hangingPunct="0">
              <a:lnSpc>
                <a:spcPct val="80000"/>
              </a:lnSpc>
              <a:spcBef>
                <a:spcPct val="50000"/>
              </a:spcBef>
              <a:spcAft>
                <a:spcPct val="50000"/>
              </a:spcAft>
              <a:defRPr sz="1400" b="1">
                <a:solidFill>
                  <a:schemeClr val="tx1"/>
                </a:solidFill>
                <a:latin typeface="Arial" charset="0"/>
                <a:cs typeface="Arial" charset="0"/>
              </a:defRPr>
            </a:lvl7pPr>
            <a:lvl8pPr marL="3429000" indent="-228600" eaLnBrk="0" fontAlgn="base" hangingPunct="0">
              <a:lnSpc>
                <a:spcPct val="80000"/>
              </a:lnSpc>
              <a:spcBef>
                <a:spcPct val="50000"/>
              </a:spcBef>
              <a:spcAft>
                <a:spcPct val="50000"/>
              </a:spcAft>
              <a:defRPr sz="1400" b="1">
                <a:solidFill>
                  <a:schemeClr val="tx1"/>
                </a:solidFill>
                <a:latin typeface="Arial" charset="0"/>
                <a:cs typeface="Arial" charset="0"/>
              </a:defRPr>
            </a:lvl8pPr>
            <a:lvl9pPr marL="3886200" indent="-228600" eaLnBrk="0" fontAlgn="base" hangingPunct="0">
              <a:lnSpc>
                <a:spcPct val="80000"/>
              </a:lnSpc>
              <a:spcBef>
                <a:spcPct val="50000"/>
              </a:spcBef>
              <a:spcAft>
                <a:spcPct val="50000"/>
              </a:spcAft>
              <a:defRPr sz="1400" b="1">
                <a:solidFill>
                  <a:schemeClr val="tx1"/>
                </a:solidFill>
                <a:latin typeface="Arial" charset="0"/>
                <a:cs typeface="Arial" charset="0"/>
              </a:defRPr>
            </a:lvl9pPr>
          </a:lstStyle>
          <a:p>
            <a:pPr algn="just">
              <a:spcBef>
                <a:spcPct val="0"/>
              </a:spcBef>
              <a:spcAft>
                <a:spcPct val="0"/>
              </a:spcAft>
            </a:pPr>
            <a:endParaRPr lang="pl-PL" altLang="pl-PL" sz="1600" i="1" dirty="0" smtClean="0">
              <a:solidFill>
                <a:srgbClr val="0070C0"/>
              </a:solidFill>
              <a:latin typeface="+mn-lt"/>
            </a:endParaRPr>
          </a:p>
          <a:p>
            <a:pPr algn="just">
              <a:spcBef>
                <a:spcPct val="0"/>
              </a:spcBef>
              <a:spcAft>
                <a:spcPct val="0"/>
              </a:spcAft>
            </a:pPr>
            <a:endParaRPr lang="pl-PL" altLang="pl-PL" sz="1600" i="1" dirty="0">
              <a:solidFill>
                <a:srgbClr val="0070C0"/>
              </a:solidFill>
              <a:latin typeface="+mn-lt"/>
            </a:endParaRPr>
          </a:p>
          <a:p>
            <a:pPr algn="just">
              <a:spcBef>
                <a:spcPct val="0"/>
              </a:spcBef>
              <a:spcAft>
                <a:spcPct val="0"/>
              </a:spcAft>
            </a:pPr>
            <a:endParaRPr lang="pl-PL" altLang="pl-PL" sz="1600" i="1" dirty="0" smtClean="0">
              <a:solidFill>
                <a:srgbClr val="0070C0"/>
              </a:solidFill>
              <a:latin typeface="+mn-lt"/>
            </a:endParaRPr>
          </a:p>
          <a:p>
            <a:pPr algn="just">
              <a:lnSpc>
                <a:spcPct val="150000"/>
              </a:lnSpc>
              <a:spcBef>
                <a:spcPct val="10000"/>
              </a:spcBef>
              <a:spcAft>
                <a:spcPct val="0"/>
              </a:spcAft>
            </a:pPr>
            <a:r>
              <a:rPr lang="pl-PL" sz="1600" dirty="0" smtClean="0">
                <a:solidFill>
                  <a:srgbClr val="993300"/>
                </a:solidFill>
                <a:effectLst>
                  <a:outerShdw blurRad="38100" dist="38100" dir="2700000" algn="tl">
                    <a:srgbClr val="FFFFFF"/>
                  </a:outerShdw>
                </a:effectLst>
                <a:latin typeface="+mn-lt"/>
                <a:cs typeface="Arial" panose="020B0604020202020204" pitchFamily="34" charset="0"/>
              </a:rPr>
              <a:t>                         Warunki dostępu</a:t>
            </a:r>
          </a:p>
          <a:p>
            <a:pPr algn="just">
              <a:lnSpc>
                <a:spcPct val="150000"/>
              </a:lnSpc>
              <a:spcBef>
                <a:spcPct val="10000"/>
              </a:spcBef>
              <a:spcAft>
                <a:spcPct val="0"/>
              </a:spcAft>
            </a:pPr>
            <a:endParaRPr lang="pl-PL" sz="1600" dirty="0" smtClean="0">
              <a:solidFill>
                <a:srgbClr val="993300"/>
              </a:solidFill>
              <a:effectLst>
                <a:outerShdw blurRad="38100" dist="38100" dir="2700000" algn="tl">
                  <a:srgbClr val="FFFFFF"/>
                </a:outerShdw>
              </a:effectLst>
              <a:latin typeface="+mn-lt"/>
              <a:cs typeface="Arial" panose="020B0604020202020204" pitchFamily="34" charset="0"/>
            </a:endParaRPr>
          </a:p>
        </p:txBody>
      </p:sp>
    </p:spTree>
    <p:extLst>
      <p:ext uri="{BB962C8B-B14F-4D97-AF65-F5344CB8AC3E}">
        <p14:creationId xmlns:p14="http://schemas.microsoft.com/office/powerpoint/2010/main" val="94189473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8" name="Symbol zastępczy zawartości 6"/>
          <p:cNvSpPr>
            <a:spLocks noGrp="1"/>
          </p:cNvSpPr>
          <p:nvPr>
            <p:ph idx="1"/>
          </p:nvPr>
        </p:nvSpPr>
        <p:spPr>
          <a:xfrm>
            <a:off x="1475656" y="1052513"/>
            <a:ext cx="7273057" cy="5329237"/>
          </a:xfrm>
        </p:spPr>
        <p:txBody>
          <a:bodyPr>
            <a:normAutofit fontScale="92500" lnSpcReduction="10000"/>
          </a:bodyPr>
          <a:lstStyle/>
          <a:p>
            <a:pPr algn="ctr">
              <a:spcBef>
                <a:spcPts val="0"/>
              </a:spcBef>
              <a:buFont typeface="Arial" charset="0"/>
              <a:buNone/>
              <a:defRPr/>
            </a:pPr>
            <a:endParaRPr lang="pl-PL" b="1" dirty="0" smtClean="0">
              <a:solidFill>
                <a:srgbClr val="008000"/>
              </a:solidFill>
              <a:cs typeface="Arial" pitchFamily="34" charset="0"/>
            </a:endParaRPr>
          </a:p>
          <a:p>
            <a:pPr algn="ctr">
              <a:buFont typeface="Arial" charset="0"/>
              <a:buNone/>
              <a:defRPr/>
            </a:pPr>
            <a:r>
              <a:rPr lang="pl-PL" sz="2400" b="1" i="1" dirty="0" smtClean="0">
                <a:solidFill>
                  <a:srgbClr val="993300"/>
                </a:solidFill>
                <a:cs typeface="Arial" pitchFamily="34" charset="0"/>
              </a:rPr>
              <a:t>Zasady dotyczące ustanawiania kryteriów wyboru:</a:t>
            </a:r>
          </a:p>
          <a:p>
            <a:pPr algn="ctr">
              <a:buFont typeface="Arial" charset="0"/>
              <a:buNone/>
              <a:defRPr/>
            </a:pPr>
            <a:endParaRPr lang="pl-PL" sz="1800" b="1" dirty="0" smtClean="0">
              <a:solidFill>
                <a:srgbClr val="008000"/>
              </a:solidFill>
              <a:cs typeface="Arial" pitchFamily="34" charset="0"/>
            </a:endParaRPr>
          </a:p>
          <a:p>
            <a:pPr marL="0" algn="just">
              <a:buFont typeface="Arial" charset="0"/>
              <a:buNone/>
              <a:defRPr/>
            </a:pPr>
            <a:r>
              <a:rPr lang="pl-PL" sz="2400" dirty="0" smtClean="0">
                <a:cs typeface="Arial" pitchFamily="34" charset="0"/>
              </a:rPr>
              <a:t>Pomoc przysługuje wnioskodawcom, </a:t>
            </a:r>
            <a:r>
              <a:rPr lang="pl-PL" sz="2400" dirty="0" smtClean="0">
                <a:solidFill>
                  <a:srgbClr val="C00000"/>
                </a:solidFill>
                <a:cs typeface="Arial" pitchFamily="34" charset="0"/>
              </a:rPr>
              <a:t>według kolejności ustalonej przez Agencję przy zastosowaniu kryteriów wyboru.</a:t>
            </a:r>
          </a:p>
          <a:p>
            <a:pPr marL="0" algn="just">
              <a:buFont typeface="Arial" charset="0"/>
              <a:buNone/>
              <a:defRPr/>
            </a:pPr>
            <a:endParaRPr lang="pl-PL" sz="2000" dirty="0" smtClean="0">
              <a:cs typeface="Arial" pitchFamily="34" charset="0"/>
            </a:endParaRPr>
          </a:p>
          <a:p>
            <a:pPr marL="0" algn="just">
              <a:buFont typeface="Arial" charset="0"/>
              <a:buNone/>
              <a:defRPr/>
            </a:pPr>
            <a:r>
              <a:rPr lang="pl-PL" sz="2400" dirty="0" smtClean="0">
                <a:cs typeface="Arial" pitchFamily="34" charset="0"/>
              </a:rPr>
              <a:t>O kolejności przysługiwania pomocy decyduje </a:t>
            </a:r>
            <a:r>
              <a:rPr lang="pl-PL" sz="2400" dirty="0" smtClean="0">
                <a:solidFill>
                  <a:srgbClr val="C00000"/>
                </a:solidFill>
                <a:cs typeface="Arial" pitchFamily="34" charset="0"/>
              </a:rPr>
              <a:t>suma uzyskanych punktów.</a:t>
            </a:r>
          </a:p>
          <a:p>
            <a:pPr marL="0" algn="just">
              <a:buFont typeface="Arial" charset="0"/>
              <a:buNone/>
              <a:defRPr/>
            </a:pPr>
            <a:endParaRPr lang="pl-PL" sz="2400" dirty="0">
              <a:solidFill>
                <a:srgbClr val="C00000"/>
              </a:solidFill>
              <a:cs typeface="Arial" pitchFamily="34" charset="0"/>
            </a:endParaRPr>
          </a:p>
          <a:p>
            <a:pPr marL="0" algn="just">
              <a:buFont typeface="Arial" charset="0"/>
              <a:buNone/>
              <a:defRPr/>
            </a:pPr>
            <a:r>
              <a:rPr lang="pl-PL" sz="2400" dirty="0"/>
              <a:t>W pierwszej kolejności pomoc przysługuje grupom, które uzyskały największą liczbę punktów, przy czym pomoc jest przyznawana, </a:t>
            </a:r>
            <a:r>
              <a:rPr lang="pl-PL" sz="2400" b="1" dirty="0" smtClean="0"/>
              <a:t>jeżeli grupa uzyskała co najmniej 3 punkty.</a:t>
            </a:r>
            <a:endParaRPr lang="pl-PL" sz="2400" b="1" dirty="0" smtClean="0">
              <a:solidFill>
                <a:srgbClr val="C00000"/>
              </a:solidFill>
              <a:cs typeface="Arial" pitchFamily="34" charset="0"/>
            </a:endParaRPr>
          </a:p>
          <a:p>
            <a:pPr marL="0">
              <a:buFont typeface="Wingdings" pitchFamily="2" charset="2"/>
              <a:buChar char="ü"/>
              <a:defRPr/>
            </a:pPr>
            <a:endParaRPr lang="pl-PL" sz="1800" dirty="0" smtClean="0">
              <a:cs typeface="Arial" pitchFamily="34" charset="0"/>
            </a:endParaRPr>
          </a:p>
          <a:p>
            <a:pPr marL="800100" lvl="2">
              <a:buFont typeface="Wingdings" pitchFamily="2" charset="2"/>
              <a:buChar char="§"/>
              <a:defRPr/>
            </a:pPr>
            <a:endParaRPr lang="pl-PL" sz="1100" dirty="0" smtClean="0">
              <a:cs typeface="Arial" pitchFamily="34" charset="0"/>
            </a:endParaRPr>
          </a:p>
          <a:p>
            <a:pPr algn="just">
              <a:buFont typeface="Arial" charset="0"/>
              <a:buNone/>
              <a:defRPr/>
            </a:pPr>
            <a:endParaRPr lang="pl-PL" sz="1800" dirty="0" smtClean="0"/>
          </a:p>
          <a:p>
            <a:pPr>
              <a:buFont typeface="Arial" charset="0"/>
              <a:buNone/>
              <a:defRPr/>
            </a:pPr>
            <a:endParaRPr lang="pl-PL" sz="1800" b="1" dirty="0" smtClean="0">
              <a:solidFill>
                <a:srgbClr val="008000"/>
              </a:solidFill>
              <a:cs typeface="Arial" pitchFamily="34" charset="0"/>
            </a:endParaRPr>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55</a:t>
            </a:fld>
            <a:endParaRPr lang="pl-PL" dirty="0"/>
          </a:p>
        </p:txBody>
      </p:sp>
    </p:spTree>
    <p:extLst>
      <p:ext uri="{BB962C8B-B14F-4D97-AF65-F5344CB8AC3E}">
        <p14:creationId xmlns:p14="http://schemas.microsoft.com/office/powerpoint/2010/main" val="281807974"/>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56</a:t>
            </a:fld>
            <a:endParaRPr lang="pl-PL" dirty="0"/>
          </a:p>
        </p:txBody>
      </p:sp>
      <p:graphicFrame>
        <p:nvGraphicFramePr>
          <p:cNvPr id="7" name="Tabela 6"/>
          <p:cNvGraphicFramePr>
            <a:graphicFrameLocks noGrp="1"/>
          </p:cNvGraphicFramePr>
          <p:nvPr>
            <p:extLst/>
          </p:nvPr>
        </p:nvGraphicFramePr>
        <p:xfrm>
          <a:off x="107504" y="980728"/>
          <a:ext cx="8928992" cy="5897995"/>
        </p:xfrm>
        <a:graphic>
          <a:graphicData uri="http://schemas.openxmlformats.org/drawingml/2006/table">
            <a:tbl>
              <a:tblPr firstRow="1" bandRow="1">
                <a:tableStyleId>{69CF1AB2-1976-4502-BF36-3FF5EA218861}</a:tableStyleId>
              </a:tblPr>
              <a:tblGrid>
                <a:gridCol w="7200800"/>
                <a:gridCol w="1728192"/>
              </a:tblGrid>
              <a:tr h="318454">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pl-PL" altLang="pl-PL" sz="1200" dirty="0" smtClean="0">
                          <a:latin typeface="+mn-lt"/>
                          <a:cs typeface="Arial" pitchFamily="34" charset="0"/>
                        </a:rPr>
                        <a:t>Kryteria wyboru (preferencje)</a:t>
                      </a:r>
                    </a:p>
                  </a:txBody>
                  <a:tcPr/>
                </a:tc>
                <a:tc>
                  <a:txBody>
                    <a:bodyPr/>
                    <a:lstStyle/>
                    <a:p>
                      <a:pPr algn="ctr"/>
                      <a:r>
                        <a:rPr lang="pl-PL" sz="1200" dirty="0" smtClean="0">
                          <a:latin typeface="+mn-lt"/>
                          <a:cs typeface="Arial" panose="020B0604020202020204" pitchFamily="34" charset="0"/>
                        </a:rPr>
                        <a:t>Liczba punktów</a:t>
                      </a:r>
                      <a:endParaRPr lang="pl-PL" sz="1200" dirty="0">
                        <a:latin typeface="+mn-lt"/>
                        <a:cs typeface="Arial" pitchFamily="34" charset="0"/>
                      </a:endParaRPr>
                    </a:p>
                  </a:txBody>
                  <a:tcPr/>
                </a:tc>
              </a:tr>
              <a:tr h="31845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altLang="pl-PL" sz="1200" dirty="0" smtClean="0">
                          <a:latin typeface="+mn-lt"/>
                          <a:cs typeface="Arial" panose="020B0604020202020204" pitchFamily="34" charset="0"/>
                        </a:rPr>
                        <a:t>podmioty zrzeszone w formie spółdzielni</a:t>
                      </a:r>
                      <a:endParaRPr lang="pl-PL" altLang="pl-PL" sz="1200" b="0" dirty="0" smtClean="0">
                        <a:latin typeface="+mn-lt"/>
                        <a:cs typeface="Arial" pitchFamily="34" charset="0"/>
                      </a:endParaRPr>
                    </a:p>
                  </a:txBody>
                  <a:tcPr anchor="ctr"/>
                </a:tc>
                <a:tc>
                  <a:txBody>
                    <a:bodyPr/>
                    <a:lstStyle/>
                    <a:p>
                      <a:pPr algn="ctr"/>
                      <a:r>
                        <a:rPr lang="pl-PL" sz="1050" dirty="0" smtClean="0">
                          <a:latin typeface="+mn-lt"/>
                          <a:cs typeface="Arial" panose="020B0604020202020204" pitchFamily="34" charset="0"/>
                        </a:rPr>
                        <a:t>3 pkt</a:t>
                      </a:r>
                      <a:endParaRPr lang="pl-PL" sz="1050" dirty="0">
                        <a:latin typeface="+mn-lt"/>
                        <a:cs typeface="Arial" pitchFamily="34" charset="0"/>
                      </a:endParaRPr>
                    </a:p>
                  </a:txBody>
                  <a:tcPr/>
                </a:tc>
              </a:tr>
              <a:tr h="1650886">
                <a:tc>
                  <a:txBody>
                    <a:bodyPr/>
                    <a:lstStyle/>
                    <a:p>
                      <a:pPr indent="-257175" algn="just" eaLnBrk="1" hangingPunct="1">
                        <a:lnSpc>
                          <a:spcPct val="100000"/>
                        </a:lnSpc>
                        <a:spcBef>
                          <a:spcPts val="300"/>
                        </a:spcBef>
                        <a:spcAft>
                          <a:spcPct val="0"/>
                        </a:spcAft>
                        <a:buFont typeface="Arial" charset="0"/>
                        <a:buNone/>
                      </a:pPr>
                      <a:r>
                        <a:rPr lang="pl-PL" altLang="pl-PL" sz="1200" dirty="0" smtClean="0">
                          <a:latin typeface="+mn-lt"/>
                          <a:cs typeface="Arial" panose="020B0604020202020204" pitchFamily="34" charset="0"/>
                        </a:rPr>
                        <a:t>podmioty zrzeszające producentów: </a:t>
                      </a:r>
                    </a:p>
                    <a:p>
                      <a:pPr marL="360363" lvl="1" indent="-185738" algn="just">
                        <a:lnSpc>
                          <a:spcPct val="100000"/>
                        </a:lnSpc>
                        <a:spcBef>
                          <a:spcPts val="300"/>
                        </a:spcBef>
                        <a:spcAft>
                          <a:spcPct val="0"/>
                        </a:spcAft>
                        <a:buFont typeface="Arial" charset="0"/>
                        <a:buChar char="•"/>
                      </a:pPr>
                      <a:r>
                        <a:rPr lang="pl-PL" altLang="pl-PL" sz="1200" dirty="0" smtClean="0">
                          <a:latin typeface="+mn-lt"/>
                          <a:cs typeface="Arial" panose="020B0604020202020204" pitchFamily="34" charset="0"/>
                        </a:rPr>
                        <a:t>wytwarzających produkty w ramach systemów jakości żywności, </a:t>
                      </a:r>
                    </a:p>
                    <a:p>
                      <a:pPr marL="360363" lvl="1" indent="-185738" algn="just">
                        <a:lnSpc>
                          <a:spcPct val="100000"/>
                        </a:lnSpc>
                        <a:spcBef>
                          <a:spcPts val="300"/>
                        </a:spcBef>
                        <a:spcAft>
                          <a:spcPct val="0"/>
                        </a:spcAft>
                        <a:buFont typeface="Arial" charset="0"/>
                        <a:buChar char="•"/>
                      </a:pPr>
                      <a:r>
                        <a:rPr lang="pl-PL" altLang="pl-PL" sz="1200" dirty="0" smtClean="0">
                          <a:latin typeface="+mn-lt"/>
                          <a:cs typeface="Arial" panose="020B0604020202020204" pitchFamily="34" charset="0"/>
                        </a:rPr>
                        <a:t>świń, prosiąt, warchlaków, mięsa wieprzowego (świeże, chłodzone, mrożone),</a:t>
                      </a:r>
                    </a:p>
                    <a:p>
                      <a:pPr marL="360363" lvl="1" indent="-185738" algn="just">
                        <a:lnSpc>
                          <a:spcPct val="100000"/>
                        </a:lnSpc>
                        <a:spcBef>
                          <a:spcPts val="300"/>
                        </a:spcBef>
                        <a:spcAft>
                          <a:spcPct val="0"/>
                        </a:spcAft>
                        <a:buFont typeface="Arial" charset="0"/>
                        <a:buChar char="•"/>
                      </a:pPr>
                      <a:r>
                        <a:rPr lang="pl-PL" altLang="pl-PL" sz="1200" dirty="0" smtClean="0">
                          <a:latin typeface="+mn-lt"/>
                          <a:cs typeface="Arial" panose="020B0604020202020204" pitchFamily="34" charset="0"/>
                        </a:rPr>
                        <a:t>bydła, zwierzęta rzeźne lub hodowlane, mięsa wołowe (świeże, chłodzone, mrożone),</a:t>
                      </a:r>
                    </a:p>
                    <a:p>
                      <a:pPr marL="360363" lvl="1" indent="-185738" algn="just">
                        <a:lnSpc>
                          <a:spcPct val="100000"/>
                        </a:lnSpc>
                        <a:spcBef>
                          <a:spcPts val="300"/>
                        </a:spcBef>
                        <a:spcAft>
                          <a:spcPct val="0"/>
                        </a:spcAft>
                        <a:buFont typeface="Arial" charset="0"/>
                        <a:buChar char="•"/>
                      </a:pPr>
                      <a:r>
                        <a:rPr lang="pl-PL" altLang="pl-PL" sz="1200" dirty="0" smtClean="0">
                          <a:latin typeface="+mn-lt"/>
                          <a:cs typeface="Arial" panose="020B0604020202020204" pitchFamily="34" charset="0"/>
                        </a:rPr>
                        <a:t>owiec, kóz (zwierzęta rzeźne lub hodowlane), wełny, mięsa owczego lub koziego (świeże, chłodzone, mrożone), skór owczych lub kozich,</a:t>
                      </a:r>
                    </a:p>
                    <a:p>
                      <a:pPr marL="360363" lvl="1" indent="-185738" algn="just">
                        <a:lnSpc>
                          <a:spcPct val="100000"/>
                        </a:lnSpc>
                        <a:spcBef>
                          <a:spcPts val="300"/>
                        </a:spcBef>
                        <a:spcAft>
                          <a:spcPct val="0"/>
                        </a:spcAft>
                        <a:buFont typeface="Arial" charset="0"/>
                        <a:buChar char="•"/>
                      </a:pPr>
                      <a:r>
                        <a:rPr lang="pl-PL" altLang="pl-PL" sz="1200" dirty="0" smtClean="0">
                          <a:latin typeface="+mn-lt"/>
                          <a:cs typeface="Arial" panose="020B0604020202020204" pitchFamily="34" charset="0"/>
                        </a:rPr>
                        <a:t>miodu i produktów pszczelich,</a:t>
                      </a:r>
                    </a:p>
                    <a:p>
                      <a:pPr marL="360363" lvl="1" indent="-185738" algn="just">
                        <a:lnSpc>
                          <a:spcPct val="100000"/>
                        </a:lnSpc>
                        <a:spcBef>
                          <a:spcPts val="300"/>
                        </a:spcBef>
                        <a:spcAft>
                          <a:spcPct val="0"/>
                        </a:spcAft>
                        <a:buFont typeface="Arial" charset="0"/>
                        <a:buChar char="•"/>
                      </a:pPr>
                      <a:r>
                        <a:rPr lang="pl-PL" altLang="pl-PL" sz="1200" dirty="0" smtClean="0">
                          <a:latin typeface="+mn-lt"/>
                          <a:cs typeface="Arial" panose="020B0604020202020204" pitchFamily="34" charset="0"/>
                        </a:rPr>
                        <a:t>roślin w plonie głównym, uprawianych z przeznaczeniem na cele energetyczne bądź techniczne,</a:t>
                      </a:r>
                    </a:p>
                    <a:p>
                      <a:pPr marL="360363" lvl="1" indent="-185738" algn="just">
                        <a:lnSpc>
                          <a:spcPct val="100000"/>
                        </a:lnSpc>
                        <a:spcBef>
                          <a:spcPts val="300"/>
                        </a:spcBef>
                        <a:spcAft>
                          <a:spcPct val="0"/>
                        </a:spcAft>
                        <a:buFont typeface="Arial" charset="0"/>
                        <a:buChar char="•"/>
                      </a:pPr>
                      <a:r>
                        <a:rPr lang="pl-PL" altLang="pl-PL" sz="1200" dirty="0" smtClean="0">
                          <a:latin typeface="+mn-lt"/>
                          <a:cs typeface="Arial" panose="020B0604020202020204" pitchFamily="34" charset="0"/>
                        </a:rPr>
                        <a:t>szyszek chmielowych</a:t>
                      </a:r>
                      <a:endParaRPr lang="pl-PL" altLang="pl-PL" sz="1200" b="0" dirty="0" smtClean="0">
                        <a:latin typeface="+mn-lt"/>
                        <a:cs typeface="Arial" pitchFamily="34" charset="0"/>
                      </a:endParaRPr>
                    </a:p>
                  </a:txBody>
                  <a:tcPr anchor="ctr"/>
                </a:tc>
                <a:tc>
                  <a:txBody>
                    <a:bodyPr/>
                    <a:lstStyle/>
                    <a:p>
                      <a:pPr algn="ctr"/>
                      <a:r>
                        <a:rPr kumimoji="0" lang="pl-PL" sz="1050" kern="1200" dirty="0" smtClean="0">
                          <a:latin typeface="+mn-lt"/>
                          <a:cs typeface="Arial" panose="020B0604020202020204" pitchFamily="34" charset="0"/>
                        </a:rPr>
                        <a:t>3 pkt</a:t>
                      </a:r>
                      <a:endParaRPr kumimoji="0" lang="pl-PL" sz="1050" kern="1200" dirty="0" smtClean="0">
                        <a:solidFill>
                          <a:schemeClr val="dk1"/>
                        </a:solidFill>
                        <a:latin typeface="+mn-lt"/>
                        <a:ea typeface="+mn-ea"/>
                        <a:cs typeface="Arial" pitchFamily="34" charset="0"/>
                      </a:endParaRPr>
                    </a:p>
                  </a:txBody>
                  <a:tcPr anchor="ctr"/>
                </a:tc>
              </a:tr>
              <a:tr h="455736">
                <a:tc>
                  <a:txBody>
                    <a:bodyPr/>
                    <a:lstStyle/>
                    <a:p>
                      <a:pPr algn="just">
                        <a:lnSpc>
                          <a:spcPct val="100000"/>
                        </a:lnSpc>
                        <a:spcBef>
                          <a:spcPts val="300"/>
                        </a:spcBef>
                      </a:pPr>
                      <a:r>
                        <a:rPr lang="pl-PL" altLang="pl-PL" sz="1200" dirty="0" smtClean="0">
                          <a:latin typeface="+mn-lt"/>
                          <a:cs typeface="Arial" panose="020B0604020202020204" pitchFamily="34" charset="0"/>
                        </a:rPr>
                        <a:t>podmioty z jak największą liczbą członków w danej kategorii</a:t>
                      </a:r>
                      <a:endParaRPr lang="pl-PL" sz="1200" dirty="0">
                        <a:latin typeface="+mn-lt"/>
                        <a:cs typeface="Arial" pitchFamily="34" charset="0"/>
                      </a:endParaRPr>
                    </a:p>
                  </a:txBody>
                  <a:tcPr anchor="ctr"/>
                </a:tc>
                <a:tc>
                  <a:txBody>
                    <a:bodyPr/>
                    <a:lstStyle/>
                    <a:p>
                      <a:r>
                        <a:rPr lang="pl-PL" sz="1050" dirty="0" smtClean="0">
                          <a:latin typeface="+mn-lt"/>
                          <a:cs typeface="Arial" panose="020B0604020202020204" pitchFamily="34" charset="0"/>
                        </a:rPr>
                        <a:t>min. 10 członków:</a:t>
                      </a:r>
                      <a:r>
                        <a:rPr lang="pl-PL" sz="1050" baseline="0" dirty="0" smtClean="0">
                          <a:latin typeface="+mn-lt"/>
                          <a:cs typeface="Arial" panose="020B0604020202020204" pitchFamily="34" charset="0"/>
                        </a:rPr>
                        <a:t> </a:t>
                      </a:r>
                      <a:r>
                        <a:rPr lang="pl-PL" sz="1050" dirty="0" smtClean="0">
                          <a:latin typeface="+mn-lt"/>
                          <a:cs typeface="Arial" panose="020B0604020202020204" pitchFamily="34" charset="0"/>
                        </a:rPr>
                        <a:t> 4 pkt</a:t>
                      </a:r>
                    </a:p>
                    <a:p>
                      <a:r>
                        <a:rPr lang="pl-PL" sz="1050" dirty="0" smtClean="0">
                          <a:latin typeface="+mn-lt"/>
                          <a:cs typeface="Arial" panose="020B0604020202020204" pitchFamily="34" charset="0"/>
                        </a:rPr>
                        <a:t>każdy następny:  + 0,2 pkt</a:t>
                      </a:r>
                      <a:endParaRPr lang="pl-PL" sz="1050" dirty="0">
                        <a:latin typeface="+mn-lt"/>
                        <a:cs typeface="Arial" pitchFamily="34" charset="0"/>
                      </a:endParaRPr>
                    </a:p>
                  </a:txBody>
                  <a:tcPr/>
                </a:tc>
              </a:tr>
              <a:tr h="716521">
                <a:tc>
                  <a:txBody>
                    <a:bodyPr/>
                    <a:lstStyle/>
                    <a:p>
                      <a:pPr marL="0" marR="0" indent="0" algn="just" defTabSz="914400" rtl="0" eaLnBrk="1" fontAlgn="auto" latinLnBrk="0" hangingPunct="1">
                        <a:lnSpc>
                          <a:spcPct val="100000"/>
                        </a:lnSpc>
                        <a:spcBef>
                          <a:spcPts val="300"/>
                        </a:spcBef>
                        <a:spcAft>
                          <a:spcPts val="0"/>
                        </a:spcAft>
                        <a:buClrTx/>
                        <a:buSzTx/>
                        <a:buFontTx/>
                        <a:buNone/>
                        <a:tabLst/>
                        <a:defRPr/>
                      </a:pPr>
                      <a:r>
                        <a:rPr lang="pl-PL" altLang="pl-PL" sz="1200" dirty="0" smtClean="0">
                          <a:latin typeface="+mn-lt"/>
                          <a:cs typeface="Arial" panose="020B0604020202020204" pitchFamily="34" charset="0"/>
                        </a:rPr>
                        <a:t>podmioty zrzeszające producentów, w gospodarstwach których (każdego producenta)</a:t>
                      </a:r>
                      <a:r>
                        <a:rPr lang="pl-PL" altLang="pl-PL" sz="1200" baseline="0" dirty="0" smtClean="0">
                          <a:latin typeface="+mn-lt"/>
                          <a:cs typeface="Arial" panose="020B0604020202020204" pitchFamily="34" charset="0"/>
                        </a:rPr>
                        <a:t> </a:t>
                      </a:r>
                      <a:r>
                        <a:rPr lang="pl-PL" altLang="pl-PL" sz="1200" dirty="0" smtClean="0">
                          <a:latin typeface="+mn-lt"/>
                          <a:cs typeface="Arial" panose="020B0604020202020204" pitchFamily="34" charset="0"/>
                        </a:rPr>
                        <a:t>min. 50% produkcji, w zakresie produktu, ze względu na który podmiot został uznany, objęta została dobrowolnym ubezpieczeniem, ważnym przez okres co najmniej 6 miesięcy od dnia złożenia wniosku o przyznanie pomocy</a:t>
                      </a:r>
                      <a:endParaRPr lang="pl-PL" altLang="pl-PL" sz="1200" b="0" dirty="0" smtClean="0">
                        <a:latin typeface="+mn-lt"/>
                        <a:cs typeface="Arial" pitchFamily="34" charset="0"/>
                      </a:endParaRPr>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pl-PL" sz="1050" kern="1200" dirty="0" smtClean="0">
                          <a:latin typeface="+mn-lt"/>
                          <a:cs typeface="Arial" panose="020B0604020202020204" pitchFamily="34" charset="0"/>
                        </a:rPr>
                        <a:t>3 pkt</a:t>
                      </a:r>
                      <a:endParaRPr kumimoji="0" lang="pl-PL" sz="1050" kern="1200" dirty="0" smtClean="0">
                        <a:solidFill>
                          <a:schemeClr val="dk1"/>
                        </a:solidFill>
                        <a:latin typeface="+mn-lt"/>
                        <a:ea typeface="+mn-ea"/>
                        <a:cs typeface="Arial" pitchFamily="34" charset="0"/>
                      </a:endParaRPr>
                    </a:p>
                  </a:txBody>
                  <a:tcPr anchor="ctr"/>
                </a:tc>
              </a:tr>
              <a:tr h="339240">
                <a:tc>
                  <a:txBody>
                    <a:bodyPr/>
                    <a:lstStyle/>
                    <a:p>
                      <a:pPr algn="just">
                        <a:lnSpc>
                          <a:spcPct val="100000"/>
                        </a:lnSpc>
                        <a:spcBef>
                          <a:spcPts val="300"/>
                        </a:spcBef>
                      </a:pPr>
                      <a:r>
                        <a:rPr lang="pl-PL" altLang="pl-PL" sz="1200" dirty="0" smtClean="0">
                          <a:latin typeface="+mn-lt"/>
                          <a:cs typeface="Arial" panose="020B0604020202020204" pitchFamily="34" charset="0"/>
                        </a:rPr>
                        <a:t>podmioty, których siedziba znajduje się w powiecie o wysokim rozdrobnieniu agrarnym</a:t>
                      </a:r>
                      <a:endParaRPr lang="pl-PL" sz="1200" dirty="0">
                        <a:latin typeface="+mn-lt"/>
                        <a:cs typeface="Arial" pitchFamily="34" charset="0"/>
                      </a:endParaRPr>
                    </a:p>
                  </a:txBody>
                  <a:tcPr anchor="ctr"/>
                </a:tc>
                <a:tc>
                  <a:txBody>
                    <a:bodyPr/>
                    <a:lstStyle/>
                    <a:p>
                      <a:pPr algn="ctr"/>
                      <a:r>
                        <a:rPr lang="pl-PL" sz="1050" dirty="0" smtClean="0">
                          <a:latin typeface="+mn-lt"/>
                          <a:cs typeface="Arial" panose="020B0604020202020204" pitchFamily="34" charset="0"/>
                        </a:rPr>
                        <a:t>1 pkt – 3 pkt</a:t>
                      </a:r>
                      <a:endParaRPr lang="pl-PL" sz="1050" dirty="0">
                        <a:latin typeface="+mn-lt"/>
                        <a:cs typeface="Arial" pitchFamily="34" charset="0"/>
                      </a:endParaRPr>
                    </a:p>
                  </a:txBody>
                  <a:tcPr anchor="ctr"/>
                </a:tc>
              </a:tr>
              <a:tr h="517487">
                <a:tc>
                  <a:txBody>
                    <a:bodyPr/>
                    <a:lstStyle/>
                    <a:p>
                      <a:pPr marL="0" marR="0" indent="0" algn="just" defTabSz="914400" rtl="0" eaLnBrk="1" fontAlgn="auto" latinLnBrk="0" hangingPunct="1">
                        <a:lnSpc>
                          <a:spcPct val="100000"/>
                        </a:lnSpc>
                        <a:spcBef>
                          <a:spcPts val="300"/>
                        </a:spcBef>
                        <a:spcAft>
                          <a:spcPts val="0"/>
                        </a:spcAft>
                        <a:buClrTx/>
                        <a:buSzTx/>
                        <a:buFontTx/>
                        <a:buNone/>
                        <a:tabLst/>
                        <a:defRPr/>
                      </a:pPr>
                      <a:r>
                        <a:rPr kumimoji="0" lang="pl-PL" altLang="pl-PL" sz="1200" kern="1200" dirty="0" smtClean="0">
                          <a:latin typeface="+mn-lt"/>
                          <a:cs typeface="Arial" panose="020B0604020202020204" pitchFamily="34" charset="0"/>
                        </a:rPr>
                        <a:t>podmioty, u których w planie biznesowym są planowane inwestycje przyczyniające się do realizacji celów przekrojowych Programu – środowisko lub innowacyjność</a:t>
                      </a:r>
                      <a:endParaRPr kumimoji="0" lang="pl-PL" altLang="pl-PL" sz="1200" b="0" kern="1200" dirty="0" smtClean="0">
                        <a:solidFill>
                          <a:schemeClr val="dk1"/>
                        </a:solidFill>
                        <a:latin typeface="+mn-lt"/>
                        <a:ea typeface="+mn-ea"/>
                        <a:cs typeface="Arial" pitchFamily="34" charset="0"/>
                      </a:endParaRPr>
                    </a:p>
                  </a:txBody>
                  <a:tcPr anchor="ctr"/>
                </a:tc>
                <a:tc>
                  <a:txBody>
                    <a:bodyPr/>
                    <a:lstStyle/>
                    <a:p>
                      <a:pPr algn="ctr"/>
                      <a:r>
                        <a:rPr lang="pl-PL" sz="1050" dirty="0" smtClean="0">
                          <a:latin typeface="+mn-lt"/>
                          <a:cs typeface="Arial" panose="020B0604020202020204" pitchFamily="34" charset="0"/>
                        </a:rPr>
                        <a:t>5 pkt</a:t>
                      </a:r>
                      <a:endParaRPr lang="pl-PL" sz="1050" dirty="0">
                        <a:latin typeface="+mn-lt"/>
                        <a:cs typeface="Arial" pitchFamily="34" charset="0"/>
                      </a:endParaRPr>
                    </a:p>
                  </a:txBody>
                  <a:tcPr anchor="ctr"/>
                </a:tc>
              </a:tr>
              <a:tr h="517487">
                <a:tc>
                  <a:txBody>
                    <a:bodyPr/>
                    <a:lstStyle/>
                    <a:p>
                      <a:pPr marL="0" marR="0" indent="0" algn="just" defTabSz="914400" rtl="0" eaLnBrk="1" fontAlgn="auto" latinLnBrk="0" hangingPunct="1">
                        <a:lnSpc>
                          <a:spcPct val="100000"/>
                        </a:lnSpc>
                        <a:spcBef>
                          <a:spcPts val="300"/>
                        </a:spcBef>
                        <a:spcAft>
                          <a:spcPts val="0"/>
                        </a:spcAft>
                        <a:buClrTx/>
                        <a:buSzTx/>
                        <a:buFontTx/>
                        <a:buNone/>
                        <a:tabLst/>
                        <a:defRPr/>
                      </a:pPr>
                      <a:r>
                        <a:rPr kumimoji="0" lang="pl-PL" altLang="pl-PL" sz="1200" kern="1200" dirty="0" smtClean="0">
                          <a:latin typeface="+mn-lt"/>
                          <a:cs typeface="Arial" panose="020B0604020202020204" pitchFamily="34" charset="0"/>
                        </a:rPr>
                        <a:t>jeżeli grupa zatrudnia minimum dwie osoby na pełne etaty na umowę o</a:t>
                      </a:r>
                      <a:r>
                        <a:rPr kumimoji="0" lang="pl-PL" altLang="pl-PL" sz="1200" kern="1200" baseline="0" dirty="0" smtClean="0">
                          <a:latin typeface="+mn-lt"/>
                          <a:cs typeface="Arial" panose="020B0604020202020204" pitchFamily="34" charset="0"/>
                        </a:rPr>
                        <a:t> pracę </a:t>
                      </a:r>
                      <a:r>
                        <a:rPr kumimoji="0" lang="pl-PL" altLang="pl-PL" sz="1200" kern="1200" dirty="0" smtClean="0">
                          <a:latin typeface="+mn-lt"/>
                          <a:cs typeface="Arial" panose="020B0604020202020204" pitchFamily="34" charset="0"/>
                        </a:rPr>
                        <a:t>albo jeżeli grupa zatrudnia na umowę o pracę minimum jedną osobę niepełnosprawną, zgodnie z przepisami ustawy z dnia 27 sierpnia 1997 r. </a:t>
                      </a:r>
                      <a:r>
                        <a:rPr kumimoji="0" lang="pl-PL" altLang="pl-PL" sz="1200" i="1" kern="1200" dirty="0" smtClean="0">
                          <a:latin typeface="+mn-lt"/>
                          <a:cs typeface="Arial" panose="020B0604020202020204" pitchFamily="34" charset="0"/>
                        </a:rPr>
                        <a:t>o rehabilitacji zawodowej i społecznej oraz zatrudnianiu osób niepełnosprawnych</a:t>
                      </a:r>
                      <a:r>
                        <a:rPr kumimoji="0" lang="pl-PL" altLang="pl-PL" sz="1200" kern="1200" dirty="0" smtClean="0">
                          <a:latin typeface="+mn-lt"/>
                          <a:cs typeface="Arial" panose="020B0604020202020204" pitchFamily="34" charset="0"/>
                        </a:rPr>
                        <a:t> (Dz. U. z 2011 r. Nr 127, poz. 721, z </a:t>
                      </a:r>
                      <a:r>
                        <a:rPr kumimoji="0" lang="pl-PL" altLang="pl-PL" sz="1200" kern="1200" dirty="0" err="1" smtClean="0">
                          <a:latin typeface="+mn-lt"/>
                          <a:cs typeface="Arial" panose="020B0604020202020204" pitchFamily="34" charset="0"/>
                        </a:rPr>
                        <a:t>późn</a:t>
                      </a:r>
                      <a:r>
                        <a:rPr kumimoji="0" lang="pl-PL" altLang="pl-PL" sz="1200" kern="1200" dirty="0" smtClean="0">
                          <a:latin typeface="+mn-lt"/>
                          <a:cs typeface="Arial" panose="020B0604020202020204" pitchFamily="34" charset="0"/>
                        </a:rPr>
                        <a:t>. zm.)</a:t>
                      </a:r>
                      <a:endParaRPr kumimoji="0" lang="pl-PL" altLang="pl-PL" sz="1200" b="0" kern="1200" dirty="0" smtClean="0">
                        <a:solidFill>
                          <a:schemeClr val="dk1"/>
                        </a:solidFill>
                        <a:latin typeface="+mn-lt"/>
                        <a:ea typeface="+mn-ea"/>
                        <a:cs typeface="Arial" pitchFamily="34" charset="0"/>
                      </a:endParaRPr>
                    </a:p>
                  </a:txBody>
                  <a:tcPr anchor="ctr"/>
                </a:tc>
                <a:tc>
                  <a:txBody>
                    <a:bodyPr/>
                    <a:lstStyle/>
                    <a:p>
                      <a:pPr algn="ctr"/>
                      <a:r>
                        <a:rPr lang="pl-PL" sz="1050" dirty="0" smtClean="0">
                          <a:latin typeface="+mn-lt"/>
                          <a:cs typeface="Arial" panose="020B0604020202020204" pitchFamily="34" charset="0"/>
                        </a:rPr>
                        <a:t>2 pkt</a:t>
                      </a:r>
                      <a:endParaRPr lang="pl-PL" sz="1050" dirty="0">
                        <a:latin typeface="+mn-lt"/>
                        <a:cs typeface="Arial" pitchFamily="34" charset="0"/>
                      </a:endParaRPr>
                    </a:p>
                  </a:txBody>
                  <a:tcPr anchor="ctr"/>
                </a:tc>
              </a:tr>
            </a:tbl>
          </a:graphicData>
        </a:graphic>
      </p:graphicFrame>
    </p:spTree>
    <p:extLst>
      <p:ext uri="{BB962C8B-B14F-4D97-AF65-F5344CB8AC3E}">
        <p14:creationId xmlns:p14="http://schemas.microsoft.com/office/powerpoint/2010/main" val="2498794373"/>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57</a:t>
            </a:fld>
            <a:endParaRPr lang="pl-PL" dirty="0"/>
          </a:p>
        </p:txBody>
      </p:sp>
      <p:sp>
        <p:nvSpPr>
          <p:cNvPr id="5" name="Rectangle 3"/>
          <p:cNvSpPr txBox="1">
            <a:spLocks noChangeArrowheads="1"/>
          </p:cNvSpPr>
          <p:nvPr/>
        </p:nvSpPr>
        <p:spPr bwMode="auto">
          <a:xfrm>
            <a:off x="539552" y="1340768"/>
            <a:ext cx="7690048" cy="432048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FontTx/>
              <a:buNone/>
              <a:defRPr/>
            </a:pPr>
            <a:r>
              <a:rPr lang="pl-PL" altLang="pl-PL" sz="1400" b="1" kern="0" dirty="0" smtClean="0">
                <a:solidFill>
                  <a:srgbClr val="993300"/>
                </a:solidFill>
                <a:cs typeface="Arial" pitchFamily="34" charset="0"/>
              </a:rPr>
              <a:t>Ogłoszenie o naborze:</a:t>
            </a:r>
          </a:p>
          <a:p>
            <a:pPr>
              <a:buFontTx/>
              <a:buNone/>
              <a:defRPr/>
            </a:pPr>
            <a:endParaRPr lang="pl-PL" altLang="pl-PL" sz="1400" b="1" kern="0" dirty="0" smtClean="0">
              <a:cs typeface="Arial" pitchFamily="34" charset="0"/>
            </a:endParaRPr>
          </a:p>
          <a:p>
            <a:pPr algn="just">
              <a:buSzPct val="80000"/>
              <a:buFont typeface="Arial" pitchFamily="34" charset="0"/>
              <a:buChar char="•"/>
              <a:defRPr/>
            </a:pPr>
            <a:r>
              <a:rPr lang="pl-PL" sz="1400" kern="0" dirty="0" smtClean="0">
                <a:cs typeface="Arial" pitchFamily="34" charset="0"/>
              </a:rPr>
              <a:t>Prezes ARiMR, </a:t>
            </a:r>
            <a:r>
              <a:rPr lang="pl-PL" sz="1400" dirty="0"/>
              <a:t>podaje do publicznej wiadomości na stronie internetowej administrowanej przez </a:t>
            </a:r>
            <a:r>
              <a:rPr lang="pl-PL" sz="1400" dirty="0" smtClean="0"/>
              <a:t>ARiMR, </a:t>
            </a:r>
            <a:r>
              <a:rPr lang="pl-PL" sz="1400" dirty="0"/>
              <a:t>co najmniej w jednym dzienniku o zasięgu krajowym oraz w siedzibie Centrali </a:t>
            </a:r>
            <a:r>
              <a:rPr lang="pl-PL" sz="1400" dirty="0" smtClean="0"/>
              <a:t>ARiMR </a:t>
            </a:r>
            <a:r>
              <a:rPr lang="pl-PL" sz="1400" dirty="0"/>
              <a:t>i oddziałów regionalnych </a:t>
            </a:r>
            <a:r>
              <a:rPr lang="pl-PL" sz="1400" dirty="0" smtClean="0"/>
              <a:t>ARiMR, </a:t>
            </a:r>
            <a:r>
              <a:rPr lang="pl-PL" sz="1400" dirty="0"/>
              <a:t>ogłoszenie o naborze wniosków o przyznanie pomocy, nie później niż </a:t>
            </a:r>
            <a:r>
              <a:rPr lang="pl-PL" sz="1400" kern="0" dirty="0" smtClean="0">
                <a:effectLst>
                  <a:outerShdw blurRad="38100" dist="38100" dir="2700000" algn="tl">
                    <a:srgbClr val="000000">
                      <a:alpha val="43137"/>
                    </a:srgbClr>
                  </a:outerShdw>
                </a:effectLst>
                <a:cs typeface="Arial" pitchFamily="34" charset="0"/>
              </a:rPr>
              <a:t>30 dni przed dniem planowanego rozpoczęcia terminu składania tych wniosków</a:t>
            </a:r>
            <a:r>
              <a:rPr lang="pl-PL" sz="1400" kern="0" dirty="0" smtClean="0">
                <a:cs typeface="Arial" pitchFamily="34" charset="0"/>
              </a:rPr>
              <a:t>,</a:t>
            </a:r>
          </a:p>
          <a:p>
            <a:pPr algn="just">
              <a:buSzPct val="80000"/>
              <a:buFont typeface="Arial" pitchFamily="34" charset="0"/>
              <a:buChar char="•"/>
              <a:defRPr/>
            </a:pPr>
            <a:r>
              <a:rPr lang="pl-PL" sz="1400" kern="0" dirty="0" smtClean="0">
                <a:cs typeface="Arial" pitchFamily="34" charset="0"/>
              </a:rPr>
              <a:t>ogłoszenie, zawiera wskazanie dnia rozpoczęcia oraz dnia zakończenia terminu składania wniosków o przyznanie pomocy,</a:t>
            </a:r>
          </a:p>
          <a:p>
            <a:pPr algn="just">
              <a:buSzPct val="80000"/>
              <a:buFont typeface="Arial" pitchFamily="34" charset="0"/>
              <a:buChar char="•"/>
              <a:defRPr/>
            </a:pPr>
            <a:r>
              <a:rPr lang="pl-PL" sz="1400" kern="0" dirty="0" smtClean="0">
                <a:cs typeface="Arial" pitchFamily="34" charset="0"/>
              </a:rPr>
              <a:t>termin składania wniosków o przyznanie pomocy nie może być </a:t>
            </a:r>
            <a:r>
              <a:rPr lang="pl-PL" sz="1400" kern="0" dirty="0" smtClean="0">
                <a:effectLst>
                  <a:outerShdw blurRad="38100" dist="38100" dir="2700000" algn="tl">
                    <a:srgbClr val="000000">
                      <a:alpha val="43137"/>
                    </a:srgbClr>
                  </a:outerShdw>
                </a:effectLst>
                <a:cs typeface="Arial" pitchFamily="34" charset="0"/>
              </a:rPr>
              <a:t>krótszy niż 30 dni oraz dłuższy niż 60 dni</a:t>
            </a:r>
            <a:r>
              <a:rPr lang="pl-PL" sz="1400" kern="0" dirty="0" smtClean="0">
                <a:cs typeface="Arial" pitchFamily="34" charset="0"/>
              </a:rPr>
              <a:t>,</a:t>
            </a:r>
          </a:p>
          <a:p>
            <a:pPr algn="just">
              <a:buSzPct val="80000"/>
              <a:buFont typeface="Arial" pitchFamily="34" charset="0"/>
              <a:buChar char="•"/>
              <a:defRPr/>
            </a:pPr>
            <a:r>
              <a:rPr lang="pl-PL" sz="1400" kern="0" dirty="0" smtClean="0">
                <a:cs typeface="Arial" pitchFamily="34" charset="0"/>
              </a:rPr>
              <a:t>Agencja udostępnia formularz wniosku o przyznanie pomocy, formularz wniosku o płatność, wzory dołączanych do wniosku o przyznanie pomocy lub wniosku o płatność oświadczeń i załączników, nie później niż w publikacji ogłoszenia.</a:t>
            </a:r>
          </a:p>
          <a:p>
            <a:pPr marL="0" indent="0" algn="just">
              <a:buSzPct val="80000"/>
              <a:buNone/>
              <a:defRPr/>
            </a:pPr>
            <a:endParaRPr lang="pl-PL" sz="1400" dirty="0" smtClean="0">
              <a:solidFill>
                <a:prstClr val="black"/>
              </a:solidFill>
              <a:cs typeface="Arial" pitchFamily="34" charset="0"/>
            </a:endParaRPr>
          </a:p>
          <a:p>
            <a:pPr marL="0" indent="0" algn="just">
              <a:buSzPct val="80000"/>
              <a:buNone/>
              <a:defRPr/>
            </a:pPr>
            <a:r>
              <a:rPr lang="pl-PL" sz="1400" dirty="0" smtClean="0">
                <a:solidFill>
                  <a:prstClr val="black"/>
                </a:solidFill>
                <a:cs typeface="Arial" pitchFamily="34" charset="0"/>
              </a:rPr>
              <a:t>Wniosek </a:t>
            </a:r>
            <a:r>
              <a:rPr lang="pl-PL" sz="1400" dirty="0">
                <a:solidFill>
                  <a:prstClr val="black"/>
                </a:solidFill>
                <a:cs typeface="Arial" pitchFamily="34" charset="0"/>
              </a:rPr>
              <a:t>o przyznanie pomocy składa się do </a:t>
            </a:r>
            <a:r>
              <a:rPr lang="pl-PL" sz="1400" b="1" dirty="0">
                <a:solidFill>
                  <a:prstClr val="black"/>
                </a:solidFill>
                <a:cs typeface="Arial" pitchFamily="34" charset="0"/>
              </a:rPr>
              <a:t>dyrektora oddziału regionalnego </a:t>
            </a:r>
            <a:r>
              <a:rPr lang="pl-PL" sz="1400" b="1" dirty="0" smtClean="0">
                <a:solidFill>
                  <a:prstClr val="black"/>
                </a:solidFill>
                <a:cs typeface="Arial" pitchFamily="34" charset="0"/>
              </a:rPr>
              <a:t>ARiMR </a:t>
            </a:r>
            <a:r>
              <a:rPr lang="pl-PL" sz="1400" dirty="0">
                <a:solidFill>
                  <a:prstClr val="black"/>
                </a:solidFill>
                <a:cs typeface="Arial" pitchFamily="34" charset="0"/>
              </a:rPr>
              <a:t>właściwego ze względu na siedzibę grupy</a:t>
            </a:r>
            <a:r>
              <a:rPr lang="pl-PL" sz="1400" dirty="0" smtClean="0">
                <a:solidFill>
                  <a:prstClr val="black"/>
                </a:solidFill>
                <a:cs typeface="Arial" pitchFamily="34" charset="0"/>
              </a:rPr>
              <a:t>.</a:t>
            </a:r>
          </a:p>
          <a:p>
            <a:pPr marL="0" indent="0" algn="just">
              <a:buSzPct val="80000"/>
              <a:buNone/>
              <a:defRPr/>
            </a:pPr>
            <a:endParaRPr lang="pl-PL" sz="1400" dirty="0">
              <a:solidFill>
                <a:prstClr val="black"/>
              </a:solidFill>
              <a:cs typeface="Arial" pitchFamily="34" charset="0"/>
            </a:endParaRPr>
          </a:p>
          <a:p>
            <a:pPr marL="0" indent="0" algn="just">
              <a:buSzPct val="80000"/>
              <a:buNone/>
              <a:defRPr/>
            </a:pPr>
            <a:r>
              <a:rPr lang="pl-PL" sz="1200" i="1" dirty="0" smtClean="0">
                <a:solidFill>
                  <a:prstClr val="black"/>
                </a:solidFill>
                <a:cs typeface="Arial" pitchFamily="34" charset="0"/>
              </a:rPr>
              <a:t>Zgodnie z </a:t>
            </a:r>
            <a:r>
              <a:rPr lang="pl-PL" sz="1200" i="1" dirty="0" smtClean="0"/>
              <a:t>zaktualizowanym harmonogramem, </a:t>
            </a:r>
            <a:r>
              <a:rPr lang="pl-PL" sz="1200" i="1" dirty="0"/>
              <a:t>umieszczonym na stronie internetowej </a:t>
            </a:r>
            <a:r>
              <a:rPr lang="pl-PL" sz="1200" i="1" dirty="0" err="1"/>
              <a:t>MRiRW</a:t>
            </a:r>
            <a:r>
              <a:rPr lang="pl-PL" sz="1200" i="1" dirty="0"/>
              <a:t>, </a:t>
            </a:r>
            <a:r>
              <a:rPr lang="pl-PL" sz="1200" b="1" i="1" dirty="0"/>
              <a:t>pierwszy nabór </a:t>
            </a:r>
            <a:r>
              <a:rPr lang="pl-PL" sz="1200" i="1" dirty="0"/>
              <a:t>w ramach ww. działania </a:t>
            </a:r>
            <a:r>
              <a:rPr lang="pl-PL" sz="1200" b="1" i="1" dirty="0"/>
              <a:t>został </a:t>
            </a:r>
            <a:r>
              <a:rPr lang="pl-PL" sz="1200" b="1" i="1" dirty="0" smtClean="0"/>
              <a:t>zaplanowany na </a:t>
            </a:r>
            <a:r>
              <a:rPr lang="pl-PL" sz="1200" b="1" i="1" dirty="0"/>
              <a:t>wrzesień 2016 r.</a:t>
            </a:r>
            <a:r>
              <a:rPr lang="pl-PL" sz="1200" i="1" dirty="0"/>
              <a:t> (czyli ogłoszenie o naborze powinno pojawić się w sierpniu br</a:t>
            </a:r>
            <a:r>
              <a:rPr lang="pl-PL" sz="1200" i="1" dirty="0" smtClean="0"/>
              <a:t>.) – uruchomienie naboru uzależnione jest od daty opublikowania rozporządzenia </a:t>
            </a:r>
            <a:r>
              <a:rPr lang="pl-PL" sz="1200" i="1" dirty="0" err="1" smtClean="0"/>
              <a:t>MRiRW</a:t>
            </a:r>
            <a:r>
              <a:rPr lang="pl-PL" sz="1200" i="1" dirty="0" smtClean="0"/>
              <a:t> w sprawie przedmiotowego działania</a:t>
            </a:r>
            <a:r>
              <a:rPr lang="pl-PL" sz="1200" b="1" i="1" dirty="0" smtClean="0"/>
              <a:t>. </a:t>
            </a:r>
          </a:p>
          <a:p>
            <a:pPr marL="0" indent="0" algn="just">
              <a:buSzPct val="80000"/>
              <a:buNone/>
              <a:defRPr/>
            </a:pPr>
            <a:r>
              <a:rPr lang="pl-PL" sz="1200" b="1" i="1" dirty="0" smtClean="0"/>
              <a:t>Drugi nabór </a:t>
            </a:r>
            <a:r>
              <a:rPr lang="pl-PL" sz="1200" b="1" i="1" dirty="0"/>
              <a:t>został zaplanowany na II kwartał 2017 r.</a:t>
            </a:r>
            <a:endParaRPr lang="pl-PL" sz="1200" i="1" dirty="0">
              <a:solidFill>
                <a:prstClr val="black"/>
              </a:solidFill>
              <a:cs typeface="Arial" pitchFamily="34" charset="0"/>
            </a:endParaRPr>
          </a:p>
          <a:p>
            <a:pPr marL="0" indent="0" algn="just">
              <a:buSzPct val="80000"/>
              <a:buNone/>
              <a:defRPr/>
            </a:pPr>
            <a:endParaRPr lang="pl-PL" sz="1400" b="1" kern="0" dirty="0" smtClean="0">
              <a:cs typeface="Arial" panose="020B0604020202020204" pitchFamily="34" charset="0"/>
            </a:endParaRPr>
          </a:p>
        </p:txBody>
      </p:sp>
    </p:spTree>
    <p:extLst>
      <p:ext uri="{BB962C8B-B14F-4D97-AF65-F5344CB8AC3E}">
        <p14:creationId xmlns:p14="http://schemas.microsoft.com/office/powerpoint/2010/main" val="140776008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58</a:t>
            </a:fld>
            <a:endParaRPr lang="pl-PL" dirty="0"/>
          </a:p>
        </p:txBody>
      </p:sp>
      <p:sp>
        <p:nvSpPr>
          <p:cNvPr id="8" name="Prostokąt 7"/>
          <p:cNvSpPr/>
          <p:nvPr/>
        </p:nvSpPr>
        <p:spPr>
          <a:xfrm>
            <a:off x="611560" y="1772816"/>
            <a:ext cx="7632848" cy="4054956"/>
          </a:xfrm>
          <a:prstGeom prst="rect">
            <a:avLst/>
          </a:prstGeom>
        </p:spPr>
        <p:txBody>
          <a:bodyPr wrap="square">
            <a:spAutoFit/>
          </a:bodyPr>
          <a:lstStyle/>
          <a:p>
            <a:pPr marL="87313" algn="just">
              <a:spcBef>
                <a:spcPts val="700"/>
              </a:spcBef>
              <a:buSzPct val="100000"/>
              <a:defRPr/>
            </a:pPr>
            <a:r>
              <a:rPr lang="pl-PL" altLang="pl-PL" sz="2000" b="1" kern="0" dirty="0">
                <a:solidFill>
                  <a:srgbClr val="C00000"/>
                </a:solidFill>
                <a:latin typeface="+mn-lt"/>
                <a:cs typeface="Arial" pitchFamily="34" charset="0"/>
              </a:rPr>
              <a:t>Przyznanie pomocy:</a:t>
            </a:r>
          </a:p>
          <a:p>
            <a:pPr marL="319088" indent="-231775" algn="just">
              <a:spcBef>
                <a:spcPts val="700"/>
              </a:spcBef>
              <a:buSzPct val="100000"/>
              <a:buFont typeface="Arial" pitchFamily="34" charset="0"/>
              <a:buChar char="•"/>
              <a:defRPr/>
            </a:pPr>
            <a:r>
              <a:rPr lang="pl-PL" sz="2000" dirty="0" smtClean="0">
                <a:solidFill>
                  <a:prstClr val="black"/>
                </a:solidFill>
                <a:latin typeface="+mn-lt"/>
                <a:cs typeface="Arial" pitchFamily="34" charset="0"/>
              </a:rPr>
              <a:t>Prezes ARiMR, </a:t>
            </a:r>
            <a:r>
              <a:rPr lang="pl-PL" sz="2000" b="1" dirty="0">
                <a:solidFill>
                  <a:prstClr val="black"/>
                </a:solidFill>
                <a:effectLst>
                  <a:outerShdw blurRad="38100" dist="38100" dir="2700000" algn="tl">
                    <a:srgbClr val="000000">
                      <a:alpha val="43137"/>
                    </a:srgbClr>
                  </a:outerShdw>
                </a:effectLst>
                <a:latin typeface="+mn-lt"/>
                <a:cs typeface="Arial" pitchFamily="34" charset="0"/>
              </a:rPr>
              <a:t>w terminie 90 dni </a:t>
            </a:r>
            <a:r>
              <a:rPr lang="pl-PL" sz="2000" dirty="0">
                <a:solidFill>
                  <a:prstClr val="black"/>
                </a:solidFill>
                <a:latin typeface="+mn-lt"/>
                <a:cs typeface="Arial" pitchFamily="34" charset="0"/>
              </a:rPr>
              <a:t>od dnia w którym upłynął termin składania wniosków o przyznanie pomocy ustala kolejność przysługiwania pomocy,</a:t>
            </a:r>
          </a:p>
          <a:p>
            <a:pPr marL="319088" indent="-231775" algn="just">
              <a:spcBef>
                <a:spcPts val="700"/>
              </a:spcBef>
              <a:buSzPct val="100000"/>
              <a:buFont typeface="Arial" pitchFamily="34" charset="0"/>
              <a:buChar char="•"/>
              <a:defRPr/>
            </a:pPr>
            <a:r>
              <a:rPr lang="pl-PL" sz="2000" dirty="0">
                <a:solidFill>
                  <a:prstClr val="black"/>
                </a:solidFill>
                <a:latin typeface="+mn-lt"/>
                <a:cs typeface="Arial" pitchFamily="34" charset="0"/>
              </a:rPr>
              <a:t>Prezes </a:t>
            </a:r>
            <a:r>
              <a:rPr lang="pl-PL" sz="2000" dirty="0" smtClean="0">
                <a:solidFill>
                  <a:prstClr val="black"/>
                </a:solidFill>
                <a:latin typeface="+mn-lt"/>
                <a:cs typeface="Arial" pitchFamily="34" charset="0"/>
              </a:rPr>
              <a:t>ARiMR</a:t>
            </a:r>
            <a:r>
              <a:rPr lang="pl-PL" sz="2000" b="1" dirty="0" smtClean="0">
                <a:solidFill>
                  <a:prstClr val="black"/>
                </a:solidFill>
                <a:effectLst>
                  <a:outerShdw blurRad="38100" dist="38100" dir="2700000" algn="tl">
                    <a:srgbClr val="000000">
                      <a:alpha val="43137"/>
                    </a:srgbClr>
                  </a:outerShdw>
                </a:effectLst>
                <a:latin typeface="+mn-lt"/>
                <a:cs typeface="Arial" pitchFamily="34" charset="0"/>
              </a:rPr>
              <a:t>, </a:t>
            </a:r>
            <a:r>
              <a:rPr lang="pl-PL" sz="2000" b="1" dirty="0">
                <a:solidFill>
                  <a:prstClr val="black"/>
                </a:solidFill>
                <a:effectLst>
                  <a:outerShdw blurRad="38100" dist="38100" dir="2700000" algn="tl">
                    <a:srgbClr val="000000">
                      <a:alpha val="43137"/>
                    </a:srgbClr>
                  </a:outerShdw>
                </a:effectLst>
                <a:latin typeface="+mn-lt"/>
                <a:cs typeface="Arial" pitchFamily="34" charset="0"/>
              </a:rPr>
              <a:t>w terminie 7 dni </a:t>
            </a:r>
            <a:r>
              <a:rPr lang="pl-PL" sz="2000" dirty="0">
                <a:solidFill>
                  <a:prstClr val="black"/>
                </a:solidFill>
                <a:latin typeface="+mn-lt"/>
                <a:cs typeface="Arial" pitchFamily="34" charset="0"/>
              </a:rPr>
              <a:t>po ustaleniu kolejności przysługiwania pomocy, podaje do publicznej wiadomości na stronie internetowej administrowanej przez Agencję informację o tej kolejności, wraz ze wskazaniem numerów identyfikacyjnych grup oraz liczby przyznanych </a:t>
            </a:r>
            <a:r>
              <a:rPr lang="pl-PL" sz="2000" dirty="0" smtClean="0">
                <a:solidFill>
                  <a:prstClr val="black"/>
                </a:solidFill>
                <a:latin typeface="+mn-lt"/>
                <a:cs typeface="Arial" pitchFamily="34" charset="0"/>
              </a:rPr>
              <a:t>punktów,</a:t>
            </a:r>
          </a:p>
          <a:p>
            <a:pPr marL="319088" indent="-231775" algn="just">
              <a:spcBef>
                <a:spcPts val="700"/>
              </a:spcBef>
              <a:buSzPct val="100000"/>
              <a:buFont typeface="Arial" pitchFamily="34" charset="0"/>
              <a:buChar char="•"/>
              <a:defRPr/>
            </a:pPr>
            <a:r>
              <a:rPr lang="pl-PL" sz="2000" dirty="0">
                <a:solidFill>
                  <a:prstClr val="black"/>
                </a:solidFill>
                <a:latin typeface="+mn-lt"/>
                <a:cs typeface="Arial" pitchFamily="34" charset="0"/>
              </a:rPr>
              <a:t>dyrektor </a:t>
            </a:r>
            <a:r>
              <a:rPr lang="pl-PL" sz="2000" dirty="0" smtClean="0">
                <a:solidFill>
                  <a:prstClr val="black"/>
                </a:solidFill>
                <a:latin typeface="+mn-lt"/>
                <a:cs typeface="Arial" pitchFamily="34" charset="0"/>
              </a:rPr>
              <a:t>OR </a:t>
            </a:r>
            <a:r>
              <a:rPr lang="pl-PL" sz="2000" dirty="0">
                <a:solidFill>
                  <a:prstClr val="black"/>
                </a:solidFill>
                <a:latin typeface="+mn-lt"/>
                <a:cs typeface="Arial" pitchFamily="34" charset="0"/>
              </a:rPr>
              <a:t>ARiMR wydaje decyzję w sprawie przyznania pomocy </a:t>
            </a:r>
            <a:r>
              <a:rPr lang="pl-PL" sz="2000" b="1" dirty="0">
                <a:solidFill>
                  <a:prstClr val="black"/>
                </a:solidFill>
                <a:effectLst>
                  <a:outerShdw blurRad="38100" dist="38100" dir="2700000" algn="tl">
                    <a:srgbClr val="000000">
                      <a:alpha val="43137"/>
                    </a:srgbClr>
                  </a:outerShdw>
                </a:effectLst>
                <a:latin typeface="+mn-lt"/>
                <a:cs typeface="Arial" pitchFamily="34" charset="0"/>
              </a:rPr>
              <a:t>w terminie 60 dni </a:t>
            </a:r>
            <a:r>
              <a:rPr lang="pl-PL" sz="2000" dirty="0">
                <a:solidFill>
                  <a:prstClr val="black"/>
                </a:solidFill>
                <a:latin typeface="+mn-lt"/>
                <a:cs typeface="Arial" pitchFamily="34" charset="0"/>
              </a:rPr>
              <a:t>od dnia </a:t>
            </a:r>
            <a:r>
              <a:rPr lang="pl-PL" sz="2000" dirty="0" smtClean="0">
                <a:solidFill>
                  <a:prstClr val="black"/>
                </a:solidFill>
                <a:latin typeface="+mn-lt"/>
                <a:cs typeface="Arial" pitchFamily="34" charset="0"/>
              </a:rPr>
              <a:t>podania informacji o </a:t>
            </a:r>
            <a:r>
              <a:rPr lang="pl-PL" sz="2000" dirty="0">
                <a:solidFill>
                  <a:prstClr val="black"/>
                </a:solidFill>
                <a:latin typeface="+mn-lt"/>
                <a:cs typeface="Arial" pitchFamily="34" charset="0"/>
              </a:rPr>
              <a:t>kolejności przysługiwania </a:t>
            </a:r>
            <a:r>
              <a:rPr lang="pl-PL" sz="2000" dirty="0" smtClean="0">
                <a:solidFill>
                  <a:prstClr val="black"/>
                </a:solidFill>
                <a:latin typeface="+mn-lt"/>
                <a:cs typeface="Arial" pitchFamily="34" charset="0"/>
              </a:rPr>
              <a:t>pomocy przez Prezesa ARiMR.</a:t>
            </a:r>
            <a:endParaRPr lang="pl-PL" sz="2000" dirty="0">
              <a:solidFill>
                <a:prstClr val="black"/>
              </a:solidFill>
              <a:latin typeface="+mn-lt"/>
              <a:cs typeface="Arial" pitchFamily="34" charset="0"/>
            </a:endParaRPr>
          </a:p>
        </p:txBody>
      </p:sp>
    </p:spTree>
    <p:extLst>
      <p:ext uri="{BB962C8B-B14F-4D97-AF65-F5344CB8AC3E}">
        <p14:creationId xmlns:p14="http://schemas.microsoft.com/office/powerpoint/2010/main" val="337671081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59</a:t>
            </a:fld>
            <a:endParaRPr lang="pl-PL" dirty="0"/>
          </a:p>
        </p:txBody>
      </p:sp>
      <p:sp>
        <p:nvSpPr>
          <p:cNvPr id="9" name="Rectangle 3"/>
          <p:cNvSpPr txBox="1">
            <a:spLocks noChangeArrowheads="1"/>
          </p:cNvSpPr>
          <p:nvPr/>
        </p:nvSpPr>
        <p:spPr bwMode="auto">
          <a:xfrm>
            <a:off x="656046" y="1285644"/>
            <a:ext cx="7704856" cy="3528392"/>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lgn="just">
              <a:buFontTx/>
              <a:buNone/>
              <a:defRPr/>
            </a:pPr>
            <a:r>
              <a:rPr lang="pl-PL" altLang="pl-PL" sz="1800" b="1" kern="0" dirty="0" smtClean="0">
                <a:solidFill>
                  <a:srgbClr val="C00000"/>
                </a:solidFill>
                <a:cs typeface="Arial" pitchFamily="34" charset="0"/>
              </a:rPr>
              <a:t>Wyprzedzające finansowanie:</a:t>
            </a:r>
          </a:p>
          <a:p>
            <a:pPr algn="just">
              <a:buFontTx/>
              <a:buNone/>
              <a:defRPr/>
            </a:pPr>
            <a:endParaRPr lang="pl-PL" altLang="pl-PL" sz="1800" b="1" kern="0" dirty="0" smtClean="0">
              <a:cs typeface="Arial" pitchFamily="34" charset="0"/>
            </a:endParaRPr>
          </a:p>
          <a:p>
            <a:pPr algn="just">
              <a:buSzPct val="80000"/>
              <a:buFont typeface="Arial" pitchFamily="34" charset="0"/>
              <a:buChar char="•"/>
              <a:defRPr/>
            </a:pPr>
            <a:r>
              <a:rPr lang="pl-PL" sz="1800" kern="0" dirty="0" smtClean="0">
                <a:cs typeface="Arial" pitchFamily="34" charset="0"/>
              </a:rPr>
              <a:t>Grupa producentów może złożyć </a:t>
            </a:r>
            <a:r>
              <a:rPr lang="pl-PL" sz="1800" kern="0" dirty="0">
                <a:cs typeface="Arial" pitchFamily="34" charset="0"/>
              </a:rPr>
              <a:t>w</a:t>
            </a:r>
            <a:r>
              <a:rPr lang="pl-PL" sz="1800" kern="0" dirty="0" smtClean="0">
                <a:cs typeface="Arial" pitchFamily="34" charset="0"/>
              </a:rPr>
              <a:t>niosek </a:t>
            </a:r>
            <a:r>
              <a:rPr lang="pl-PL" sz="1800" kern="0" dirty="0">
                <a:cs typeface="Arial" pitchFamily="34" charset="0"/>
              </a:rPr>
              <a:t>o wyprzedzające </a:t>
            </a:r>
            <a:r>
              <a:rPr lang="pl-PL" sz="1800" kern="0" dirty="0" smtClean="0">
                <a:cs typeface="Arial" pitchFamily="34" charset="0"/>
              </a:rPr>
              <a:t>finansowanie w OR ARiMR, </a:t>
            </a:r>
            <a:r>
              <a:rPr lang="pl-PL" sz="1800" b="1" kern="0" dirty="0">
                <a:cs typeface="Arial" pitchFamily="34" charset="0"/>
              </a:rPr>
              <a:t>w terminie 30 dni od dnia, w którym </a:t>
            </a:r>
            <a:r>
              <a:rPr lang="pl-PL" sz="1800" b="1" kern="0" dirty="0" smtClean="0">
                <a:cs typeface="Arial" pitchFamily="34" charset="0"/>
              </a:rPr>
              <a:t>decyzja przyznająca grupie pomoc finansową, </a:t>
            </a:r>
            <a:r>
              <a:rPr lang="pl-PL" sz="1800" b="1" kern="0" dirty="0">
                <a:cs typeface="Arial" pitchFamily="34" charset="0"/>
              </a:rPr>
              <a:t>stała się </a:t>
            </a:r>
            <a:r>
              <a:rPr lang="pl-PL" sz="1800" b="1" kern="0" dirty="0" smtClean="0">
                <a:cs typeface="Arial" pitchFamily="34" charset="0"/>
              </a:rPr>
              <a:t>ostateczna</a:t>
            </a:r>
            <a:r>
              <a:rPr lang="pl-PL" sz="1800" kern="0" dirty="0" smtClean="0">
                <a:cs typeface="Arial" pitchFamily="34" charset="0"/>
              </a:rPr>
              <a:t>.</a:t>
            </a:r>
          </a:p>
          <a:p>
            <a:pPr algn="just"/>
            <a:r>
              <a:rPr lang="pl-PL" sz="1800" dirty="0"/>
              <a:t>w terminie </a:t>
            </a:r>
            <a:r>
              <a:rPr lang="pl-PL" sz="1800" b="1" dirty="0"/>
              <a:t>30 dni </a:t>
            </a:r>
            <a:r>
              <a:rPr lang="pl-PL" sz="1800" dirty="0"/>
              <a:t>od dnia złożenia wniosku o wyprzedzające </a:t>
            </a:r>
            <a:r>
              <a:rPr lang="pl-PL" sz="1800" dirty="0" smtClean="0"/>
              <a:t>finansowanie, </a:t>
            </a:r>
            <a:r>
              <a:rPr lang="pl-PL" sz="1800" b="1" dirty="0" smtClean="0"/>
              <a:t>OR ARiMR informuje grupę producentów o </a:t>
            </a:r>
            <a:r>
              <a:rPr lang="pl-PL" sz="1800" b="1" dirty="0"/>
              <a:t>terminie zawarcia </a:t>
            </a:r>
            <a:r>
              <a:rPr lang="pl-PL" sz="1800" b="1" dirty="0" smtClean="0"/>
              <a:t>umowy</a:t>
            </a:r>
            <a:r>
              <a:rPr lang="pl-PL" sz="1800" dirty="0" smtClean="0"/>
              <a:t>. W umowie zostanie określony m.in. termin wypłaty przez ARiMR wyprzedzającego finansowania.</a:t>
            </a:r>
          </a:p>
          <a:p>
            <a:pPr marL="0" indent="0" algn="just">
              <a:buNone/>
            </a:pPr>
            <a:endParaRPr lang="pl-PL" sz="1800" dirty="0" smtClean="0"/>
          </a:p>
          <a:p>
            <a:pPr marL="0" indent="0" algn="just">
              <a:buNone/>
            </a:pPr>
            <a:r>
              <a:rPr lang="pl-PL" sz="1800" dirty="0" smtClean="0">
                <a:solidFill>
                  <a:srgbClr val="993300"/>
                </a:solidFill>
              </a:rPr>
              <a:t>Kwota wyprzedzającego finansowania będzie przez ARiMR rozliczana w ramach składanych przez grupę wniosków o płatność (wypłata środków dla wniosków o płatność będzie pomniejszana o kwotę wypłaconego wyprzedzającego finansowania).</a:t>
            </a:r>
          </a:p>
          <a:p>
            <a:pPr algn="just"/>
            <a:endParaRPr lang="pl-PL" sz="1800" dirty="0" smtClean="0"/>
          </a:p>
          <a:p>
            <a:pPr algn="just"/>
            <a:endParaRPr lang="pl-PL" sz="1800" kern="0" dirty="0" smtClean="0">
              <a:cs typeface="Arial" pitchFamily="34" charset="0"/>
            </a:endParaRPr>
          </a:p>
          <a:p>
            <a:pPr algn="just">
              <a:buSzPct val="80000"/>
              <a:buFont typeface="Arial" pitchFamily="34" charset="0"/>
              <a:buChar char="•"/>
              <a:defRPr/>
            </a:pPr>
            <a:endParaRPr lang="pl-PL" sz="1800" kern="0" dirty="0">
              <a:cs typeface="Arial" pitchFamily="34" charset="0"/>
            </a:endParaRPr>
          </a:p>
        </p:txBody>
      </p:sp>
    </p:spTree>
    <p:extLst>
      <p:ext uri="{BB962C8B-B14F-4D97-AF65-F5344CB8AC3E}">
        <p14:creationId xmlns:p14="http://schemas.microsoft.com/office/powerpoint/2010/main" val="23730687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ela 2"/>
          <p:cNvGraphicFramePr>
            <a:graphicFrameLocks noGrp="1"/>
          </p:cNvGraphicFramePr>
          <p:nvPr>
            <p:extLst>
              <p:ext uri="{D42A27DB-BD31-4B8C-83A1-F6EECF244321}">
                <p14:modId xmlns:p14="http://schemas.microsoft.com/office/powerpoint/2010/main" val="1299798924"/>
              </p:ext>
            </p:extLst>
          </p:nvPr>
        </p:nvGraphicFramePr>
        <p:xfrm>
          <a:off x="827928" y="3573016"/>
          <a:ext cx="7776520" cy="2529334"/>
        </p:xfrm>
        <a:graphic>
          <a:graphicData uri="http://schemas.openxmlformats.org/drawingml/2006/table">
            <a:tbl>
              <a:tblPr firstRow="1" firstCol="1" bandRow="1">
                <a:tableStyleId>{5C22544A-7EE6-4342-B048-85BDC9FD1C3A}</a:tableStyleId>
              </a:tblPr>
              <a:tblGrid>
                <a:gridCol w="2170247"/>
                <a:gridCol w="2030544"/>
                <a:gridCol w="1523166"/>
                <a:gridCol w="2052563"/>
              </a:tblGrid>
              <a:tr h="1382754">
                <a:tc>
                  <a:txBody>
                    <a:bodyPr/>
                    <a:lstStyle/>
                    <a:p>
                      <a:pPr marL="0" algn="ctr">
                        <a:lnSpc>
                          <a:spcPct val="100000"/>
                        </a:lnSpc>
                        <a:spcBef>
                          <a:spcPts val="600"/>
                        </a:spcBef>
                        <a:spcAft>
                          <a:spcPts val="600"/>
                        </a:spcAft>
                      </a:pPr>
                      <a:r>
                        <a:rPr lang="pl-PL" sz="1600" dirty="0">
                          <a:effectLst/>
                          <a:latin typeface="+mj-lt"/>
                        </a:rPr>
                        <a:t>Wielkość podmiotu </a:t>
                      </a:r>
                      <a:endParaRPr lang="pl-PL" sz="16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algn="ctr">
                        <a:lnSpc>
                          <a:spcPct val="100000"/>
                        </a:lnSpc>
                        <a:spcBef>
                          <a:spcPts val="600"/>
                        </a:spcBef>
                        <a:spcAft>
                          <a:spcPts val="600"/>
                        </a:spcAft>
                      </a:pPr>
                      <a:r>
                        <a:rPr lang="pl-PL" sz="1600" dirty="0">
                          <a:effectLst/>
                          <a:latin typeface="+mj-lt"/>
                        </a:rPr>
                        <a:t>Liczba zatrudnionych (RJR)</a:t>
                      </a:r>
                      <a:endParaRPr lang="pl-PL" sz="16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algn="ctr">
                        <a:lnSpc>
                          <a:spcPct val="100000"/>
                        </a:lnSpc>
                        <a:spcBef>
                          <a:spcPts val="600"/>
                        </a:spcBef>
                        <a:spcAft>
                          <a:spcPts val="600"/>
                        </a:spcAft>
                      </a:pPr>
                      <a:r>
                        <a:rPr lang="pl-PL" sz="1600" dirty="0">
                          <a:effectLst/>
                          <a:latin typeface="+mj-lt"/>
                        </a:rPr>
                        <a:t>Roczny obrót</a:t>
                      </a:r>
                      <a:endParaRPr lang="pl-PL" sz="16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algn="ctr">
                        <a:lnSpc>
                          <a:spcPct val="100000"/>
                        </a:lnSpc>
                        <a:spcBef>
                          <a:spcPts val="600"/>
                        </a:spcBef>
                        <a:spcAft>
                          <a:spcPts val="600"/>
                        </a:spcAft>
                      </a:pPr>
                      <a:r>
                        <a:rPr lang="pl-PL" sz="1600" dirty="0">
                          <a:effectLst/>
                          <a:latin typeface="+mj-lt"/>
                        </a:rPr>
                        <a:t>Roczna suma bilansowa</a:t>
                      </a:r>
                      <a:endParaRPr lang="pl-PL" sz="1600" dirty="0">
                        <a:effectLst/>
                        <a:latin typeface="+mj-lt"/>
                        <a:ea typeface="Calibri" panose="020F0502020204030204" pitchFamily="34" charset="0"/>
                        <a:cs typeface="Times New Roman" panose="02020603050405020304" pitchFamily="18" charset="0"/>
                      </a:endParaRPr>
                    </a:p>
                  </a:txBody>
                  <a:tcPr marL="68580" marR="68580" marT="0" marB="0" anchor="ctr"/>
                </a:tc>
              </a:tr>
              <a:tr h="573290">
                <a:tc>
                  <a:txBody>
                    <a:bodyPr/>
                    <a:lstStyle/>
                    <a:p>
                      <a:pPr marL="0" algn="ctr">
                        <a:lnSpc>
                          <a:spcPct val="100000"/>
                        </a:lnSpc>
                        <a:spcBef>
                          <a:spcPts val="600"/>
                        </a:spcBef>
                        <a:spcAft>
                          <a:spcPts val="600"/>
                        </a:spcAft>
                      </a:pPr>
                      <a:r>
                        <a:rPr lang="pl-PL" sz="1600" dirty="0">
                          <a:effectLst/>
                          <a:latin typeface="+mj-lt"/>
                        </a:rPr>
                        <a:t>mikroprzedsiębiorstwo </a:t>
                      </a:r>
                      <a:endParaRPr lang="pl-PL" sz="16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algn="ctr">
                        <a:lnSpc>
                          <a:spcPct val="100000"/>
                        </a:lnSpc>
                        <a:spcBef>
                          <a:spcPts val="600"/>
                        </a:spcBef>
                        <a:spcAft>
                          <a:spcPts val="600"/>
                        </a:spcAft>
                      </a:pPr>
                      <a:r>
                        <a:rPr lang="pl-PL" sz="1600" dirty="0">
                          <a:effectLst/>
                          <a:latin typeface="+mj-lt"/>
                        </a:rPr>
                        <a:t>&lt; 10</a:t>
                      </a:r>
                      <a:endParaRPr lang="pl-PL" sz="16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algn="ctr">
                        <a:lnSpc>
                          <a:spcPct val="100000"/>
                        </a:lnSpc>
                        <a:spcBef>
                          <a:spcPts val="600"/>
                        </a:spcBef>
                        <a:spcAft>
                          <a:spcPts val="600"/>
                        </a:spcAft>
                      </a:pPr>
                      <a:r>
                        <a:rPr lang="pl-PL" sz="1600" dirty="0">
                          <a:effectLst/>
                          <a:latin typeface="+mj-lt"/>
                        </a:rPr>
                        <a:t>≤ 2 mln EUR</a:t>
                      </a:r>
                      <a:endParaRPr lang="pl-PL" sz="16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algn="ctr">
                        <a:lnSpc>
                          <a:spcPct val="100000"/>
                        </a:lnSpc>
                        <a:spcBef>
                          <a:spcPts val="600"/>
                        </a:spcBef>
                        <a:spcAft>
                          <a:spcPts val="600"/>
                        </a:spcAft>
                      </a:pPr>
                      <a:r>
                        <a:rPr lang="pl-PL" sz="1600" dirty="0">
                          <a:effectLst/>
                          <a:latin typeface="+mj-lt"/>
                        </a:rPr>
                        <a:t>≤ 2 mln EUR</a:t>
                      </a:r>
                      <a:endParaRPr lang="pl-PL" sz="1600" dirty="0">
                        <a:effectLst/>
                        <a:latin typeface="+mj-lt"/>
                        <a:ea typeface="Calibri" panose="020F0502020204030204" pitchFamily="34" charset="0"/>
                        <a:cs typeface="Times New Roman" panose="02020603050405020304" pitchFamily="18" charset="0"/>
                      </a:endParaRPr>
                    </a:p>
                  </a:txBody>
                  <a:tcPr marL="68580" marR="68580" marT="0" marB="0" anchor="ctr"/>
                </a:tc>
              </a:tr>
              <a:tr h="573290">
                <a:tc>
                  <a:txBody>
                    <a:bodyPr/>
                    <a:lstStyle/>
                    <a:p>
                      <a:pPr marL="0" algn="ctr">
                        <a:lnSpc>
                          <a:spcPct val="100000"/>
                        </a:lnSpc>
                        <a:spcBef>
                          <a:spcPts val="600"/>
                        </a:spcBef>
                        <a:spcAft>
                          <a:spcPts val="600"/>
                        </a:spcAft>
                      </a:pPr>
                      <a:r>
                        <a:rPr lang="pl-PL" sz="1600">
                          <a:effectLst/>
                          <a:latin typeface="+mj-lt"/>
                        </a:rPr>
                        <a:t>małe przedsiębiorstwo</a:t>
                      </a:r>
                      <a:endParaRPr lang="pl-PL" sz="160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algn="ctr">
                        <a:lnSpc>
                          <a:spcPct val="100000"/>
                        </a:lnSpc>
                        <a:spcBef>
                          <a:spcPts val="600"/>
                        </a:spcBef>
                        <a:spcAft>
                          <a:spcPts val="600"/>
                        </a:spcAft>
                      </a:pPr>
                      <a:r>
                        <a:rPr lang="pl-PL" sz="1600" dirty="0">
                          <a:effectLst/>
                          <a:latin typeface="+mj-lt"/>
                        </a:rPr>
                        <a:t>&lt; 50</a:t>
                      </a:r>
                      <a:endParaRPr lang="pl-PL" sz="16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algn="ctr">
                        <a:lnSpc>
                          <a:spcPct val="100000"/>
                        </a:lnSpc>
                        <a:spcBef>
                          <a:spcPts val="600"/>
                        </a:spcBef>
                        <a:spcAft>
                          <a:spcPts val="600"/>
                        </a:spcAft>
                      </a:pPr>
                      <a:r>
                        <a:rPr lang="pl-PL" sz="1600" dirty="0">
                          <a:effectLst/>
                          <a:latin typeface="+mj-lt"/>
                        </a:rPr>
                        <a:t>≤ 10 mln EUR</a:t>
                      </a:r>
                      <a:endParaRPr lang="pl-PL" sz="1600" dirty="0">
                        <a:effectLst/>
                        <a:latin typeface="+mj-lt"/>
                        <a:ea typeface="Calibri" panose="020F0502020204030204" pitchFamily="34" charset="0"/>
                        <a:cs typeface="Times New Roman" panose="02020603050405020304" pitchFamily="18" charset="0"/>
                      </a:endParaRPr>
                    </a:p>
                  </a:txBody>
                  <a:tcPr marL="68580" marR="68580" marT="0" marB="0" anchor="ctr"/>
                </a:tc>
                <a:tc>
                  <a:txBody>
                    <a:bodyPr/>
                    <a:lstStyle/>
                    <a:p>
                      <a:pPr marL="0" algn="ctr">
                        <a:lnSpc>
                          <a:spcPct val="100000"/>
                        </a:lnSpc>
                        <a:spcBef>
                          <a:spcPts val="600"/>
                        </a:spcBef>
                        <a:spcAft>
                          <a:spcPts val="600"/>
                        </a:spcAft>
                      </a:pPr>
                      <a:r>
                        <a:rPr lang="pl-PL" sz="1600" dirty="0">
                          <a:effectLst/>
                          <a:latin typeface="+mj-lt"/>
                        </a:rPr>
                        <a:t>≤ 10 mln EUR</a:t>
                      </a:r>
                      <a:endParaRPr lang="pl-PL" sz="1600" dirty="0">
                        <a:effectLst/>
                        <a:latin typeface="+mj-lt"/>
                        <a:ea typeface="Calibri" panose="020F0502020204030204" pitchFamily="34" charset="0"/>
                        <a:cs typeface="Times New Roman" panose="02020603050405020304" pitchFamily="18" charset="0"/>
                      </a:endParaRPr>
                    </a:p>
                  </a:txBody>
                  <a:tcPr marL="68580" marR="68580" marT="0" marB="0" anchor="ctr"/>
                </a:tc>
              </a:tr>
            </a:tbl>
          </a:graphicData>
        </a:graphic>
      </p:graphicFrame>
      <p:sp>
        <p:nvSpPr>
          <p:cNvPr id="2" name="Symbol zastępczy numeru slajdu 1"/>
          <p:cNvSpPr>
            <a:spLocks noGrp="1"/>
          </p:cNvSpPr>
          <p:nvPr>
            <p:ph type="sldNum" sz="quarter" idx="12"/>
          </p:nvPr>
        </p:nvSpPr>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eaLnBrk="1" hangingPunct="1"/>
            <a:fld id="{F65D349A-AAEB-4D88-A2C1-A20C870DD3F0}" type="slidenum">
              <a:rPr lang="pl-PL" altLang="pl-PL" sz="1000">
                <a:solidFill>
                  <a:srgbClr val="008000"/>
                </a:solidFill>
                <a:latin typeface="Tahoma" panose="020B0604030504040204" pitchFamily="34" charset="0"/>
              </a:rPr>
              <a:pPr eaLnBrk="1" hangingPunct="1"/>
              <a:t>6</a:t>
            </a:fld>
            <a:endParaRPr lang="pl-PL" altLang="pl-PL" sz="1000">
              <a:solidFill>
                <a:srgbClr val="008000"/>
              </a:solidFill>
              <a:latin typeface="Tahoma" panose="020B0604030504040204" pitchFamily="34" charset="0"/>
            </a:endParaRPr>
          </a:p>
        </p:txBody>
      </p:sp>
      <p:sp>
        <p:nvSpPr>
          <p:cNvPr id="4" name="Symbol zastępczy numeru slajdu 3"/>
          <p:cNvSpPr txBox="1">
            <a:spLocks/>
          </p:cNvSpPr>
          <p:nvPr/>
        </p:nvSpPr>
        <p:spPr bwMode="auto">
          <a:xfrm>
            <a:off x="6227763" y="6616700"/>
            <a:ext cx="2665412" cy="268288"/>
          </a:xfrm>
          <a:prstGeom prst="rect">
            <a:avLst/>
          </a:prstGeom>
          <a:noFill/>
          <a:ln w="9525">
            <a:noFill/>
            <a:miter lim="800000"/>
            <a:headEnd/>
            <a:tailEnd/>
          </a:ln>
          <a:effectLst/>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algn="r" eaLnBrk="1" hangingPunct="1"/>
            <a:fld id="{E74C256F-E060-402E-8EB5-BC9342E2E7CD}" type="slidenum">
              <a:rPr lang="pl-PL" altLang="pl-PL" sz="1000">
                <a:solidFill>
                  <a:srgbClr val="008000"/>
                </a:solidFill>
                <a:latin typeface="Tahoma" panose="020B0604030504040204" pitchFamily="34" charset="0"/>
              </a:rPr>
              <a:pPr algn="r" eaLnBrk="1" hangingPunct="1"/>
              <a:t>6</a:t>
            </a:fld>
            <a:endParaRPr lang="pl-PL" altLang="pl-PL" sz="1000">
              <a:solidFill>
                <a:srgbClr val="008000"/>
              </a:solidFill>
              <a:latin typeface="Tahoma" panose="020B0604030504040204" pitchFamily="34" charset="0"/>
            </a:endParaRPr>
          </a:p>
        </p:txBody>
      </p:sp>
      <p:sp>
        <p:nvSpPr>
          <p:cNvPr id="6" name="Symbol zastępczy zawartości 2"/>
          <p:cNvSpPr txBox="1">
            <a:spLocks/>
          </p:cNvSpPr>
          <p:nvPr/>
        </p:nvSpPr>
        <p:spPr bwMode="auto">
          <a:xfrm>
            <a:off x="179388" y="1357313"/>
            <a:ext cx="8497887" cy="4592637"/>
          </a:xfrm>
          <a:prstGeom prst="rect">
            <a:avLst/>
          </a:prstGeom>
          <a:noFill/>
          <a:ln w="9525">
            <a:noFill/>
            <a:miter lim="800000"/>
            <a:headEnd/>
            <a:tailEnd/>
          </a:ln>
        </p:spPr>
        <p:txBody>
          <a:bodyPr/>
          <a:lstStyle/>
          <a:p>
            <a:pPr marL="180975" lvl="1" algn="just">
              <a:defRPr/>
            </a:pPr>
            <a:r>
              <a:rPr lang="pl-PL" sz="2000" b="1" dirty="0" smtClean="0">
                <a:latin typeface="+mj-lt"/>
              </a:rPr>
              <a:t>Kryteria </a:t>
            </a:r>
            <a:r>
              <a:rPr lang="pl-PL" sz="2000" b="1" dirty="0">
                <a:latin typeface="+mj-lt"/>
              </a:rPr>
              <a:t>podmiotowe ubiegania się o pomoc</a:t>
            </a:r>
            <a:r>
              <a:rPr lang="pl-PL" sz="2000" b="1" dirty="0" smtClean="0">
                <a:latin typeface="+mj-lt"/>
              </a:rPr>
              <a:t>:</a:t>
            </a:r>
          </a:p>
          <a:p>
            <a:pPr marL="180975" lvl="1" algn="just">
              <a:defRPr/>
            </a:pPr>
            <a:endParaRPr lang="pl-PL" sz="2000" b="1" dirty="0">
              <a:latin typeface="+mj-lt"/>
            </a:endParaRPr>
          </a:p>
          <a:p>
            <a:pPr marL="631825" lvl="1" indent="-450850" algn="just">
              <a:spcBef>
                <a:spcPts val="600"/>
              </a:spcBef>
              <a:tabLst>
                <a:tab pos="631825" algn="l"/>
              </a:tabLst>
              <a:defRPr/>
            </a:pPr>
            <a:r>
              <a:rPr lang="pl-PL" sz="2000" dirty="0">
                <a:latin typeface="+mj-lt"/>
              </a:rPr>
              <a:t>2. </a:t>
            </a:r>
            <a:r>
              <a:rPr lang="pl-PL" sz="2000" dirty="0" smtClean="0">
                <a:latin typeface="+mj-lt"/>
              </a:rPr>
              <a:t>	Posiadanie </a:t>
            </a:r>
            <a:r>
              <a:rPr lang="pl-PL" sz="2000" dirty="0">
                <a:latin typeface="+mj-lt"/>
              </a:rPr>
              <a:t>statusu mikro lub małego przedsiębiorstwa określanego (</a:t>
            </a:r>
            <a:r>
              <a:rPr lang="pl-PL" sz="1800" dirty="0">
                <a:latin typeface="+mj-lt"/>
              </a:rPr>
              <a:t>zgodnie z definicją przyjętą w Zaleceniu Komisji z dnia 6 maja 2003 r. dotyczące definicji przedsiębiorstw mikro, małych i średnich) </a:t>
            </a:r>
            <a:r>
              <a:rPr lang="pl-PL" sz="2000" dirty="0">
                <a:latin typeface="+mj-lt"/>
              </a:rPr>
              <a:t>na dzień złożenia wniosku i na dzień zawarcia umowy</a:t>
            </a:r>
          </a:p>
          <a:p>
            <a:pPr marL="631825" lvl="1" indent="-450850" algn="just">
              <a:spcBef>
                <a:spcPts val="600"/>
              </a:spcBef>
              <a:tabLst>
                <a:tab pos="631825" algn="l"/>
              </a:tabLst>
              <a:defRPr/>
            </a:pPr>
            <a:endParaRPr lang="pl-PL" sz="1800" dirty="0">
              <a:latin typeface="+mj-lt"/>
            </a:endParaRPr>
          </a:p>
          <a:p>
            <a:pPr marL="631825" lvl="1" indent="-450850" algn="just">
              <a:spcBef>
                <a:spcPts val="600"/>
              </a:spcBef>
              <a:tabLst>
                <a:tab pos="631825" algn="l"/>
              </a:tabLst>
              <a:defRPr/>
            </a:pPr>
            <a:endParaRPr lang="pl-PL" sz="2000" dirty="0">
              <a:latin typeface="+mj-lt"/>
            </a:endParaRPr>
          </a:p>
          <a:p>
            <a:pPr marL="631825" lvl="1" indent="-450850" algn="just">
              <a:spcBef>
                <a:spcPts val="600"/>
              </a:spcBef>
              <a:tabLst>
                <a:tab pos="631825" algn="l"/>
              </a:tabLst>
              <a:defRPr/>
            </a:pPr>
            <a:endParaRPr lang="pl-PL" sz="2000" dirty="0">
              <a:latin typeface="+mj-lt"/>
            </a:endParaRPr>
          </a:p>
          <a:p>
            <a:pPr marL="631825" lvl="1" indent="-450850" algn="just">
              <a:spcBef>
                <a:spcPts val="600"/>
              </a:spcBef>
              <a:tabLst>
                <a:tab pos="631825" algn="l"/>
              </a:tabLst>
              <a:defRPr/>
            </a:pPr>
            <a:endParaRPr lang="pl-PL" sz="2000" dirty="0">
              <a:latin typeface="+mj-lt"/>
            </a:endParaRPr>
          </a:p>
          <a:p>
            <a:pPr marL="631825" lvl="1" indent="-450850" algn="just">
              <a:spcBef>
                <a:spcPts val="600"/>
              </a:spcBef>
              <a:tabLst>
                <a:tab pos="631825" algn="l"/>
              </a:tabLst>
              <a:defRPr/>
            </a:pPr>
            <a:endParaRPr lang="pl-PL" sz="2000" dirty="0">
              <a:latin typeface="+mj-lt"/>
            </a:endParaRPr>
          </a:p>
          <a:p>
            <a:pPr marL="631825" lvl="1" indent="-450850" algn="just">
              <a:spcBef>
                <a:spcPts val="600"/>
              </a:spcBef>
              <a:tabLst>
                <a:tab pos="631825" algn="l"/>
              </a:tabLst>
              <a:defRPr/>
            </a:pPr>
            <a:endParaRPr lang="pl-PL" sz="2000" dirty="0">
              <a:latin typeface="+mj-lt"/>
            </a:endParaRPr>
          </a:p>
          <a:p>
            <a:pPr marL="631825" lvl="1" indent="-450850" algn="just">
              <a:spcBef>
                <a:spcPts val="600"/>
              </a:spcBef>
              <a:tabLst>
                <a:tab pos="631825" algn="l"/>
              </a:tabLst>
              <a:defRPr/>
            </a:pPr>
            <a:endParaRPr lang="pl-PL" sz="2000" dirty="0">
              <a:latin typeface="+mj-lt"/>
            </a:endParaRPr>
          </a:p>
          <a:p>
            <a:pPr marL="631825" lvl="1" indent="-450850" algn="just">
              <a:spcBef>
                <a:spcPts val="600"/>
              </a:spcBef>
              <a:tabLst>
                <a:tab pos="631825" algn="l"/>
              </a:tabLst>
              <a:defRPr/>
            </a:pPr>
            <a:endParaRPr lang="pl-PL" sz="2000" dirty="0">
              <a:latin typeface="+mj-lt"/>
            </a:endParaRPr>
          </a:p>
          <a:p>
            <a:pPr marL="631825" lvl="1" indent="-450850" algn="just">
              <a:spcBef>
                <a:spcPts val="600"/>
              </a:spcBef>
              <a:tabLst>
                <a:tab pos="631825" algn="l"/>
              </a:tabLst>
              <a:defRPr/>
            </a:pPr>
            <a:endParaRPr lang="pl-PL" sz="2000" dirty="0">
              <a:latin typeface="+mj-lt"/>
            </a:endParaRPr>
          </a:p>
          <a:p>
            <a:pPr marL="450850" lvl="1" indent="-269875">
              <a:spcBef>
                <a:spcPts val="1200"/>
              </a:spcBef>
              <a:tabLst>
                <a:tab pos="450850" algn="l"/>
              </a:tabLst>
              <a:defRPr/>
            </a:pPr>
            <a:endParaRPr lang="pl-PL" sz="2000" dirty="0">
              <a:latin typeface="+mj-lt"/>
              <a:cs typeface="Arial" charset="0"/>
            </a:endParaRPr>
          </a:p>
          <a:p>
            <a:pPr algn="just">
              <a:defRPr/>
            </a:pPr>
            <a:endParaRPr lang="pl-PL" sz="1500" dirty="0">
              <a:latin typeface="+mj-lt"/>
            </a:endParaRPr>
          </a:p>
        </p:txBody>
      </p:sp>
      <p:sp>
        <p:nvSpPr>
          <p:cNvPr id="7176" name="Strzałka w lewo i prawo 2"/>
          <p:cNvSpPr>
            <a:spLocks noChangeArrowheads="1"/>
          </p:cNvSpPr>
          <p:nvPr/>
        </p:nvSpPr>
        <p:spPr bwMode="auto">
          <a:xfrm>
            <a:off x="6234883" y="4389698"/>
            <a:ext cx="639762" cy="431800"/>
          </a:xfrm>
          <a:prstGeom prst="leftRightArrow">
            <a:avLst>
              <a:gd name="adj1" fmla="val 50000"/>
              <a:gd name="adj2" fmla="val 50005"/>
            </a:avLst>
          </a:prstGeom>
          <a:solidFill>
            <a:schemeClr val="bg1"/>
          </a:solidFill>
          <a:ln w="9525" algn="ctr">
            <a:solidFill>
              <a:schemeClr val="tx1"/>
            </a:solidFill>
            <a:round/>
            <a:headEnd/>
            <a:tailEnd/>
          </a:ln>
        </p:spPr>
        <p:txBody>
          <a:bodyPr wrap="none" anchor="ctr"/>
          <a:lstStyle>
            <a:lvl1pPr eaLnBrk="0" hangingPunct="0">
              <a:spcBef>
                <a:spcPct val="20000"/>
              </a:spcBef>
              <a:buChar char="•"/>
              <a:defRPr sz="3200">
                <a:solidFill>
                  <a:schemeClr val="tx1"/>
                </a:solidFill>
                <a:latin typeface="Tahoma" panose="020B0604030504040204" pitchFamily="34" charset="0"/>
              </a:defRPr>
            </a:lvl1pPr>
            <a:lvl2pPr marL="742950" indent="-285750" eaLnBrk="0" hangingPunct="0">
              <a:spcBef>
                <a:spcPct val="20000"/>
              </a:spcBef>
              <a:buChar char="–"/>
              <a:defRPr sz="2800">
                <a:solidFill>
                  <a:schemeClr val="tx1"/>
                </a:solidFill>
                <a:latin typeface="Tahoma" panose="020B0604030504040204" pitchFamily="34" charset="0"/>
              </a:defRPr>
            </a:lvl2pPr>
            <a:lvl3pPr marL="1143000" indent="-228600" eaLnBrk="0" hangingPunct="0">
              <a:spcBef>
                <a:spcPct val="20000"/>
              </a:spcBef>
              <a:buChar char="•"/>
              <a:defRPr sz="2400">
                <a:solidFill>
                  <a:schemeClr val="tx1"/>
                </a:solidFill>
                <a:latin typeface="Tahoma" panose="020B0604030504040204" pitchFamily="34" charset="0"/>
              </a:defRPr>
            </a:lvl3pPr>
            <a:lvl4pPr marL="1600200" indent="-228600" eaLnBrk="0" hangingPunct="0">
              <a:spcBef>
                <a:spcPct val="20000"/>
              </a:spcBef>
              <a:buChar char="–"/>
              <a:defRPr sz="2000">
                <a:solidFill>
                  <a:schemeClr val="tx1"/>
                </a:solidFill>
                <a:latin typeface="Tahoma" panose="020B0604030504040204" pitchFamily="34" charset="0"/>
              </a:defRPr>
            </a:lvl4pPr>
            <a:lvl5pPr marL="2057400" indent="-228600" eaLnBrk="0" hangingPunct="0">
              <a:spcBef>
                <a:spcPct val="20000"/>
              </a:spcBef>
              <a:buChar char="»"/>
              <a:defRPr sz="2000">
                <a:solidFill>
                  <a:schemeClr val="tx1"/>
                </a:solidFill>
                <a:latin typeface="Tahoma" panose="020B0604030504040204" pitchFamily="34" charset="0"/>
              </a:defRPr>
            </a:lvl5pPr>
            <a:lvl6pPr marL="2514600" indent="-228600" eaLnBrk="0" fontAlgn="base" hangingPunct="0">
              <a:spcBef>
                <a:spcPct val="20000"/>
              </a:spcBef>
              <a:spcAft>
                <a:spcPct val="0"/>
              </a:spcAft>
              <a:buChar char="»"/>
              <a:defRPr sz="2000">
                <a:solidFill>
                  <a:schemeClr val="tx1"/>
                </a:solidFill>
                <a:latin typeface="Tahoma" panose="020B0604030504040204" pitchFamily="34" charset="0"/>
              </a:defRPr>
            </a:lvl6pPr>
            <a:lvl7pPr marL="2971800" indent="-228600" eaLnBrk="0" fontAlgn="base" hangingPunct="0">
              <a:spcBef>
                <a:spcPct val="20000"/>
              </a:spcBef>
              <a:spcAft>
                <a:spcPct val="0"/>
              </a:spcAft>
              <a:buChar char="»"/>
              <a:defRPr sz="2000">
                <a:solidFill>
                  <a:schemeClr val="tx1"/>
                </a:solidFill>
                <a:latin typeface="Tahoma" panose="020B0604030504040204" pitchFamily="34" charset="0"/>
              </a:defRPr>
            </a:lvl7pPr>
            <a:lvl8pPr marL="3429000" indent="-228600" eaLnBrk="0" fontAlgn="base" hangingPunct="0">
              <a:spcBef>
                <a:spcPct val="20000"/>
              </a:spcBef>
              <a:spcAft>
                <a:spcPct val="0"/>
              </a:spcAft>
              <a:buChar char="»"/>
              <a:defRPr sz="2000">
                <a:solidFill>
                  <a:schemeClr val="tx1"/>
                </a:solidFill>
                <a:latin typeface="Tahoma" panose="020B0604030504040204" pitchFamily="34" charset="0"/>
              </a:defRPr>
            </a:lvl8pPr>
            <a:lvl9pPr marL="3886200" indent="-228600" eaLnBrk="0" fontAlgn="base" hangingPunct="0">
              <a:spcBef>
                <a:spcPct val="20000"/>
              </a:spcBef>
              <a:spcAft>
                <a:spcPct val="0"/>
              </a:spcAft>
              <a:buChar char="»"/>
              <a:defRPr sz="2000">
                <a:solidFill>
                  <a:schemeClr val="tx1"/>
                </a:solidFill>
                <a:latin typeface="Tahoma" panose="020B0604030504040204" pitchFamily="34" charset="0"/>
              </a:defRPr>
            </a:lvl9pPr>
          </a:lstStyle>
          <a:p>
            <a:pPr algn="ctr" eaLnBrk="1" hangingPunct="1">
              <a:spcBef>
                <a:spcPct val="0"/>
              </a:spcBef>
              <a:buFontTx/>
              <a:buNone/>
            </a:pPr>
            <a:r>
              <a:rPr lang="pl-PL" altLang="pl-PL" sz="1800" dirty="0">
                <a:latin typeface="Times New Roman" panose="02020603050405020304" pitchFamily="18" charset="0"/>
              </a:rPr>
              <a:t>lub</a:t>
            </a:r>
          </a:p>
        </p:txBody>
      </p:sp>
    </p:spTree>
    <p:extLst>
      <p:ext uri="{BB962C8B-B14F-4D97-AF65-F5344CB8AC3E}">
        <p14:creationId xmlns:p14="http://schemas.microsoft.com/office/powerpoint/2010/main" val="41586593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60</a:t>
            </a:fld>
            <a:endParaRPr lang="pl-PL" dirty="0"/>
          </a:p>
        </p:txBody>
      </p:sp>
      <p:sp>
        <p:nvSpPr>
          <p:cNvPr id="9" name="Rectangle 3"/>
          <p:cNvSpPr txBox="1">
            <a:spLocks noChangeArrowheads="1"/>
          </p:cNvSpPr>
          <p:nvPr/>
        </p:nvSpPr>
        <p:spPr bwMode="auto">
          <a:xfrm>
            <a:off x="656046" y="1141628"/>
            <a:ext cx="8092418" cy="42315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a:buFontTx/>
              <a:buNone/>
              <a:defRPr/>
            </a:pPr>
            <a:r>
              <a:rPr lang="pl-PL" altLang="pl-PL" sz="1700" b="1" kern="0" dirty="0" smtClean="0">
                <a:solidFill>
                  <a:srgbClr val="C00000"/>
                </a:solidFill>
                <a:cs typeface="Arial" pitchFamily="34" charset="0"/>
              </a:rPr>
              <a:t>Wypłata pomocy:</a:t>
            </a:r>
          </a:p>
          <a:p>
            <a:pPr algn="just">
              <a:buSzPct val="80000"/>
              <a:buFont typeface="Arial" pitchFamily="34" charset="0"/>
              <a:buChar char="•"/>
              <a:defRPr/>
            </a:pPr>
            <a:r>
              <a:rPr lang="pl-PL" sz="1700" kern="0" dirty="0" smtClean="0">
                <a:cs typeface="Arial" pitchFamily="34" charset="0"/>
              </a:rPr>
              <a:t>pomoc jest wypłacana </a:t>
            </a:r>
            <a:r>
              <a:rPr lang="pl-PL" sz="1700" b="1" kern="0" dirty="0" smtClean="0">
                <a:cs typeface="Arial" pitchFamily="34" charset="0"/>
              </a:rPr>
              <a:t>w formie rocznych płatności</a:t>
            </a:r>
            <a:r>
              <a:rPr lang="pl-PL" sz="1700" kern="0" dirty="0" smtClean="0">
                <a:cs typeface="Arial" pitchFamily="34" charset="0"/>
              </a:rPr>
              <a:t> i obejmuje okresy kolejnych 12 miesięcy prowadzenia działalności,</a:t>
            </a:r>
          </a:p>
          <a:p>
            <a:pPr algn="just">
              <a:buSzPct val="80000"/>
              <a:buFont typeface="Arial" pitchFamily="34" charset="0"/>
              <a:buChar char="•"/>
              <a:defRPr/>
            </a:pPr>
            <a:r>
              <a:rPr lang="pl-PL" sz="1700" kern="0" dirty="0" smtClean="0">
                <a:cs typeface="Arial" pitchFamily="34" charset="0"/>
              </a:rPr>
              <a:t>wniosek o płatność składa się do dyrektora oddziału regionalnego Agencji właściwego ze względu na siedzibę beneficjenta, w terminie </a:t>
            </a:r>
            <a:r>
              <a:rPr lang="pl-PL" sz="1700" b="1" kern="0" dirty="0" smtClean="0">
                <a:cs typeface="Arial" pitchFamily="34" charset="0"/>
              </a:rPr>
              <a:t>60 dni od dnia zakończenia każdego kolejnego 12 miesięcznego </a:t>
            </a:r>
            <a:r>
              <a:rPr lang="pl-PL" sz="1700" kern="0" dirty="0" smtClean="0">
                <a:cs typeface="Arial" pitchFamily="34" charset="0"/>
              </a:rPr>
              <a:t>okresu prowadzenia działalności przez beneficjenta,</a:t>
            </a:r>
          </a:p>
          <a:p>
            <a:pPr algn="just">
              <a:buSzPct val="80000"/>
              <a:buFont typeface="Arial" pitchFamily="34" charset="0"/>
              <a:buChar char="•"/>
              <a:defRPr/>
            </a:pPr>
            <a:r>
              <a:rPr lang="pl-PL" sz="1700" kern="0" dirty="0">
                <a:cs typeface="Arial" pitchFamily="34" charset="0"/>
              </a:rPr>
              <a:t>dyrektor OR ARiMR przyznaje płatność w drodze decyzji administracyjnej na wniosek o płatność,</a:t>
            </a:r>
          </a:p>
          <a:p>
            <a:pPr algn="just">
              <a:buSzPct val="80000"/>
              <a:buFont typeface="Arial" pitchFamily="34" charset="0"/>
              <a:buChar char="•"/>
              <a:defRPr/>
            </a:pPr>
            <a:r>
              <a:rPr lang="pl-PL" sz="1700" b="1" kern="0" dirty="0">
                <a:cs typeface="Arial" pitchFamily="34" charset="0"/>
              </a:rPr>
              <a:t>decyzja administracyjna o wypłacie pomocy jest wydawana w terminie 60 dni </a:t>
            </a:r>
            <a:r>
              <a:rPr lang="pl-PL" sz="1700" kern="0" dirty="0">
                <a:cs typeface="Arial" pitchFamily="34" charset="0"/>
              </a:rPr>
              <a:t>od dnia złożenia kompletnego wniosku o płatność,</a:t>
            </a:r>
          </a:p>
          <a:p>
            <a:pPr algn="just">
              <a:buSzPct val="80000"/>
              <a:buFont typeface="Arial" pitchFamily="34" charset="0"/>
              <a:buChar char="•"/>
              <a:defRPr/>
            </a:pPr>
            <a:r>
              <a:rPr lang="pl-PL" sz="1700" b="1" kern="0" dirty="0">
                <a:cs typeface="Arial" pitchFamily="34" charset="0"/>
              </a:rPr>
              <a:t>w</a:t>
            </a:r>
            <a:r>
              <a:rPr lang="pl-PL" sz="1700" b="1" kern="0" dirty="0" smtClean="0">
                <a:cs typeface="Arial" pitchFamily="34" charset="0"/>
              </a:rPr>
              <a:t>ypłata </a:t>
            </a:r>
            <a:r>
              <a:rPr lang="pl-PL" sz="1700" b="1" kern="0" dirty="0">
                <a:cs typeface="Arial" pitchFamily="34" charset="0"/>
              </a:rPr>
              <a:t>pomocy za dany okres następuje w terminie 30 dni </a:t>
            </a:r>
            <a:r>
              <a:rPr lang="pl-PL" sz="1700" kern="0" dirty="0">
                <a:cs typeface="Arial" pitchFamily="34" charset="0"/>
              </a:rPr>
              <a:t>od dnia, w którym decyzja przyznająca płatność stała się ostateczna,</a:t>
            </a:r>
          </a:p>
          <a:p>
            <a:pPr algn="just">
              <a:buSzPct val="80000"/>
              <a:buFont typeface="Arial" pitchFamily="34" charset="0"/>
              <a:buChar char="•"/>
              <a:defRPr/>
            </a:pPr>
            <a:r>
              <a:rPr lang="pl-PL" sz="1700" kern="0" dirty="0" smtClean="0">
                <a:cs typeface="Arial" pitchFamily="34" charset="0"/>
              </a:rPr>
              <a:t>jeżeli beneficjent nie złoży wniosku o płatność za dany okres prowadzenia działalności, nie może ubiegać się o płatność za ten sam okres w kolejnych latach,</a:t>
            </a:r>
          </a:p>
          <a:p>
            <a:pPr algn="just">
              <a:buSzPct val="80000"/>
              <a:buFont typeface="Arial" pitchFamily="34" charset="0"/>
              <a:buChar char="•"/>
              <a:defRPr/>
            </a:pPr>
            <a:r>
              <a:rPr lang="pl-PL" sz="1700" kern="0" dirty="0" smtClean="0">
                <a:cs typeface="Arial" pitchFamily="34" charset="0"/>
              </a:rPr>
              <a:t>piąta płatność jest możliwa do realizacji, wyłącznie po potwierdzeniu przez Agencję osiągnięcia celów określonych w planie biznesowym, a w przypadku nieosiągnięcia tych celów, odmawia się wypłaty pomocy za piąty rok prowadzenia działalności.</a:t>
            </a:r>
          </a:p>
        </p:txBody>
      </p:sp>
    </p:spTree>
    <p:extLst>
      <p:ext uri="{BB962C8B-B14F-4D97-AF65-F5344CB8AC3E}">
        <p14:creationId xmlns:p14="http://schemas.microsoft.com/office/powerpoint/2010/main" val="37944835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61</a:t>
            </a:fld>
            <a:endParaRPr lang="pl-PL" dirty="0"/>
          </a:p>
        </p:txBody>
      </p:sp>
      <p:sp>
        <p:nvSpPr>
          <p:cNvPr id="5" name="Rectangle 3"/>
          <p:cNvSpPr>
            <a:spLocks/>
          </p:cNvSpPr>
          <p:nvPr/>
        </p:nvSpPr>
        <p:spPr bwMode="auto">
          <a:xfrm>
            <a:off x="249238" y="1052736"/>
            <a:ext cx="8642350" cy="5184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1400" b="1">
                <a:solidFill>
                  <a:schemeClr val="tx1"/>
                </a:solidFill>
                <a:latin typeface="Arial" charset="0"/>
                <a:cs typeface="Arial" charset="0"/>
              </a:defRPr>
            </a:lvl1pPr>
            <a:lvl2pPr marL="742950" indent="-285750">
              <a:defRPr sz="1400" b="1">
                <a:solidFill>
                  <a:schemeClr val="tx1"/>
                </a:solidFill>
                <a:latin typeface="Arial" charset="0"/>
                <a:cs typeface="Arial" charset="0"/>
              </a:defRPr>
            </a:lvl2pPr>
            <a:lvl3pPr marL="1143000" indent="-228600">
              <a:defRPr sz="1400" b="1">
                <a:solidFill>
                  <a:schemeClr val="tx1"/>
                </a:solidFill>
                <a:latin typeface="Arial" charset="0"/>
                <a:cs typeface="Arial" charset="0"/>
              </a:defRPr>
            </a:lvl3pPr>
            <a:lvl4pPr marL="1600200" indent="-228600">
              <a:defRPr sz="1400" b="1">
                <a:solidFill>
                  <a:schemeClr val="tx1"/>
                </a:solidFill>
                <a:latin typeface="Arial" charset="0"/>
                <a:cs typeface="Arial" charset="0"/>
              </a:defRPr>
            </a:lvl4pPr>
            <a:lvl5pPr marL="2057400" indent="-228600">
              <a:defRPr sz="1400" b="1">
                <a:solidFill>
                  <a:schemeClr val="tx1"/>
                </a:solidFill>
                <a:latin typeface="Arial" charset="0"/>
                <a:cs typeface="Arial" charset="0"/>
              </a:defRPr>
            </a:lvl5pPr>
            <a:lvl6pPr marL="2514600" indent="-228600" eaLnBrk="0" fontAlgn="base" hangingPunct="0">
              <a:lnSpc>
                <a:spcPct val="80000"/>
              </a:lnSpc>
              <a:spcBef>
                <a:spcPct val="50000"/>
              </a:spcBef>
              <a:spcAft>
                <a:spcPct val="50000"/>
              </a:spcAft>
              <a:defRPr sz="1400" b="1">
                <a:solidFill>
                  <a:schemeClr val="tx1"/>
                </a:solidFill>
                <a:latin typeface="Arial" charset="0"/>
                <a:cs typeface="Arial" charset="0"/>
              </a:defRPr>
            </a:lvl6pPr>
            <a:lvl7pPr marL="2971800" indent="-228600" eaLnBrk="0" fontAlgn="base" hangingPunct="0">
              <a:lnSpc>
                <a:spcPct val="80000"/>
              </a:lnSpc>
              <a:spcBef>
                <a:spcPct val="50000"/>
              </a:spcBef>
              <a:spcAft>
                <a:spcPct val="50000"/>
              </a:spcAft>
              <a:defRPr sz="1400" b="1">
                <a:solidFill>
                  <a:schemeClr val="tx1"/>
                </a:solidFill>
                <a:latin typeface="Arial" charset="0"/>
                <a:cs typeface="Arial" charset="0"/>
              </a:defRPr>
            </a:lvl7pPr>
            <a:lvl8pPr marL="3429000" indent="-228600" eaLnBrk="0" fontAlgn="base" hangingPunct="0">
              <a:lnSpc>
                <a:spcPct val="80000"/>
              </a:lnSpc>
              <a:spcBef>
                <a:spcPct val="50000"/>
              </a:spcBef>
              <a:spcAft>
                <a:spcPct val="50000"/>
              </a:spcAft>
              <a:defRPr sz="1400" b="1">
                <a:solidFill>
                  <a:schemeClr val="tx1"/>
                </a:solidFill>
                <a:latin typeface="Arial" charset="0"/>
                <a:cs typeface="Arial" charset="0"/>
              </a:defRPr>
            </a:lvl8pPr>
            <a:lvl9pPr marL="3886200" indent="-228600" eaLnBrk="0" fontAlgn="base" hangingPunct="0">
              <a:lnSpc>
                <a:spcPct val="80000"/>
              </a:lnSpc>
              <a:spcBef>
                <a:spcPct val="50000"/>
              </a:spcBef>
              <a:spcAft>
                <a:spcPct val="50000"/>
              </a:spcAft>
              <a:defRPr sz="1400" b="1">
                <a:solidFill>
                  <a:schemeClr val="tx1"/>
                </a:solidFill>
                <a:latin typeface="Arial" charset="0"/>
                <a:cs typeface="Arial" charset="0"/>
              </a:defRPr>
            </a:lvl9pPr>
          </a:lstStyle>
          <a:p>
            <a:pPr algn="just">
              <a:lnSpc>
                <a:spcPct val="150000"/>
              </a:lnSpc>
              <a:spcBef>
                <a:spcPct val="10000"/>
              </a:spcBef>
              <a:spcAft>
                <a:spcPct val="0"/>
              </a:spcAft>
            </a:pPr>
            <a:r>
              <a:rPr lang="pl-PL" altLang="pl-PL" sz="1800" dirty="0" smtClean="0">
                <a:solidFill>
                  <a:srgbClr val="C00000"/>
                </a:solidFill>
                <a:latin typeface="+mn-lt"/>
              </a:rPr>
              <a:t>Obowiązki beneficjenta działania:</a:t>
            </a:r>
          </a:p>
          <a:p>
            <a:pPr marL="523875" algn="just">
              <a:spcBef>
                <a:spcPts val="600"/>
              </a:spcBef>
              <a:buFont typeface="+mj-lt"/>
              <a:buAutoNum type="arabicParenR"/>
            </a:pPr>
            <a:r>
              <a:rPr lang="pl-PL" sz="1600" dirty="0" smtClean="0">
                <a:solidFill>
                  <a:prstClr val="black"/>
                </a:solidFill>
                <a:latin typeface="+mn-lt"/>
              </a:rPr>
              <a:t>realizowanie </a:t>
            </a:r>
            <a:r>
              <a:rPr lang="pl-PL" sz="1600" dirty="0">
                <a:solidFill>
                  <a:prstClr val="black"/>
                </a:solidFill>
                <a:latin typeface="+mn-lt"/>
              </a:rPr>
              <a:t>przynajmniej jednego działania w odniesieniu do każdego z celów</a:t>
            </a:r>
            <a:r>
              <a:rPr lang="pl-PL" sz="1600" b="0" dirty="0">
                <a:solidFill>
                  <a:prstClr val="black"/>
                </a:solidFill>
                <a:latin typeface="+mn-lt"/>
              </a:rPr>
              <a:t>, o których mowa w art. 2 ust. 1 ustawy </a:t>
            </a:r>
            <a:r>
              <a:rPr lang="pl-PL" sz="1600" b="0" i="1" dirty="0">
                <a:solidFill>
                  <a:prstClr val="black"/>
                </a:solidFill>
                <a:latin typeface="+mn-lt"/>
              </a:rPr>
              <a:t>o grupach producentów </a:t>
            </a:r>
            <a:r>
              <a:rPr lang="pl-PL" sz="1600" b="0" i="1" dirty="0" smtClean="0">
                <a:solidFill>
                  <a:prstClr val="black"/>
                </a:solidFill>
                <a:latin typeface="+mn-lt"/>
              </a:rPr>
              <a:t>rolnych (…)</a:t>
            </a:r>
            <a:r>
              <a:rPr lang="pl-PL" sz="1600" b="0" dirty="0" smtClean="0">
                <a:solidFill>
                  <a:prstClr val="black"/>
                </a:solidFill>
                <a:latin typeface="+mn-lt"/>
              </a:rPr>
              <a:t>, </a:t>
            </a:r>
            <a:r>
              <a:rPr lang="pl-PL" sz="1600" b="0" dirty="0">
                <a:solidFill>
                  <a:prstClr val="black"/>
                </a:solidFill>
                <a:latin typeface="+mn-lt"/>
              </a:rPr>
              <a:t>na podstawie planu biznesowego, </a:t>
            </a:r>
            <a:r>
              <a:rPr lang="pl-PL" sz="1600" dirty="0" smtClean="0">
                <a:solidFill>
                  <a:prstClr val="black"/>
                </a:solidFill>
                <a:latin typeface="+mn-lt"/>
              </a:rPr>
              <a:t>w </a:t>
            </a:r>
            <a:r>
              <a:rPr lang="pl-PL" sz="1600" dirty="0">
                <a:solidFill>
                  <a:prstClr val="black"/>
                </a:solidFill>
                <a:latin typeface="+mn-lt"/>
              </a:rPr>
              <a:t>każdym roku </a:t>
            </a:r>
            <a:r>
              <a:rPr lang="pl-PL" sz="1600" b="0" dirty="0">
                <a:solidFill>
                  <a:prstClr val="black"/>
                </a:solidFill>
                <a:latin typeface="+mn-lt"/>
              </a:rPr>
              <a:t>działalności od dnia uznania, </a:t>
            </a:r>
            <a:endParaRPr lang="pl-PL" sz="1600" b="0" dirty="0" smtClean="0">
              <a:solidFill>
                <a:prstClr val="black"/>
              </a:solidFill>
              <a:latin typeface="+mn-lt"/>
            </a:endParaRPr>
          </a:p>
          <a:p>
            <a:pPr marL="523875" algn="just">
              <a:spcBef>
                <a:spcPts val="600"/>
              </a:spcBef>
              <a:buFont typeface="+mj-lt"/>
              <a:buAutoNum type="arabicParenR"/>
            </a:pPr>
            <a:r>
              <a:rPr lang="pl-PL" sz="1600" dirty="0" smtClean="0">
                <a:solidFill>
                  <a:prstClr val="black"/>
                </a:solidFill>
                <a:latin typeface="+mn-lt"/>
              </a:rPr>
              <a:t>zrealizowanie </a:t>
            </a:r>
            <a:r>
              <a:rPr lang="pl-PL" sz="1600" dirty="0">
                <a:solidFill>
                  <a:prstClr val="black"/>
                </a:solidFill>
                <a:latin typeface="+mn-lt"/>
              </a:rPr>
              <a:t>planu biznesowego </a:t>
            </a:r>
            <a:r>
              <a:rPr lang="pl-PL" sz="1600" b="0" dirty="0">
                <a:solidFill>
                  <a:prstClr val="black"/>
                </a:solidFill>
                <a:latin typeface="+mn-lt"/>
              </a:rPr>
              <a:t>w okresie 5 lat po dniu </a:t>
            </a:r>
            <a:r>
              <a:rPr lang="pl-PL" sz="1600" b="0" dirty="0" smtClean="0">
                <a:solidFill>
                  <a:prstClr val="black"/>
                </a:solidFill>
                <a:latin typeface="+mn-lt"/>
              </a:rPr>
              <a:t>uznania,</a:t>
            </a:r>
          </a:p>
          <a:p>
            <a:pPr marL="523875" algn="just">
              <a:spcBef>
                <a:spcPts val="600"/>
              </a:spcBef>
              <a:buFont typeface="+mj-lt"/>
              <a:buAutoNum type="arabicParenR"/>
            </a:pPr>
            <a:r>
              <a:rPr lang="pl-PL" sz="1600" dirty="0" smtClean="0">
                <a:solidFill>
                  <a:prstClr val="black"/>
                </a:solidFill>
                <a:latin typeface="+mn-lt"/>
              </a:rPr>
              <a:t>przedkładanie </a:t>
            </a:r>
            <a:r>
              <a:rPr lang="pl-PL" sz="1600" dirty="0">
                <a:solidFill>
                  <a:prstClr val="black"/>
                </a:solidFill>
                <a:latin typeface="+mn-lt"/>
              </a:rPr>
              <a:t>sprawozdania </a:t>
            </a:r>
            <a:r>
              <a:rPr lang="pl-PL" sz="1600" b="0" dirty="0">
                <a:solidFill>
                  <a:prstClr val="black"/>
                </a:solidFill>
                <a:latin typeface="+mn-lt"/>
              </a:rPr>
              <a:t>z realizacji działań lub inwestycji ujętych w planie biznesowym z każdym wnioskiem o </a:t>
            </a:r>
            <a:r>
              <a:rPr lang="pl-PL" sz="1600" b="0" dirty="0" smtClean="0">
                <a:solidFill>
                  <a:prstClr val="black"/>
                </a:solidFill>
                <a:latin typeface="+mn-lt"/>
              </a:rPr>
              <a:t>płatność,</a:t>
            </a:r>
            <a:endParaRPr lang="pl-PL" sz="1600" b="0" dirty="0">
              <a:solidFill>
                <a:prstClr val="black"/>
              </a:solidFill>
              <a:latin typeface="+mn-lt"/>
            </a:endParaRPr>
          </a:p>
          <a:p>
            <a:pPr marL="523875" algn="just">
              <a:spcBef>
                <a:spcPts val="600"/>
              </a:spcBef>
              <a:buFont typeface="+mj-lt"/>
              <a:buAutoNum type="arabicParenR"/>
            </a:pPr>
            <a:r>
              <a:rPr lang="pl-PL" sz="1600" dirty="0" smtClean="0">
                <a:solidFill>
                  <a:prstClr val="black"/>
                </a:solidFill>
                <a:latin typeface="+mn-lt"/>
              </a:rPr>
              <a:t>utrzymanie </a:t>
            </a:r>
            <a:r>
              <a:rPr lang="pl-PL" sz="1600" dirty="0">
                <a:solidFill>
                  <a:prstClr val="black"/>
                </a:solidFill>
                <a:latin typeface="+mn-lt"/>
              </a:rPr>
              <a:t>prowadzonej działalności </a:t>
            </a:r>
            <a:r>
              <a:rPr lang="pl-PL" sz="1600" b="0" dirty="0">
                <a:solidFill>
                  <a:prstClr val="black"/>
                </a:solidFill>
                <a:latin typeface="+mn-lt"/>
              </a:rPr>
              <a:t>w zakresie produkcji i sprzedaży produktów ze względu na które został uznany, przez okres </a:t>
            </a:r>
            <a:r>
              <a:rPr lang="pl-PL" sz="1600" dirty="0">
                <a:solidFill>
                  <a:prstClr val="black"/>
                </a:solidFill>
                <a:latin typeface="+mn-lt"/>
              </a:rPr>
              <a:t>co najmniej jednego roku od dnia otrzymania ostatniej </a:t>
            </a:r>
            <a:r>
              <a:rPr lang="pl-PL" sz="1600" dirty="0" smtClean="0">
                <a:solidFill>
                  <a:prstClr val="black"/>
                </a:solidFill>
                <a:latin typeface="+mn-lt"/>
              </a:rPr>
              <a:t>płatności</a:t>
            </a:r>
            <a:r>
              <a:rPr lang="pl-PL" sz="1600" b="0" dirty="0" smtClean="0">
                <a:solidFill>
                  <a:prstClr val="black"/>
                </a:solidFill>
                <a:latin typeface="+mn-lt"/>
              </a:rPr>
              <a:t>,</a:t>
            </a:r>
            <a:endParaRPr lang="pl-PL" sz="1600" b="0" dirty="0">
              <a:solidFill>
                <a:prstClr val="black"/>
              </a:solidFill>
              <a:latin typeface="+mn-lt"/>
            </a:endParaRPr>
          </a:p>
          <a:p>
            <a:pPr marL="523875" algn="just">
              <a:spcBef>
                <a:spcPts val="600"/>
              </a:spcBef>
              <a:buFont typeface="+mj-lt"/>
              <a:buAutoNum type="arabicParenR"/>
            </a:pPr>
            <a:r>
              <a:rPr lang="pl-PL" sz="1600" dirty="0" smtClean="0">
                <a:solidFill>
                  <a:prstClr val="black"/>
                </a:solidFill>
                <a:latin typeface="+mn-lt"/>
              </a:rPr>
              <a:t>umożliwienie </a:t>
            </a:r>
            <a:r>
              <a:rPr lang="pl-PL" sz="1600" dirty="0">
                <a:solidFill>
                  <a:prstClr val="black"/>
                </a:solidFill>
                <a:latin typeface="+mn-lt"/>
              </a:rPr>
              <a:t>przeprowadzania kontroli </a:t>
            </a:r>
            <a:r>
              <a:rPr lang="pl-PL" sz="1600" b="0" dirty="0">
                <a:solidFill>
                  <a:prstClr val="black"/>
                </a:solidFill>
                <a:latin typeface="+mn-lt"/>
              </a:rPr>
              <a:t>związanych z przyznaną pomocą w swojej siedzibie oraz w miejscach prowadzenia produkcji przez jego członków </a:t>
            </a:r>
            <a:r>
              <a:rPr lang="pl-PL" sz="1600" dirty="0">
                <a:solidFill>
                  <a:prstClr val="black"/>
                </a:solidFill>
                <a:latin typeface="+mn-lt"/>
              </a:rPr>
              <a:t>w okresie objętym pomocą </a:t>
            </a:r>
            <a:r>
              <a:rPr lang="pl-PL" sz="1600" b="0" dirty="0">
                <a:solidFill>
                  <a:prstClr val="black"/>
                </a:solidFill>
                <a:latin typeface="+mn-lt"/>
              </a:rPr>
              <a:t>oraz </a:t>
            </a:r>
            <a:r>
              <a:rPr lang="pl-PL" sz="1600" dirty="0">
                <a:solidFill>
                  <a:prstClr val="black"/>
                </a:solidFill>
                <a:latin typeface="+mn-lt"/>
              </a:rPr>
              <a:t>w okresie 5 lat od dnia otrzymania ostatniej płatności</a:t>
            </a:r>
            <a:r>
              <a:rPr lang="pl-PL" sz="1600" b="0" dirty="0">
                <a:solidFill>
                  <a:prstClr val="black"/>
                </a:solidFill>
                <a:latin typeface="+mn-lt"/>
              </a:rPr>
              <a:t>;</a:t>
            </a:r>
          </a:p>
          <a:p>
            <a:pPr marL="523875" algn="just">
              <a:spcBef>
                <a:spcPts val="600"/>
              </a:spcBef>
              <a:buFont typeface="+mj-lt"/>
              <a:buAutoNum type="arabicParenR"/>
            </a:pPr>
            <a:r>
              <a:rPr lang="pl-PL" sz="1600" dirty="0" smtClean="0">
                <a:solidFill>
                  <a:prstClr val="black"/>
                </a:solidFill>
                <a:latin typeface="+mn-lt"/>
              </a:rPr>
              <a:t>przechowywanie </a:t>
            </a:r>
            <a:r>
              <a:rPr lang="pl-PL" sz="1600" dirty="0">
                <a:solidFill>
                  <a:prstClr val="black"/>
                </a:solidFill>
                <a:latin typeface="+mn-lt"/>
              </a:rPr>
              <a:t>dokumentów </a:t>
            </a:r>
            <a:r>
              <a:rPr lang="pl-PL" sz="1600" b="0" dirty="0">
                <a:solidFill>
                  <a:prstClr val="black"/>
                </a:solidFill>
                <a:latin typeface="+mn-lt"/>
              </a:rPr>
              <a:t>związanych z przyznaną pomocą </a:t>
            </a:r>
            <a:r>
              <a:rPr lang="pl-PL" sz="1600" dirty="0">
                <a:solidFill>
                  <a:prstClr val="black"/>
                </a:solidFill>
                <a:latin typeface="+mn-lt"/>
              </a:rPr>
              <a:t>w okresie objętym pomocą </a:t>
            </a:r>
            <a:r>
              <a:rPr lang="pl-PL" sz="1600" b="0" dirty="0">
                <a:solidFill>
                  <a:prstClr val="black"/>
                </a:solidFill>
                <a:latin typeface="+mn-lt"/>
              </a:rPr>
              <a:t>oraz </a:t>
            </a:r>
            <a:r>
              <a:rPr lang="pl-PL" sz="1600" dirty="0">
                <a:solidFill>
                  <a:prstClr val="black"/>
                </a:solidFill>
                <a:latin typeface="+mn-lt"/>
              </a:rPr>
              <a:t>w okresie 5 lat od dnia otrzymania ostatniej </a:t>
            </a:r>
            <a:r>
              <a:rPr lang="pl-PL" sz="1600" dirty="0" smtClean="0">
                <a:solidFill>
                  <a:prstClr val="black"/>
                </a:solidFill>
                <a:latin typeface="+mn-lt"/>
              </a:rPr>
              <a:t>płatności,</a:t>
            </a:r>
          </a:p>
          <a:p>
            <a:pPr marL="523875" algn="just">
              <a:spcBef>
                <a:spcPts val="600"/>
              </a:spcBef>
              <a:buFont typeface="+mj-lt"/>
              <a:buAutoNum type="arabicParenR"/>
            </a:pPr>
            <a:r>
              <a:rPr lang="pl-PL" sz="1600" dirty="0">
                <a:solidFill>
                  <a:prstClr val="black"/>
                </a:solidFill>
                <a:latin typeface="+mn-lt"/>
              </a:rPr>
              <a:t>niezwłocznego informowania </a:t>
            </a:r>
            <a:r>
              <a:rPr lang="pl-PL" sz="1600" dirty="0" smtClean="0">
                <a:solidFill>
                  <a:prstClr val="black"/>
                </a:solidFill>
                <a:latin typeface="+mn-lt"/>
              </a:rPr>
              <a:t>ARiMR</a:t>
            </a:r>
            <a:r>
              <a:rPr lang="pl-PL" sz="1600" b="0" dirty="0" smtClean="0">
                <a:solidFill>
                  <a:prstClr val="black"/>
                </a:solidFill>
                <a:latin typeface="+mn-lt"/>
              </a:rPr>
              <a:t> </a:t>
            </a:r>
            <a:r>
              <a:rPr lang="pl-PL" sz="1600" b="0" dirty="0">
                <a:solidFill>
                  <a:prstClr val="black"/>
                </a:solidFill>
                <a:latin typeface="+mn-lt"/>
              </a:rPr>
              <a:t>o okolicznościach mogących mieć wpływ na realizację planu biznesowego w okresie jego realizacji;</a:t>
            </a:r>
          </a:p>
          <a:p>
            <a:pPr marL="523875" algn="just">
              <a:lnSpc>
                <a:spcPct val="150000"/>
              </a:lnSpc>
              <a:buFont typeface="+mj-lt"/>
              <a:buAutoNum type="arabicParenR"/>
            </a:pPr>
            <a:endParaRPr lang="pl-PL" dirty="0" smtClean="0">
              <a:solidFill>
                <a:prstClr val="black"/>
              </a:solidFill>
              <a:latin typeface="+mn-lt"/>
            </a:endParaRPr>
          </a:p>
          <a:p>
            <a:pPr indent="-161925" algn="just">
              <a:lnSpc>
                <a:spcPct val="150000"/>
              </a:lnSpc>
              <a:buFont typeface="Arial" charset="0"/>
              <a:buChar char="•"/>
            </a:pPr>
            <a:endParaRPr lang="pl-PL" b="0" dirty="0">
              <a:solidFill>
                <a:prstClr val="black"/>
              </a:solidFill>
              <a:latin typeface="+mn-lt"/>
            </a:endParaRPr>
          </a:p>
        </p:txBody>
      </p:sp>
    </p:spTree>
    <p:extLst>
      <p:ext uri="{BB962C8B-B14F-4D97-AF65-F5344CB8AC3E}">
        <p14:creationId xmlns:p14="http://schemas.microsoft.com/office/powerpoint/2010/main" val="393865496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62</a:t>
            </a:fld>
            <a:endParaRPr lang="pl-PL" dirty="0"/>
          </a:p>
        </p:txBody>
      </p:sp>
      <p:sp>
        <p:nvSpPr>
          <p:cNvPr id="5" name="Rectangle 3"/>
          <p:cNvSpPr>
            <a:spLocks/>
          </p:cNvSpPr>
          <p:nvPr/>
        </p:nvSpPr>
        <p:spPr bwMode="auto">
          <a:xfrm>
            <a:off x="249238" y="1242430"/>
            <a:ext cx="8642350" cy="51845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defRPr sz="1400" b="1">
                <a:solidFill>
                  <a:schemeClr val="tx1"/>
                </a:solidFill>
                <a:latin typeface="Arial" charset="0"/>
                <a:cs typeface="Arial" charset="0"/>
              </a:defRPr>
            </a:lvl1pPr>
            <a:lvl2pPr marL="742950" indent="-285750">
              <a:defRPr sz="1400" b="1">
                <a:solidFill>
                  <a:schemeClr val="tx1"/>
                </a:solidFill>
                <a:latin typeface="Arial" charset="0"/>
                <a:cs typeface="Arial" charset="0"/>
              </a:defRPr>
            </a:lvl2pPr>
            <a:lvl3pPr marL="1143000" indent="-228600">
              <a:defRPr sz="1400" b="1">
                <a:solidFill>
                  <a:schemeClr val="tx1"/>
                </a:solidFill>
                <a:latin typeface="Arial" charset="0"/>
                <a:cs typeface="Arial" charset="0"/>
              </a:defRPr>
            </a:lvl3pPr>
            <a:lvl4pPr marL="1600200" indent="-228600">
              <a:defRPr sz="1400" b="1">
                <a:solidFill>
                  <a:schemeClr val="tx1"/>
                </a:solidFill>
                <a:latin typeface="Arial" charset="0"/>
                <a:cs typeface="Arial" charset="0"/>
              </a:defRPr>
            </a:lvl4pPr>
            <a:lvl5pPr marL="2057400" indent="-228600">
              <a:defRPr sz="1400" b="1">
                <a:solidFill>
                  <a:schemeClr val="tx1"/>
                </a:solidFill>
                <a:latin typeface="Arial" charset="0"/>
                <a:cs typeface="Arial" charset="0"/>
              </a:defRPr>
            </a:lvl5pPr>
            <a:lvl6pPr marL="2514600" indent="-228600" eaLnBrk="0" fontAlgn="base" hangingPunct="0">
              <a:lnSpc>
                <a:spcPct val="80000"/>
              </a:lnSpc>
              <a:spcBef>
                <a:spcPct val="50000"/>
              </a:spcBef>
              <a:spcAft>
                <a:spcPct val="50000"/>
              </a:spcAft>
              <a:defRPr sz="1400" b="1">
                <a:solidFill>
                  <a:schemeClr val="tx1"/>
                </a:solidFill>
                <a:latin typeface="Arial" charset="0"/>
                <a:cs typeface="Arial" charset="0"/>
              </a:defRPr>
            </a:lvl6pPr>
            <a:lvl7pPr marL="2971800" indent="-228600" eaLnBrk="0" fontAlgn="base" hangingPunct="0">
              <a:lnSpc>
                <a:spcPct val="80000"/>
              </a:lnSpc>
              <a:spcBef>
                <a:spcPct val="50000"/>
              </a:spcBef>
              <a:spcAft>
                <a:spcPct val="50000"/>
              </a:spcAft>
              <a:defRPr sz="1400" b="1">
                <a:solidFill>
                  <a:schemeClr val="tx1"/>
                </a:solidFill>
                <a:latin typeface="Arial" charset="0"/>
                <a:cs typeface="Arial" charset="0"/>
              </a:defRPr>
            </a:lvl7pPr>
            <a:lvl8pPr marL="3429000" indent="-228600" eaLnBrk="0" fontAlgn="base" hangingPunct="0">
              <a:lnSpc>
                <a:spcPct val="80000"/>
              </a:lnSpc>
              <a:spcBef>
                <a:spcPct val="50000"/>
              </a:spcBef>
              <a:spcAft>
                <a:spcPct val="50000"/>
              </a:spcAft>
              <a:defRPr sz="1400" b="1">
                <a:solidFill>
                  <a:schemeClr val="tx1"/>
                </a:solidFill>
                <a:latin typeface="Arial" charset="0"/>
                <a:cs typeface="Arial" charset="0"/>
              </a:defRPr>
            </a:lvl8pPr>
            <a:lvl9pPr marL="3886200" indent="-228600" eaLnBrk="0" fontAlgn="base" hangingPunct="0">
              <a:lnSpc>
                <a:spcPct val="80000"/>
              </a:lnSpc>
              <a:spcBef>
                <a:spcPct val="50000"/>
              </a:spcBef>
              <a:spcAft>
                <a:spcPct val="50000"/>
              </a:spcAft>
              <a:defRPr sz="1400" b="1">
                <a:solidFill>
                  <a:schemeClr val="tx1"/>
                </a:solidFill>
                <a:latin typeface="Arial" charset="0"/>
                <a:cs typeface="Arial" charset="0"/>
              </a:defRPr>
            </a:lvl9pPr>
          </a:lstStyle>
          <a:p>
            <a:pPr algn="just">
              <a:lnSpc>
                <a:spcPct val="150000"/>
              </a:lnSpc>
              <a:spcBef>
                <a:spcPct val="10000"/>
              </a:spcBef>
              <a:spcAft>
                <a:spcPct val="0"/>
              </a:spcAft>
            </a:pPr>
            <a:r>
              <a:rPr lang="pl-PL" altLang="pl-PL" sz="1600" dirty="0" smtClean="0">
                <a:solidFill>
                  <a:srgbClr val="C00000"/>
                </a:solidFill>
                <a:latin typeface="+mn-lt"/>
              </a:rPr>
              <a:t>Obowiązki beneficjenta działania:</a:t>
            </a:r>
          </a:p>
          <a:p>
            <a:pPr marL="523875" algn="just">
              <a:spcBef>
                <a:spcPts val="600"/>
              </a:spcBef>
              <a:buFont typeface="+mj-lt"/>
              <a:buAutoNum type="arabicParenR" startAt="8"/>
            </a:pPr>
            <a:r>
              <a:rPr lang="pl-PL" sz="1600" dirty="0" smtClean="0">
                <a:solidFill>
                  <a:prstClr val="black"/>
                </a:solidFill>
                <a:latin typeface="+mn-lt"/>
              </a:rPr>
              <a:t>udostępnianie </a:t>
            </a:r>
            <a:r>
              <a:rPr lang="pl-PL" sz="1600" b="0" dirty="0">
                <a:solidFill>
                  <a:prstClr val="black"/>
                </a:solidFill>
                <a:latin typeface="+mn-lt"/>
              </a:rPr>
              <a:t>uprawnionym podmiotom </a:t>
            </a:r>
            <a:r>
              <a:rPr lang="pl-PL" sz="1600" dirty="0">
                <a:solidFill>
                  <a:prstClr val="black"/>
                </a:solidFill>
                <a:latin typeface="+mn-lt"/>
              </a:rPr>
              <a:t>informacji niezbędnych do przeprowadzenia ewaluacji </a:t>
            </a:r>
            <a:r>
              <a:rPr lang="pl-PL" sz="1600" b="0" dirty="0">
                <a:solidFill>
                  <a:prstClr val="black"/>
                </a:solidFill>
                <a:latin typeface="+mn-lt"/>
              </a:rPr>
              <a:t>w okresie objętym pomocą oraz w okresie 5 lat od dnia otrzymania ostatniej </a:t>
            </a:r>
            <a:r>
              <a:rPr lang="pl-PL" sz="1600" b="0" dirty="0" smtClean="0">
                <a:solidFill>
                  <a:prstClr val="black"/>
                </a:solidFill>
                <a:latin typeface="+mn-lt"/>
              </a:rPr>
              <a:t>płatności;</a:t>
            </a:r>
            <a:endParaRPr lang="pl-PL" sz="1600" b="0" dirty="0">
              <a:solidFill>
                <a:prstClr val="black"/>
              </a:solidFill>
              <a:latin typeface="+mn-lt"/>
            </a:endParaRPr>
          </a:p>
          <a:p>
            <a:pPr marL="523875" algn="just">
              <a:spcBef>
                <a:spcPts val="600"/>
              </a:spcBef>
              <a:buFont typeface="+mj-lt"/>
              <a:buAutoNum type="arabicParenR" startAt="8"/>
            </a:pPr>
            <a:r>
              <a:rPr lang="pl-PL" sz="1600" dirty="0" smtClean="0">
                <a:solidFill>
                  <a:prstClr val="black"/>
                </a:solidFill>
                <a:latin typeface="+mn-lt"/>
              </a:rPr>
              <a:t>dokonywanie </a:t>
            </a:r>
            <a:r>
              <a:rPr lang="pl-PL" sz="1600" dirty="0">
                <a:solidFill>
                  <a:prstClr val="black"/>
                </a:solidFill>
                <a:latin typeface="+mn-lt"/>
              </a:rPr>
              <a:t>zmian w zakresie składu członkowskiego </a:t>
            </a:r>
            <a:r>
              <a:rPr lang="pl-PL" sz="1600" b="0" dirty="0">
                <a:solidFill>
                  <a:prstClr val="black"/>
                </a:solidFill>
                <a:latin typeface="+mn-lt"/>
              </a:rPr>
              <a:t>w okresie pierwszych 5 lat po dniu uznania</a:t>
            </a:r>
            <a:r>
              <a:rPr lang="pl-PL" sz="1600" b="0" dirty="0" smtClean="0">
                <a:solidFill>
                  <a:prstClr val="black"/>
                </a:solidFill>
                <a:latin typeface="+mn-lt"/>
              </a:rPr>
              <a:t>, </a:t>
            </a:r>
            <a:r>
              <a:rPr lang="pl-PL" sz="1600" b="0" dirty="0">
                <a:solidFill>
                  <a:prstClr val="black"/>
                </a:solidFill>
                <a:latin typeface="+mn-lt"/>
              </a:rPr>
              <a:t>wyłącznie </a:t>
            </a:r>
            <a:r>
              <a:rPr lang="pl-PL" sz="1600" dirty="0">
                <a:solidFill>
                  <a:prstClr val="black"/>
                </a:solidFill>
                <a:latin typeface="+mn-lt"/>
              </a:rPr>
              <a:t>pod warunkiem spełnienia przez jego nowych członków wymagań </a:t>
            </a:r>
            <a:r>
              <a:rPr lang="pl-PL" sz="1600" b="0" dirty="0" smtClean="0">
                <a:solidFill>
                  <a:prstClr val="black"/>
                </a:solidFill>
                <a:latin typeface="+mn-lt"/>
              </a:rPr>
              <a:t>określonych w rozporządzeniu </a:t>
            </a:r>
            <a:r>
              <a:rPr lang="pl-PL" sz="1600" b="0" dirty="0" err="1" smtClean="0">
                <a:solidFill>
                  <a:prstClr val="black"/>
                </a:solidFill>
                <a:latin typeface="+mn-lt"/>
              </a:rPr>
              <a:t>MRiRW</a:t>
            </a:r>
            <a:r>
              <a:rPr lang="pl-PL" sz="1600" b="0" dirty="0" smtClean="0">
                <a:solidFill>
                  <a:prstClr val="black"/>
                </a:solidFill>
                <a:latin typeface="+mn-lt"/>
              </a:rPr>
              <a:t> w sprawie przedmiotowego działania;</a:t>
            </a:r>
            <a:endParaRPr lang="pl-PL" sz="1600" b="0" dirty="0">
              <a:solidFill>
                <a:prstClr val="black"/>
              </a:solidFill>
              <a:latin typeface="+mn-lt"/>
            </a:endParaRPr>
          </a:p>
          <a:p>
            <a:pPr marL="523875" algn="just">
              <a:spcBef>
                <a:spcPts val="600"/>
              </a:spcBef>
              <a:buFont typeface="+mj-lt"/>
              <a:buAutoNum type="arabicParenR" startAt="8"/>
            </a:pPr>
            <a:r>
              <a:rPr lang="pl-PL" sz="1600" dirty="0" smtClean="0">
                <a:solidFill>
                  <a:prstClr val="black"/>
                </a:solidFill>
                <a:latin typeface="+mn-lt"/>
              </a:rPr>
              <a:t>zachowanie </a:t>
            </a:r>
            <a:r>
              <a:rPr lang="pl-PL" sz="1600" b="0" dirty="0">
                <a:solidFill>
                  <a:prstClr val="black"/>
                </a:solidFill>
                <a:latin typeface="+mn-lt"/>
              </a:rPr>
              <a:t>w okresie pierwszych 5 lat po dniu </a:t>
            </a:r>
            <a:r>
              <a:rPr lang="pl-PL" sz="1600" b="0" dirty="0" smtClean="0">
                <a:solidFill>
                  <a:prstClr val="black"/>
                </a:solidFill>
                <a:latin typeface="+mn-lt"/>
              </a:rPr>
              <a:t>uznania </a:t>
            </a:r>
            <a:r>
              <a:rPr lang="pl-PL" sz="1600" dirty="0">
                <a:solidFill>
                  <a:prstClr val="black"/>
                </a:solidFill>
                <a:latin typeface="+mn-lt"/>
              </a:rPr>
              <a:t>kryteriów, za których spełnienie zostały przyznane </a:t>
            </a:r>
            <a:r>
              <a:rPr lang="pl-PL" sz="1600" dirty="0" smtClean="0">
                <a:solidFill>
                  <a:prstClr val="black"/>
                </a:solidFill>
                <a:latin typeface="+mn-lt"/>
              </a:rPr>
              <a:t>punkty</a:t>
            </a:r>
            <a:r>
              <a:rPr lang="pl-PL" sz="1600" b="0" dirty="0">
                <a:solidFill>
                  <a:prstClr val="black"/>
                </a:solidFill>
                <a:latin typeface="+mn-lt"/>
              </a:rPr>
              <a:t>;</a:t>
            </a:r>
          </a:p>
          <a:p>
            <a:pPr marL="523875" algn="just">
              <a:spcBef>
                <a:spcPts val="600"/>
              </a:spcBef>
              <a:buFont typeface="+mj-lt"/>
              <a:buAutoNum type="arabicParenR" startAt="8"/>
            </a:pPr>
            <a:r>
              <a:rPr lang="pl-PL" sz="1600" dirty="0" smtClean="0">
                <a:solidFill>
                  <a:prstClr val="black"/>
                </a:solidFill>
                <a:latin typeface="+mn-lt"/>
              </a:rPr>
              <a:t>prowadzenie </a:t>
            </a:r>
            <a:r>
              <a:rPr lang="pl-PL" sz="1600" dirty="0">
                <a:solidFill>
                  <a:prstClr val="black"/>
                </a:solidFill>
                <a:latin typeface="+mn-lt"/>
              </a:rPr>
              <a:t>rachunkowości </a:t>
            </a:r>
            <a:r>
              <a:rPr lang="pl-PL" sz="1600" b="0" dirty="0">
                <a:solidFill>
                  <a:prstClr val="black"/>
                </a:solidFill>
                <a:latin typeface="+mn-lt"/>
              </a:rPr>
              <a:t>w sposób umożliwiający identyfikację i poświadczenie sprzedaży produktów lub grupy produktów, ze względu na które został uznany, wytworzonych przez jego członków oraz podmioty niebędące jego członkami;</a:t>
            </a:r>
          </a:p>
          <a:p>
            <a:pPr marL="523875" algn="just">
              <a:spcBef>
                <a:spcPts val="600"/>
              </a:spcBef>
              <a:buFont typeface="+mj-lt"/>
              <a:buAutoNum type="arabicParenR" startAt="8"/>
            </a:pPr>
            <a:r>
              <a:rPr lang="pl-PL" sz="1600" dirty="0" smtClean="0">
                <a:solidFill>
                  <a:prstClr val="black"/>
                </a:solidFill>
                <a:latin typeface="+mn-lt"/>
              </a:rPr>
              <a:t>prowadzenie </a:t>
            </a:r>
            <a:r>
              <a:rPr lang="pl-PL" sz="1600" dirty="0">
                <a:solidFill>
                  <a:prstClr val="black"/>
                </a:solidFill>
                <a:latin typeface="+mn-lt"/>
              </a:rPr>
              <a:t>oddzielnego systemu rachunkowości</a:t>
            </a:r>
            <a:r>
              <a:rPr lang="pl-PL" sz="1600" b="0" dirty="0">
                <a:solidFill>
                  <a:prstClr val="black"/>
                </a:solidFill>
                <a:latin typeface="+mn-lt"/>
              </a:rPr>
              <a:t> albo </a:t>
            </a:r>
            <a:r>
              <a:rPr lang="pl-PL" sz="1600" dirty="0">
                <a:solidFill>
                  <a:prstClr val="black"/>
                </a:solidFill>
                <a:latin typeface="+mn-lt"/>
              </a:rPr>
              <a:t>korzystania z odpowiedniego kodu rachunkowego </a:t>
            </a:r>
            <a:r>
              <a:rPr lang="pl-PL" sz="1600" b="0" dirty="0" smtClean="0">
                <a:solidFill>
                  <a:prstClr val="black"/>
                </a:solidFill>
                <a:latin typeface="+mn-lt"/>
              </a:rPr>
              <a:t>dla </a:t>
            </a:r>
            <a:r>
              <a:rPr lang="pl-PL" sz="1600" b="0" dirty="0">
                <a:solidFill>
                  <a:prstClr val="black"/>
                </a:solidFill>
                <a:latin typeface="+mn-lt"/>
              </a:rPr>
              <a:t>wszystkich transakcji związanych z operacją, o których mowa w art. 66 ust. 1 lit. c pkt i rozporządzenia </a:t>
            </a:r>
            <a:r>
              <a:rPr lang="pl-PL" sz="1600" b="0" dirty="0" smtClean="0">
                <a:solidFill>
                  <a:prstClr val="black"/>
                </a:solidFill>
                <a:latin typeface="+mn-lt"/>
              </a:rPr>
              <a:t>UE nr </a:t>
            </a:r>
            <a:r>
              <a:rPr lang="pl-PL" sz="1600" b="0" dirty="0">
                <a:solidFill>
                  <a:prstClr val="black"/>
                </a:solidFill>
                <a:latin typeface="+mn-lt"/>
              </a:rPr>
              <a:t>1305/2013, w ramach prowadzonych ksiąg </a:t>
            </a:r>
            <a:r>
              <a:rPr lang="pl-PL" sz="1600" b="0" dirty="0" smtClean="0">
                <a:solidFill>
                  <a:prstClr val="black"/>
                </a:solidFill>
                <a:latin typeface="+mn-lt"/>
              </a:rPr>
              <a:t>rachunkowych, tj. umożliwiających identyfikację </a:t>
            </a:r>
            <a:r>
              <a:rPr lang="pl-PL" sz="1600" b="0" dirty="0">
                <a:solidFill>
                  <a:prstClr val="black"/>
                </a:solidFill>
                <a:latin typeface="+mn-lt"/>
              </a:rPr>
              <a:t>i poświadczenie </a:t>
            </a:r>
            <a:r>
              <a:rPr lang="pl-PL" sz="1600" b="0" dirty="0" smtClean="0">
                <a:solidFill>
                  <a:prstClr val="black"/>
                </a:solidFill>
                <a:latin typeface="+mn-lt"/>
              </a:rPr>
              <a:t>zakupu oraz sprzedaży </a:t>
            </a:r>
            <a:r>
              <a:rPr lang="pl-PL" sz="1600" b="0" dirty="0">
                <a:solidFill>
                  <a:prstClr val="black"/>
                </a:solidFill>
                <a:latin typeface="+mn-lt"/>
              </a:rPr>
              <a:t>produktów lub grupy produktów ze względu na które </a:t>
            </a:r>
            <a:r>
              <a:rPr lang="pl-PL" sz="1600" b="0" dirty="0" smtClean="0">
                <a:solidFill>
                  <a:prstClr val="black"/>
                </a:solidFill>
                <a:latin typeface="+mn-lt"/>
              </a:rPr>
              <a:t>grupa została uznana, wytworzonych przez jego członków</a:t>
            </a:r>
            <a:endParaRPr lang="pl-PL" b="0" dirty="0">
              <a:solidFill>
                <a:prstClr val="black"/>
              </a:solidFill>
              <a:latin typeface="+mn-lt"/>
            </a:endParaRPr>
          </a:p>
          <a:p>
            <a:pPr indent="-161925" algn="just">
              <a:lnSpc>
                <a:spcPct val="150000"/>
              </a:lnSpc>
              <a:buFont typeface="Arial" charset="0"/>
              <a:buChar char="•"/>
            </a:pPr>
            <a:endParaRPr lang="pl-PL" b="0" dirty="0">
              <a:solidFill>
                <a:prstClr val="black"/>
              </a:solidFill>
              <a:latin typeface="+mn-lt"/>
            </a:endParaRPr>
          </a:p>
        </p:txBody>
      </p:sp>
    </p:spTree>
    <p:extLst>
      <p:ext uri="{BB962C8B-B14F-4D97-AF65-F5344CB8AC3E}">
        <p14:creationId xmlns:p14="http://schemas.microsoft.com/office/powerpoint/2010/main" val="174431476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63</a:t>
            </a:fld>
            <a:endParaRPr lang="pl-PL" dirty="0"/>
          </a:p>
        </p:txBody>
      </p:sp>
      <p:graphicFrame>
        <p:nvGraphicFramePr>
          <p:cNvPr id="6" name="Tabela 5"/>
          <p:cNvGraphicFramePr>
            <a:graphicFrameLocks noGrp="1"/>
          </p:cNvGraphicFramePr>
          <p:nvPr>
            <p:extLst/>
          </p:nvPr>
        </p:nvGraphicFramePr>
        <p:xfrm>
          <a:off x="187677" y="1196752"/>
          <a:ext cx="8765472" cy="5723548"/>
        </p:xfrm>
        <a:graphic>
          <a:graphicData uri="http://schemas.openxmlformats.org/drawingml/2006/table">
            <a:tbl>
              <a:tblPr firstRow="1" bandRow="1">
                <a:tableStyleId>{69CF1AB2-1976-4502-BF36-3FF5EA218861}</a:tableStyleId>
              </a:tblPr>
              <a:tblGrid>
                <a:gridCol w="6256531"/>
                <a:gridCol w="2508941"/>
              </a:tblGrid>
              <a:tr h="633388">
                <a:tc>
                  <a:txBody>
                    <a:bodyPr/>
                    <a:lstStyle/>
                    <a:p>
                      <a:pPr algn="ctr"/>
                      <a:r>
                        <a:rPr lang="pl-PL" sz="1800" dirty="0" smtClean="0">
                          <a:latin typeface="+mn-lt"/>
                          <a:cs typeface="Arial" panose="020B0604020202020204" pitchFamily="34" charset="0"/>
                        </a:rPr>
                        <a:t>Obowiązek beneficjenta,</a:t>
                      </a:r>
                      <a:r>
                        <a:rPr lang="pl-PL" sz="1800" baseline="0" dirty="0" smtClean="0">
                          <a:latin typeface="+mn-lt"/>
                          <a:cs typeface="Arial" panose="020B0604020202020204" pitchFamily="34" charset="0"/>
                        </a:rPr>
                        <a:t> który został naruszony</a:t>
                      </a:r>
                      <a:endParaRPr lang="pl-PL" sz="1800" dirty="0">
                        <a:solidFill>
                          <a:schemeClr val="tx1"/>
                        </a:solidFill>
                        <a:latin typeface="+mn-lt"/>
                        <a:cs typeface="Arial" pitchFamily="34" charset="0"/>
                      </a:endParaRPr>
                    </a:p>
                  </a:txBody>
                  <a:tcPr anchor="ctr"/>
                </a:tc>
                <a:tc>
                  <a:txBody>
                    <a:bodyPr/>
                    <a:lstStyle/>
                    <a:p>
                      <a:pPr algn="ctr"/>
                      <a:r>
                        <a:rPr lang="pl-PL" sz="1800" dirty="0" smtClean="0">
                          <a:latin typeface="+mn-lt"/>
                          <a:cs typeface="Arial" panose="020B0604020202020204" pitchFamily="34" charset="0"/>
                        </a:rPr>
                        <a:t>Sankcja</a:t>
                      </a:r>
                      <a:endParaRPr lang="pl-PL" sz="1800" dirty="0">
                        <a:solidFill>
                          <a:schemeClr val="tx1"/>
                        </a:solidFill>
                        <a:latin typeface="+mn-lt"/>
                        <a:cs typeface="Arial" pitchFamily="34" charset="0"/>
                      </a:endParaRPr>
                    </a:p>
                  </a:txBody>
                  <a:tcPr anchor="ctr"/>
                </a:tc>
              </a:tr>
              <a:tr h="1015153">
                <a:tc>
                  <a:txBody>
                    <a:bodyPr/>
                    <a:lstStyle/>
                    <a:p>
                      <a:pPr algn="l"/>
                      <a:r>
                        <a:rPr lang="pl-PL" sz="1600" dirty="0" smtClean="0">
                          <a:solidFill>
                            <a:prstClr val="black"/>
                          </a:solidFill>
                          <a:latin typeface="+mn-lt"/>
                        </a:rPr>
                        <a:t>utrzymanie prowadzonej działalności </a:t>
                      </a:r>
                      <a:r>
                        <a:rPr lang="pl-PL" sz="1600" b="0" dirty="0" smtClean="0">
                          <a:solidFill>
                            <a:prstClr val="black"/>
                          </a:solidFill>
                          <a:latin typeface="+mn-lt"/>
                        </a:rPr>
                        <a:t>w zakresie produkcji i sprzedaży produktów ze względu na które został uznany, przez okres </a:t>
                      </a:r>
                      <a:r>
                        <a:rPr lang="pl-PL" sz="1600" dirty="0" smtClean="0">
                          <a:solidFill>
                            <a:prstClr val="black"/>
                          </a:solidFill>
                          <a:latin typeface="+mn-lt"/>
                        </a:rPr>
                        <a:t>co najmniej jednego roku od dnia otrzymania ostatniej płatności</a:t>
                      </a:r>
                      <a:endParaRPr lang="pl-PL" sz="1050" dirty="0">
                        <a:latin typeface="+mn-lt"/>
                        <a:cs typeface="Arial" pitchFamily="34" charset="0"/>
                      </a:endParaRPr>
                    </a:p>
                  </a:txBody>
                  <a:tcPr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pl-PL" sz="1600" b="1" dirty="0" smtClean="0">
                          <a:latin typeface="+mn-lt"/>
                          <a:cs typeface="Arial" panose="020B0604020202020204" pitchFamily="34" charset="0"/>
                        </a:rPr>
                        <a:t>zwrotowi podlega </a:t>
                      </a:r>
                      <a:r>
                        <a:rPr lang="pl-PL" sz="1600" b="1" dirty="0" smtClean="0">
                          <a:effectLst>
                            <a:outerShdw blurRad="38100" dist="38100" dir="2700000" algn="tl">
                              <a:srgbClr val="000000">
                                <a:alpha val="43137"/>
                              </a:srgbClr>
                            </a:outerShdw>
                          </a:effectLst>
                          <a:latin typeface="+mn-lt"/>
                          <a:cs typeface="Arial" panose="020B0604020202020204" pitchFamily="34" charset="0"/>
                        </a:rPr>
                        <a:t>20%</a:t>
                      </a:r>
                      <a:r>
                        <a:rPr lang="pl-PL" sz="1600" b="1" dirty="0" smtClean="0">
                          <a:latin typeface="+mn-lt"/>
                          <a:cs typeface="Arial" panose="020B0604020202020204" pitchFamily="34" charset="0"/>
                        </a:rPr>
                        <a:t> otrzymanej pomocy</a:t>
                      </a:r>
                      <a:endParaRPr lang="pl-PL" altLang="pl-PL" sz="1600" b="1" dirty="0" smtClean="0">
                        <a:latin typeface="+mn-lt"/>
                        <a:cs typeface="Arial" pitchFamily="34" charset="0"/>
                      </a:endParaRPr>
                    </a:p>
                  </a:txBody>
                  <a:tcPr anchor="ctr"/>
                </a:tc>
              </a:tr>
              <a:tr h="919211">
                <a:tc>
                  <a:txBody>
                    <a:bodyPr/>
                    <a:lstStyle/>
                    <a:p>
                      <a:pPr algn="l"/>
                      <a:r>
                        <a:rPr kumimoji="0" lang="pl-PL" sz="1600" kern="1200" dirty="0" smtClean="0">
                          <a:latin typeface="+mn-lt"/>
                          <a:cs typeface="Arial" panose="020B0604020202020204" pitchFamily="34" charset="0"/>
                        </a:rPr>
                        <a:t>umożliwianie przeprowadzania kontroli, w swojej siedzibie i w miejscach prowadzenia produkcji przez jego członków, związanych z przyznaną pomocą, w okresie objętym pomocą oraz w okresie 5 lat od dnia otrzymania ostatniej płatności</a:t>
                      </a:r>
                      <a:endParaRPr kumimoji="0" lang="pl-PL" sz="1600" kern="1200" dirty="0" smtClean="0">
                        <a:solidFill>
                          <a:schemeClr val="dk1"/>
                        </a:solidFill>
                        <a:latin typeface="+mn-lt"/>
                        <a:ea typeface="+mn-ea"/>
                        <a:cs typeface="Arial" pitchFamily="34" charset="0"/>
                      </a:endParaRPr>
                    </a:p>
                  </a:txBody>
                  <a:tcPr anchor="ctr"/>
                </a:tc>
                <a:tc>
                  <a:txBody>
                    <a:bodyPr/>
                    <a:lstStyle/>
                    <a:p>
                      <a:pPr algn="l"/>
                      <a:r>
                        <a:rPr kumimoji="0" lang="pl-PL" sz="1600" b="1" kern="1200" dirty="0" smtClean="0">
                          <a:latin typeface="+mn-lt"/>
                          <a:cs typeface="Arial" panose="020B0604020202020204" pitchFamily="34" charset="0"/>
                        </a:rPr>
                        <a:t>zwrotowi podlega </a:t>
                      </a:r>
                      <a:r>
                        <a:rPr kumimoji="0" lang="pl-PL" sz="1600" b="1" kern="1200" dirty="0" smtClean="0">
                          <a:effectLst>
                            <a:outerShdw blurRad="38100" dist="38100" dir="2700000" algn="tl">
                              <a:srgbClr val="000000">
                                <a:alpha val="43137"/>
                              </a:srgbClr>
                            </a:outerShdw>
                          </a:effectLst>
                          <a:latin typeface="+mn-lt"/>
                          <a:cs typeface="Arial" panose="020B0604020202020204" pitchFamily="34" charset="0"/>
                        </a:rPr>
                        <a:t>100% </a:t>
                      </a:r>
                      <a:r>
                        <a:rPr kumimoji="0" lang="pl-PL" sz="1600" b="1" kern="1200" dirty="0" smtClean="0">
                          <a:latin typeface="+mn-lt"/>
                          <a:cs typeface="Arial" panose="020B0604020202020204" pitchFamily="34" charset="0"/>
                        </a:rPr>
                        <a:t>otrzymanej pomocy</a:t>
                      </a:r>
                      <a:endParaRPr kumimoji="0" lang="pl-PL" sz="1600" b="1" kern="1200" dirty="0" smtClean="0">
                        <a:solidFill>
                          <a:schemeClr val="dk1"/>
                        </a:solidFill>
                        <a:latin typeface="+mn-lt"/>
                        <a:ea typeface="+mn-ea"/>
                        <a:cs typeface="Arial" pitchFamily="34" charset="0"/>
                      </a:endParaRPr>
                    </a:p>
                  </a:txBody>
                  <a:tcPr anchor="ctr"/>
                </a:tc>
              </a:tr>
              <a:tr h="728828">
                <a:tc>
                  <a:txBody>
                    <a:bodyPr/>
                    <a:lstStyle/>
                    <a:p>
                      <a:pPr marL="0" algn="l" rtl="0" eaLnBrk="1" latinLnBrk="0" hangingPunct="1"/>
                      <a:r>
                        <a:rPr lang="pl-PL" sz="1600" dirty="0" smtClean="0">
                          <a:solidFill>
                            <a:prstClr val="black"/>
                          </a:solidFill>
                          <a:latin typeface="+mn-lt"/>
                        </a:rPr>
                        <a:t>przechowywanie dokumentów </a:t>
                      </a:r>
                      <a:r>
                        <a:rPr lang="pl-PL" sz="1600" b="0" dirty="0" smtClean="0">
                          <a:solidFill>
                            <a:prstClr val="black"/>
                          </a:solidFill>
                          <a:latin typeface="+mn-lt"/>
                        </a:rPr>
                        <a:t>związanych z przyznaną pomocą </a:t>
                      </a:r>
                      <a:r>
                        <a:rPr lang="pl-PL" sz="1600" dirty="0" smtClean="0">
                          <a:solidFill>
                            <a:prstClr val="black"/>
                          </a:solidFill>
                          <a:latin typeface="+mn-lt"/>
                        </a:rPr>
                        <a:t>w okresie objętym pomocą </a:t>
                      </a:r>
                      <a:r>
                        <a:rPr lang="pl-PL" sz="1600" b="0" dirty="0" smtClean="0">
                          <a:solidFill>
                            <a:prstClr val="black"/>
                          </a:solidFill>
                          <a:latin typeface="+mn-lt"/>
                        </a:rPr>
                        <a:t>oraz </a:t>
                      </a:r>
                      <a:r>
                        <a:rPr lang="pl-PL" sz="1600" dirty="0" smtClean="0">
                          <a:solidFill>
                            <a:prstClr val="black"/>
                          </a:solidFill>
                          <a:latin typeface="+mn-lt"/>
                        </a:rPr>
                        <a:t>w okresie 5 lat od dnia otrzymania ostatniej płatności</a:t>
                      </a:r>
                      <a:endParaRPr kumimoji="0" lang="pl-PL" sz="1600" kern="1200" dirty="0" smtClean="0">
                        <a:solidFill>
                          <a:schemeClr val="dk1"/>
                        </a:solidFill>
                        <a:latin typeface="+mn-lt"/>
                        <a:ea typeface="+mn-ea"/>
                        <a:cs typeface="Arial" pitchFamily="34" charset="0"/>
                      </a:endParaRPr>
                    </a:p>
                  </a:txBody>
                  <a:tcPr anchor="ctr"/>
                </a:tc>
                <a:tc>
                  <a:txBody>
                    <a:bodyPr/>
                    <a:lstStyle/>
                    <a:p>
                      <a:pPr algn="l"/>
                      <a:r>
                        <a:rPr kumimoji="0" lang="pl-PL" sz="1600" b="1" kern="1200" dirty="0" smtClean="0">
                          <a:latin typeface="+mn-lt"/>
                          <a:cs typeface="Arial" panose="020B0604020202020204" pitchFamily="34" charset="0"/>
                        </a:rPr>
                        <a:t>zwrotowi podlega </a:t>
                      </a:r>
                      <a:r>
                        <a:rPr kumimoji="0" lang="pl-PL" sz="1600" b="1" kern="1200" dirty="0" smtClean="0">
                          <a:effectLst>
                            <a:outerShdw blurRad="38100" dist="38100" dir="2700000" algn="tl">
                              <a:srgbClr val="000000">
                                <a:alpha val="43137"/>
                              </a:srgbClr>
                            </a:outerShdw>
                          </a:effectLst>
                          <a:latin typeface="+mn-lt"/>
                          <a:cs typeface="Arial" panose="020B0604020202020204" pitchFamily="34" charset="0"/>
                        </a:rPr>
                        <a:t>100% </a:t>
                      </a:r>
                      <a:r>
                        <a:rPr kumimoji="0" lang="pl-PL" sz="1600" b="1" kern="1200" dirty="0" smtClean="0">
                          <a:latin typeface="+mn-lt"/>
                          <a:cs typeface="Arial" panose="020B0604020202020204" pitchFamily="34" charset="0"/>
                        </a:rPr>
                        <a:t>otrzymanej pomocy</a:t>
                      </a:r>
                      <a:endParaRPr kumimoji="0" lang="pl-PL" sz="1600" b="1" kern="1200" dirty="0" smtClean="0">
                        <a:solidFill>
                          <a:schemeClr val="dk1"/>
                        </a:solidFill>
                        <a:latin typeface="+mn-lt"/>
                        <a:ea typeface="+mn-ea"/>
                        <a:cs typeface="Arial" pitchFamily="34" charset="0"/>
                      </a:endParaRPr>
                    </a:p>
                  </a:txBody>
                  <a:tcPr anchor="ctr"/>
                </a:tc>
              </a:tr>
              <a:tr h="728828">
                <a:tc>
                  <a:txBody>
                    <a:bodyPr/>
                    <a:lstStyle/>
                    <a:p>
                      <a:pPr marL="0" algn="l" rtl="0" eaLnBrk="1" latinLnBrk="0" hangingPunct="1"/>
                      <a:r>
                        <a:rPr lang="pl-PL" sz="1600" dirty="0" smtClean="0">
                          <a:solidFill>
                            <a:prstClr val="black"/>
                          </a:solidFill>
                          <a:latin typeface="+mn-lt"/>
                        </a:rPr>
                        <a:t>niezwłocznego informowania ARiMR</a:t>
                      </a:r>
                      <a:r>
                        <a:rPr lang="pl-PL" sz="1600" b="0" dirty="0" smtClean="0">
                          <a:solidFill>
                            <a:prstClr val="black"/>
                          </a:solidFill>
                          <a:latin typeface="+mn-lt"/>
                        </a:rPr>
                        <a:t> o okolicznościach mogących mieć wpływ na realizację planu biznesowego w okresie jego realizacji</a:t>
                      </a:r>
                      <a:endParaRPr kumimoji="0" lang="pl-PL" sz="1600" kern="1200" dirty="0" smtClean="0">
                        <a:solidFill>
                          <a:schemeClr val="dk1"/>
                        </a:solidFill>
                        <a:latin typeface="+mn-lt"/>
                        <a:ea typeface="+mn-ea"/>
                        <a:cs typeface="Arial" pitchFamily="34" charset="0"/>
                      </a:endParaRPr>
                    </a:p>
                  </a:txBody>
                  <a:tcPr anchor="ctr"/>
                </a:tc>
                <a:tc>
                  <a:txBody>
                    <a:bodyPr/>
                    <a:lstStyle/>
                    <a:p>
                      <a:pPr algn="l"/>
                      <a:r>
                        <a:rPr kumimoji="0" lang="pl-PL" sz="1600" b="1" kern="1200" dirty="0" smtClean="0">
                          <a:latin typeface="+mn-lt"/>
                          <a:cs typeface="Arial" panose="020B0604020202020204" pitchFamily="34" charset="0"/>
                        </a:rPr>
                        <a:t>zwrotowi podlega </a:t>
                      </a:r>
                      <a:r>
                        <a:rPr kumimoji="0" lang="pl-PL" sz="1600" b="1" kern="1200" dirty="0" smtClean="0">
                          <a:effectLst>
                            <a:outerShdw blurRad="38100" dist="38100" dir="2700000" algn="tl">
                              <a:srgbClr val="000000">
                                <a:alpha val="43137"/>
                              </a:srgbClr>
                            </a:outerShdw>
                          </a:effectLst>
                          <a:latin typeface="+mn-lt"/>
                          <a:cs typeface="Arial" panose="020B0604020202020204" pitchFamily="34" charset="0"/>
                        </a:rPr>
                        <a:t>10% </a:t>
                      </a:r>
                      <a:r>
                        <a:rPr kumimoji="0" lang="pl-PL" sz="1600" b="1" kern="1200" dirty="0" smtClean="0">
                          <a:latin typeface="+mn-lt"/>
                          <a:cs typeface="Arial" panose="020B0604020202020204" pitchFamily="34" charset="0"/>
                        </a:rPr>
                        <a:t>otrzymanej pomocy</a:t>
                      </a:r>
                      <a:endParaRPr kumimoji="0" lang="pl-PL" sz="1600" b="1" kern="1200" dirty="0" smtClean="0">
                        <a:solidFill>
                          <a:schemeClr val="dk1"/>
                        </a:solidFill>
                        <a:latin typeface="+mn-lt"/>
                        <a:ea typeface="+mn-ea"/>
                        <a:cs typeface="Arial" pitchFamily="34" charset="0"/>
                      </a:endParaRPr>
                    </a:p>
                  </a:txBody>
                  <a:tcPr anchor="ctr"/>
                </a:tc>
              </a:tr>
              <a:tr h="1015153">
                <a:tc>
                  <a:txBody>
                    <a:bodyPr/>
                    <a:lstStyle/>
                    <a:p>
                      <a:pPr marL="0" algn="l" rtl="0" eaLnBrk="1" latinLnBrk="0" hangingPunct="1"/>
                      <a:r>
                        <a:rPr lang="pl-PL" sz="1600" dirty="0" smtClean="0">
                          <a:solidFill>
                            <a:prstClr val="black"/>
                          </a:solidFill>
                          <a:latin typeface="+mn-lt"/>
                        </a:rPr>
                        <a:t>udostępnianie </a:t>
                      </a:r>
                      <a:r>
                        <a:rPr lang="pl-PL" sz="1600" b="0" dirty="0" smtClean="0">
                          <a:solidFill>
                            <a:prstClr val="black"/>
                          </a:solidFill>
                          <a:latin typeface="+mn-lt"/>
                        </a:rPr>
                        <a:t>uprawnionym podmiotom </a:t>
                      </a:r>
                      <a:r>
                        <a:rPr lang="pl-PL" sz="1600" dirty="0" smtClean="0">
                          <a:solidFill>
                            <a:prstClr val="black"/>
                          </a:solidFill>
                          <a:latin typeface="+mn-lt"/>
                        </a:rPr>
                        <a:t>informacji niezbędnych do przeprowadzenia ewaluacji </a:t>
                      </a:r>
                      <a:r>
                        <a:rPr lang="pl-PL" sz="1600" b="0" dirty="0" smtClean="0">
                          <a:solidFill>
                            <a:prstClr val="black"/>
                          </a:solidFill>
                          <a:latin typeface="+mn-lt"/>
                        </a:rPr>
                        <a:t>w okresie objętym pomocą oraz w okresie 5 lat od dnia otrzymania ostatniej płatności</a:t>
                      </a:r>
                      <a:endParaRPr kumimoji="0" lang="pl-PL" sz="1600" kern="1200" dirty="0" smtClean="0">
                        <a:solidFill>
                          <a:schemeClr val="dk1"/>
                        </a:solidFill>
                        <a:latin typeface="+mn-lt"/>
                        <a:ea typeface="+mn-ea"/>
                        <a:cs typeface="Arial" pitchFamily="34" charset="0"/>
                      </a:endParaRPr>
                    </a:p>
                  </a:txBody>
                  <a:tcPr anchor="ctr"/>
                </a:tc>
                <a:tc>
                  <a:txBody>
                    <a:bodyPr/>
                    <a:lstStyle/>
                    <a:p>
                      <a:pPr algn="l"/>
                      <a:r>
                        <a:rPr kumimoji="0" lang="pl-PL" sz="1600" b="1" kern="1200" dirty="0" smtClean="0">
                          <a:latin typeface="+mn-lt"/>
                          <a:cs typeface="Arial" panose="020B0604020202020204" pitchFamily="34" charset="0"/>
                        </a:rPr>
                        <a:t>zwrotowi podlega </a:t>
                      </a:r>
                      <a:r>
                        <a:rPr kumimoji="0" lang="pl-PL" sz="1600" b="1" kern="1200" dirty="0" smtClean="0">
                          <a:effectLst>
                            <a:outerShdw blurRad="38100" dist="38100" dir="2700000" algn="tl">
                              <a:srgbClr val="000000">
                                <a:alpha val="43137"/>
                              </a:srgbClr>
                            </a:outerShdw>
                          </a:effectLst>
                          <a:latin typeface="+mn-lt"/>
                          <a:cs typeface="Arial" panose="020B0604020202020204" pitchFamily="34" charset="0"/>
                        </a:rPr>
                        <a:t>0,5% </a:t>
                      </a:r>
                      <a:r>
                        <a:rPr kumimoji="0" lang="pl-PL" sz="1600" b="1" kern="1200" dirty="0" smtClean="0">
                          <a:latin typeface="+mn-lt"/>
                          <a:cs typeface="Arial" panose="020B0604020202020204" pitchFamily="34" charset="0"/>
                        </a:rPr>
                        <a:t>otrzymanej pomocy</a:t>
                      </a:r>
                      <a:endParaRPr kumimoji="0" lang="pl-PL" sz="1600" b="1" kern="1200" dirty="0" smtClean="0">
                        <a:solidFill>
                          <a:schemeClr val="dk1"/>
                        </a:solidFill>
                        <a:latin typeface="+mn-lt"/>
                        <a:ea typeface="+mn-ea"/>
                        <a:cs typeface="Arial" pitchFamily="34" charset="0"/>
                      </a:endParaRPr>
                    </a:p>
                  </a:txBody>
                  <a:tcPr anchor="ctr"/>
                </a:tc>
              </a:tr>
            </a:tbl>
          </a:graphicData>
        </a:graphic>
      </p:graphicFrame>
    </p:spTree>
    <p:extLst>
      <p:ext uri="{BB962C8B-B14F-4D97-AF65-F5344CB8AC3E}">
        <p14:creationId xmlns:p14="http://schemas.microsoft.com/office/powerpoint/2010/main" val="172692416"/>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64</a:t>
            </a:fld>
            <a:endParaRPr lang="pl-PL" dirty="0"/>
          </a:p>
        </p:txBody>
      </p:sp>
      <p:graphicFrame>
        <p:nvGraphicFramePr>
          <p:cNvPr id="5" name="Tabela 4"/>
          <p:cNvGraphicFramePr>
            <a:graphicFrameLocks noGrp="1"/>
          </p:cNvGraphicFramePr>
          <p:nvPr>
            <p:extLst/>
          </p:nvPr>
        </p:nvGraphicFramePr>
        <p:xfrm>
          <a:off x="323527" y="1340768"/>
          <a:ext cx="8629621" cy="4084320"/>
        </p:xfrm>
        <a:graphic>
          <a:graphicData uri="http://schemas.openxmlformats.org/drawingml/2006/table">
            <a:tbl>
              <a:tblPr firstRow="1" bandRow="1">
                <a:tableStyleId>{69CF1AB2-1976-4502-BF36-3FF5EA218861}</a:tableStyleId>
              </a:tblPr>
              <a:tblGrid>
                <a:gridCol w="5096185"/>
                <a:gridCol w="3533436"/>
              </a:tblGrid>
              <a:tr h="456804">
                <a:tc>
                  <a:txBody>
                    <a:bodyPr/>
                    <a:lstStyle/>
                    <a:p>
                      <a:pPr algn="ctr"/>
                      <a:r>
                        <a:rPr lang="pl-PL" sz="1800" dirty="0" smtClean="0">
                          <a:latin typeface="+mn-lt"/>
                          <a:cs typeface="Arial" panose="020B0604020202020204" pitchFamily="34" charset="0"/>
                        </a:rPr>
                        <a:t>Obowiązek beneficjenta,</a:t>
                      </a:r>
                      <a:r>
                        <a:rPr lang="pl-PL" sz="1800" baseline="0" dirty="0" smtClean="0">
                          <a:latin typeface="+mn-lt"/>
                          <a:cs typeface="Arial" panose="020B0604020202020204" pitchFamily="34" charset="0"/>
                        </a:rPr>
                        <a:t> który został naruszony</a:t>
                      </a:r>
                      <a:endParaRPr lang="pl-PL" sz="1800" dirty="0">
                        <a:solidFill>
                          <a:schemeClr val="tx1"/>
                        </a:solidFill>
                        <a:latin typeface="+mn-lt"/>
                        <a:cs typeface="Arial" pitchFamily="34" charset="0"/>
                      </a:endParaRPr>
                    </a:p>
                  </a:txBody>
                  <a:tcPr anchor="ctr"/>
                </a:tc>
                <a:tc>
                  <a:txBody>
                    <a:bodyPr/>
                    <a:lstStyle/>
                    <a:p>
                      <a:pPr algn="just"/>
                      <a:r>
                        <a:rPr lang="pl-PL" sz="1800" dirty="0" smtClean="0">
                          <a:latin typeface="+mn-lt"/>
                          <a:cs typeface="Arial" panose="020B0604020202020204" pitchFamily="34" charset="0"/>
                        </a:rPr>
                        <a:t>Sankcja</a:t>
                      </a:r>
                      <a:endParaRPr lang="pl-PL" sz="1800" dirty="0">
                        <a:solidFill>
                          <a:schemeClr val="tx1"/>
                        </a:solidFill>
                        <a:latin typeface="+mn-lt"/>
                        <a:cs typeface="Arial" pitchFamily="34" charset="0"/>
                      </a:endParaRPr>
                    </a:p>
                  </a:txBody>
                  <a:tcPr anchor="ctr"/>
                </a:tc>
              </a:tr>
              <a:tr h="732137">
                <a:tc>
                  <a:txBody>
                    <a:bodyPr/>
                    <a:lstStyle/>
                    <a:p>
                      <a:pPr marL="0" algn="just" rtl="0" eaLnBrk="1" latinLnBrk="0" hangingPunct="1"/>
                      <a:r>
                        <a:rPr kumimoji="0" lang="pl-PL" sz="1600" kern="1200" dirty="0" smtClean="0">
                          <a:latin typeface="+mn-lt"/>
                          <a:cs typeface="Arial" panose="020B0604020202020204" pitchFamily="34" charset="0"/>
                        </a:rPr>
                        <a:t>w przypadku niespełnienia przez beneficjenta obowiązku zachowania w okresie pierwszych 5 lat po uznaniu, tych kryteriów, za spełnienie których zostały przyznane punkty</a:t>
                      </a:r>
                      <a:endParaRPr kumimoji="0" lang="pl-PL" sz="1600" kern="1200" dirty="0" smtClean="0">
                        <a:solidFill>
                          <a:schemeClr val="dk1"/>
                        </a:solidFill>
                        <a:latin typeface="+mn-lt"/>
                        <a:ea typeface="+mn-ea"/>
                        <a:cs typeface="Arial" pitchFamily="34" charset="0"/>
                      </a:endParaRPr>
                    </a:p>
                  </a:txBody>
                  <a:tcPr anchor="ctr"/>
                </a:tc>
                <a:tc>
                  <a:txBody>
                    <a:bodyPr/>
                    <a:lstStyle/>
                    <a:p>
                      <a:pPr marL="0" indent="0" algn="just">
                        <a:buFont typeface="Arial" panose="020B0604020202020204" pitchFamily="34" charset="0"/>
                        <a:buNone/>
                      </a:pPr>
                      <a:r>
                        <a:rPr kumimoji="0" lang="pl-PL" sz="1600" b="1" kern="1200" dirty="0" smtClean="0">
                          <a:effectLst>
                            <a:outerShdw blurRad="38100" dist="38100" dir="2700000" algn="tl">
                              <a:srgbClr val="000000">
                                <a:alpha val="43137"/>
                              </a:srgbClr>
                            </a:outerShdw>
                          </a:effectLst>
                          <a:latin typeface="+mn-lt"/>
                          <a:cs typeface="Arial" panose="020B0604020202020204" pitchFamily="34" charset="0"/>
                        </a:rPr>
                        <a:t>odmawia się wypłaty pomocy</a:t>
                      </a:r>
                      <a:r>
                        <a:rPr kumimoji="0" lang="pl-PL" sz="1600" b="1" kern="1200" dirty="0" smtClean="0">
                          <a:latin typeface="+mn-lt"/>
                          <a:cs typeface="Arial" panose="020B0604020202020204" pitchFamily="34" charset="0"/>
                        </a:rPr>
                        <a:t>, </a:t>
                      </a:r>
                      <a:r>
                        <a:rPr kumimoji="0" lang="pl-PL" sz="1600" kern="1200" dirty="0" smtClean="0">
                          <a:latin typeface="+mn-lt"/>
                          <a:cs typeface="Arial" panose="020B0604020202020204" pitchFamily="34" charset="0"/>
                        </a:rPr>
                        <a:t>od tego roku działalności w którym stwierdzono zaprzestanie spełniania kryteriów</a:t>
                      </a:r>
                      <a:endParaRPr kumimoji="0" lang="pl-PL" sz="1600" kern="1200" dirty="0" smtClean="0">
                        <a:solidFill>
                          <a:schemeClr val="dk1"/>
                        </a:solidFill>
                        <a:latin typeface="+mn-lt"/>
                        <a:ea typeface="+mn-ea"/>
                        <a:cs typeface="Arial" pitchFamily="34" charset="0"/>
                      </a:endParaRPr>
                    </a:p>
                  </a:txBody>
                  <a:tcPr anchor="ctr"/>
                </a:tc>
              </a:tr>
              <a:tr h="892719">
                <a:tc>
                  <a:txBody>
                    <a:bodyPr/>
                    <a:lstStyle/>
                    <a:p>
                      <a:pPr marL="0" algn="just" rtl="0" eaLnBrk="1" latinLnBrk="0" hangingPunct="1"/>
                      <a:r>
                        <a:rPr kumimoji="0" lang="pl-PL" sz="1600" kern="1200" dirty="0" smtClean="0">
                          <a:latin typeface="+mn-lt"/>
                          <a:cs typeface="Arial" panose="020B0604020202020204" pitchFamily="34" charset="0"/>
                        </a:rPr>
                        <a:t>w przypadku niespełnienia przez beneficjenta obowiązku prowadzenia oddzielnego systemu rachunkowości albo korzystania z odpowiedniego kodu rachunkowego dla wszystkich transakcji związanych z operacją, w ramach prowadzonych ksiąg rachunkowych</a:t>
                      </a:r>
                      <a:endParaRPr kumimoji="0" lang="pl-PL" sz="1600" kern="1200" dirty="0" smtClean="0">
                        <a:solidFill>
                          <a:schemeClr val="dk1"/>
                        </a:solidFill>
                        <a:latin typeface="+mn-lt"/>
                        <a:ea typeface="+mn-ea"/>
                        <a:cs typeface="Arial" pitchFamily="34" charset="0"/>
                      </a:endParaRPr>
                    </a:p>
                  </a:txBody>
                  <a:tcPr anchor="ctr"/>
                </a:tc>
                <a:tc>
                  <a:txBody>
                    <a:bodyPr/>
                    <a:lstStyle/>
                    <a:p>
                      <a:pPr marL="0" indent="0" algn="just">
                        <a:buFont typeface="Arial" panose="020B0604020202020204" pitchFamily="34" charset="0"/>
                        <a:buNone/>
                      </a:pPr>
                      <a:r>
                        <a:rPr kumimoji="0" lang="pl-PL" sz="1600" kern="1200" dirty="0" smtClean="0">
                          <a:latin typeface="+mn-lt"/>
                          <a:cs typeface="Arial" panose="020B0604020202020204" pitchFamily="34" charset="0"/>
                        </a:rPr>
                        <a:t>wysokość wypłaty pomocy ulega </a:t>
                      </a:r>
                      <a:r>
                        <a:rPr kumimoji="0" lang="pl-PL" sz="1600" b="1" kern="1200" dirty="0" smtClean="0">
                          <a:effectLst>
                            <a:outerShdw blurRad="38100" dist="38100" dir="2700000" algn="tl">
                              <a:srgbClr val="000000">
                                <a:alpha val="43137"/>
                              </a:srgbClr>
                            </a:outerShdw>
                          </a:effectLst>
                          <a:latin typeface="+mn-lt"/>
                          <a:cs typeface="Arial" panose="020B0604020202020204" pitchFamily="34" charset="0"/>
                        </a:rPr>
                        <a:t>zmniejszeniu o 10% </a:t>
                      </a:r>
                      <a:r>
                        <a:rPr kumimoji="0" lang="pl-PL" sz="1600" kern="1200" dirty="0" smtClean="0">
                          <a:latin typeface="+mn-lt"/>
                          <a:cs typeface="Arial" panose="020B0604020202020204" pitchFamily="34" charset="0"/>
                        </a:rPr>
                        <a:t>za dany okres pomocy</a:t>
                      </a:r>
                      <a:endParaRPr kumimoji="0" lang="pl-PL" sz="1600" kern="1200" dirty="0" smtClean="0">
                        <a:solidFill>
                          <a:schemeClr val="dk1"/>
                        </a:solidFill>
                        <a:latin typeface="+mn-lt"/>
                        <a:ea typeface="+mn-ea"/>
                        <a:cs typeface="Arial" pitchFamily="34" charset="0"/>
                      </a:endParaRPr>
                    </a:p>
                  </a:txBody>
                  <a:tcPr anchor="ctr"/>
                </a:tc>
              </a:tr>
              <a:tr h="732137">
                <a:tc>
                  <a:txBody>
                    <a:bodyPr/>
                    <a:lstStyle/>
                    <a:p>
                      <a:pPr marL="0" algn="just" rtl="0" eaLnBrk="1" latinLnBrk="0" hangingPunct="1"/>
                      <a:r>
                        <a:rPr kumimoji="0" lang="pl-PL" sz="1600" kern="1200" dirty="0" smtClean="0">
                          <a:solidFill>
                            <a:schemeClr val="dk1"/>
                          </a:solidFill>
                          <a:latin typeface="+mn-lt"/>
                          <a:ea typeface="+mn-ea"/>
                          <a:cs typeface="Arial" pitchFamily="34" charset="0"/>
                        </a:rPr>
                        <a:t>W przypadku przyjęcia w skład beneficjenta producenta, który nie spełnia warunków</a:t>
                      </a:r>
                    </a:p>
                  </a:txBody>
                  <a:tcPr anchor="ctr"/>
                </a:tc>
                <a:tc>
                  <a:txBody>
                    <a:bodyPr/>
                    <a:lstStyle/>
                    <a:p>
                      <a:pPr marL="0" indent="0" algn="just">
                        <a:buFont typeface="Arial" panose="020B0604020202020204" pitchFamily="34" charset="0"/>
                        <a:buNone/>
                      </a:pPr>
                      <a:r>
                        <a:rPr kumimoji="0" lang="pl-PL" sz="1600" b="1" kern="1200" dirty="0" smtClean="0">
                          <a:solidFill>
                            <a:schemeClr val="dk1"/>
                          </a:solidFill>
                          <a:effectLst>
                            <a:outerShdw blurRad="38100" dist="38100" dir="2700000" algn="tl">
                              <a:srgbClr val="000000">
                                <a:alpha val="43137"/>
                              </a:srgbClr>
                            </a:outerShdw>
                          </a:effectLst>
                          <a:latin typeface="+mn-lt"/>
                          <a:ea typeface="+mn-ea"/>
                          <a:cs typeface="Arial" pitchFamily="34" charset="0"/>
                        </a:rPr>
                        <a:t>odmowa wypłaty </a:t>
                      </a:r>
                      <a:r>
                        <a:rPr kumimoji="0" lang="pl-PL" sz="1600" kern="1200" dirty="0" smtClean="0">
                          <a:solidFill>
                            <a:schemeClr val="dk1"/>
                          </a:solidFill>
                          <a:latin typeface="+mn-lt"/>
                          <a:ea typeface="+mn-ea"/>
                          <a:cs typeface="Arial" pitchFamily="34" charset="0"/>
                        </a:rPr>
                        <a:t>pomocy za okres od dnia przyjęcia nowego członka w skład beneficjenta</a:t>
                      </a:r>
                    </a:p>
                  </a:txBody>
                  <a:tcPr anchor="ctr"/>
                </a:tc>
              </a:tr>
            </a:tbl>
          </a:graphicData>
        </a:graphic>
      </p:graphicFrame>
    </p:spTree>
    <p:extLst>
      <p:ext uri="{BB962C8B-B14F-4D97-AF65-F5344CB8AC3E}">
        <p14:creationId xmlns:p14="http://schemas.microsoft.com/office/powerpoint/2010/main" val="199579983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65</a:t>
            </a:fld>
            <a:endParaRPr lang="pl-PL" dirty="0"/>
          </a:p>
        </p:txBody>
      </p:sp>
      <p:graphicFrame>
        <p:nvGraphicFramePr>
          <p:cNvPr id="5" name="Tabela 4"/>
          <p:cNvGraphicFramePr>
            <a:graphicFrameLocks noGrp="1"/>
          </p:cNvGraphicFramePr>
          <p:nvPr>
            <p:extLst/>
          </p:nvPr>
        </p:nvGraphicFramePr>
        <p:xfrm>
          <a:off x="251519" y="1124744"/>
          <a:ext cx="8701629" cy="6248004"/>
        </p:xfrm>
        <a:graphic>
          <a:graphicData uri="http://schemas.openxmlformats.org/drawingml/2006/table">
            <a:tbl>
              <a:tblPr firstRow="1" bandRow="1">
                <a:tableStyleId>{69CF1AB2-1976-4502-BF36-3FF5EA218861}</a:tableStyleId>
              </a:tblPr>
              <a:tblGrid>
                <a:gridCol w="4995742"/>
                <a:gridCol w="3705887"/>
              </a:tblGrid>
              <a:tr h="456804">
                <a:tc>
                  <a:txBody>
                    <a:bodyPr/>
                    <a:lstStyle/>
                    <a:p>
                      <a:pPr algn="ctr"/>
                      <a:r>
                        <a:rPr lang="pl-PL" sz="1600" dirty="0" smtClean="0">
                          <a:latin typeface="+mn-lt"/>
                          <a:cs typeface="Arial" panose="020B0604020202020204" pitchFamily="34" charset="0"/>
                        </a:rPr>
                        <a:t>Obowiązek beneficjenta,</a:t>
                      </a:r>
                      <a:r>
                        <a:rPr lang="pl-PL" sz="1600" baseline="0" dirty="0" smtClean="0">
                          <a:latin typeface="+mn-lt"/>
                          <a:cs typeface="Arial" panose="020B0604020202020204" pitchFamily="34" charset="0"/>
                        </a:rPr>
                        <a:t> który został naruszony</a:t>
                      </a:r>
                      <a:endParaRPr lang="pl-PL" sz="1600" dirty="0">
                        <a:solidFill>
                          <a:schemeClr val="tx1"/>
                        </a:solidFill>
                        <a:latin typeface="+mn-lt"/>
                        <a:cs typeface="Arial" pitchFamily="34" charset="0"/>
                      </a:endParaRPr>
                    </a:p>
                  </a:txBody>
                  <a:tcPr anchor="ctr"/>
                </a:tc>
                <a:tc>
                  <a:txBody>
                    <a:bodyPr/>
                    <a:lstStyle/>
                    <a:p>
                      <a:pPr algn="just"/>
                      <a:r>
                        <a:rPr lang="pl-PL" sz="1600" dirty="0" smtClean="0">
                          <a:latin typeface="+mn-lt"/>
                          <a:cs typeface="Arial" panose="020B0604020202020204" pitchFamily="34" charset="0"/>
                        </a:rPr>
                        <a:t>Sankcja</a:t>
                      </a:r>
                      <a:endParaRPr lang="pl-PL" sz="1600" dirty="0">
                        <a:solidFill>
                          <a:schemeClr val="tx1"/>
                        </a:solidFill>
                        <a:latin typeface="+mn-lt"/>
                        <a:cs typeface="Arial" pitchFamily="34" charset="0"/>
                      </a:endParaRPr>
                    </a:p>
                  </a:txBody>
                  <a:tcPr anchor="ctr"/>
                </a:tc>
              </a:tr>
              <a:tr h="2678158">
                <a:tc>
                  <a:txBody>
                    <a:bodyPr/>
                    <a:lstStyle/>
                    <a:p>
                      <a:pPr marL="0" algn="just" rtl="0" eaLnBrk="1" latinLnBrk="0" hangingPunct="1"/>
                      <a:r>
                        <a:rPr kumimoji="0" lang="pl-PL" sz="1600" kern="1200" dirty="0" smtClean="0">
                          <a:latin typeface="+mn-lt"/>
                          <a:cs typeface="Arial" panose="020B0604020202020204" pitchFamily="34" charset="0"/>
                        </a:rPr>
                        <a:t>w przypadku braku uzasadnienia przez beneficjenta nierealizowania działań lub inwestycji zatwierdzonych w planie biznesowym w ujęciu rzeczowo-rodzajowym za trzeci lub czwarty rok działalności</a:t>
                      </a:r>
                      <a:endParaRPr kumimoji="0" lang="pl-PL" sz="1600" kern="1200" dirty="0" smtClean="0">
                        <a:solidFill>
                          <a:schemeClr val="dk1"/>
                        </a:solidFill>
                        <a:latin typeface="+mn-lt"/>
                        <a:ea typeface="+mn-ea"/>
                        <a:cs typeface="Arial" pitchFamily="34" charset="0"/>
                      </a:endParaRPr>
                    </a:p>
                  </a:txBody>
                  <a:tcPr anchor="ctr"/>
                </a:tc>
                <a:tc>
                  <a:txBody>
                    <a:bodyPr/>
                    <a:lstStyle/>
                    <a:p>
                      <a:pPr algn="just"/>
                      <a:r>
                        <a:rPr lang="pl-PL" sz="1600" kern="1200" dirty="0" smtClean="0">
                          <a:solidFill>
                            <a:schemeClr val="dk1"/>
                          </a:solidFill>
                          <a:effectLst/>
                          <a:latin typeface="+mn-lt"/>
                          <a:ea typeface="+mn-ea"/>
                          <a:cs typeface="+mn-cs"/>
                        </a:rPr>
                        <a:t>kwota pomocy ulega zmniejszeniu za trzeci lub czwarty rok działalności, w którym stwierdzono niepełną realizację planu biznesowego:</a:t>
                      </a:r>
                    </a:p>
                    <a:p>
                      <a:pPr marL="228600" indent="-228600" algn="just">
                        <a:buFont typeface="+mj-lt"/>
                        <a:buAutoNum type="arabicParenR"/>
                      </a:pPr>
                      <a:r>
                        <a:rPr lang="pl-PL" sz="1600" b="1" kern="1200" dirty="0" smtClean="0">
                          <a:solidFill>
                            <a:schemeClr val="dk1"/>
                          </a:solidFill>
                          <a:effectLst/>
                          <a:latin typeface="+mn-lt"/>
                          <a:ea typeface="+mn-ea"/>
                          <a:cs typeface="+mn-cs"/>
                        </a:rPr>
                        <a:t>o 50% </a:t>
                      </a:r>
                      <a:r>
                        <a:rPr lang="pl-PL" sz="1600" kern="1200" dirty="0" smtClean="0">
                          <a:solidFill>
                            <a:schemeClr val="dk1"/>
                          </a:solidFill>
                          <a:effectLst/>
                          <a:latin typeface="+mn-lt"/>
                          <a:ea typeface="+mn-ea"/>
                          <a:cs typeface="+mn-cs"/>
                        </a:rPr>
                        <a:t>– jeżeli beneficjent nie realizował żadnego działania lub inwestycji zatwierdzonych w planie biznesowym w ujęciu rzeczowo-rodzajowym w danym roku;</a:t>
                      </a:r>
                    </a:p>
                    <a:p>
                      <a:pPr marL="228600" indent="-228600" algn="just">
                        <a:buFont typeface="+mj-lt"/>
                        <a:buAutoNum type="arabicParenR"/>
                      </a:pPr>
                      <a:r>
                        <a:rPr lang="pl-PL" sz="1600" b="1" kern="1200" dirty="0" smtClean="0">
                          <a:solidFill>
                            <a:schemeClr val="dk1"/>
                          </a:solidFill>
                          <a:effectLst/>
                          <a:latin typeface="+mn-lt"/>
                          <a:ea typeface="+mn-ea"/>
                          <a:cs typeface="+mn-cs"/>
                        </a:rPr>
                        <a:t>o 25% </a:t>
                      </a:r>
                      <a:r>
                        <a:rPr lang="pl-PL" sz="1600" kern="1200" dirty="0" smtClean="0">
                          <a:solidFill>
                            <a:schemeClr val="dk1"/>
                          </a:solidFill>
                          <a:effectLst/>
                          <a:latin typeface="+mn-lt"/>
                          <a:ea typeface="+mn-ea"/>
                          <a:cs typeface="+mn-cs"/>
                        </a:rPr>
                        <a:t>– jeżeli beneficjent realizował przynajmniej jedno działanie lub inwestycję, ale nie realizował wszystkich działań lub inwestycji zatwierdzonych w planie biznesowym, w ujęciu rzeczowo-rodzajowym w danym roku</a:t>
                      </a:r>
                      <a:endParaRPr kumimoji="0" lang="pl-PL" sz="1600" kern="1200" dirty="0" smtClean="0">
                        <a:solidFill>
                          <a:schemeClr val="dk1"/>
                        </a:solidFill>
                        <a:latin typeface="+mn-lt"/>
                        <a:ea typeface="+mn-ea"/>
                        <a:cs typeface="Arial" pitchFamily="34" charset="0"/>
                      </a:endParaRPr>
                    </a:p>
                  </a:txBody>
                  <a:tcPr anchor="ctr"/>
                </a:tc>
              </a:tr>
              <a:tr h="732137">
                <a:tc>
                  <a:txBody>
                    <a:bodyPr/>
                    <a:lstStyle/>
                    <a:p>
                      <a:pPr marL="0" algn="just" rtl="0" eaLnBrk="1" latinLnBrk="0" hangingPunct="1"/>
                      <a:r>
                        <a:rPr lang="pl-PL" sz="1600" kern="1200" dirty="0" smtClean="0">
                          <a:solidFill>
                            <a:schemeClr val="dk1"/>
                          </a:solidFill>
                          <a:effectLst/>
                          <a:latin typeface="+mn-lt"/>
                          <a:ea typeface="+mn-ea"/>
                          <a:cs typeface="+mn-cs"/>
                        </a:rPr>
                        <a:t>W przypadku nieosiągnięcia celów określonych w planie biznesowym przez niezrealizowanie wszystkich działań i inwestycji zatwierdzonych w tym planie</a:t>
                      </a:r>
                      <a:endParaRPr kumimoji="0" lang="pl-PL" sz="1600" kern="1200" dirty="0" smtClean="0">
                        <a:solidFill>
                          <a:schemeClr val="dk1"/>
                        </a:solidFill>
                        <a:latin typeface="+mn-lt"/>
                        <a:ea typeface="+mn-ea"/>
                        <a:cs typeface="Arial" pitchFamily="34" charset="0"/>
                      </a:endParaRPr>
                    </a:p>
                  </a:txBody>
                  <a:tcPr anchor="ctr"/>
                </a:tc>
                <a:tc>
                  <a:txBody>
                    <a:bodyPr/>
                    <a:lstStyle/>
                    <a:p>
                      <a:pPr marL="0" indent="0" algn="just">
                        <a:buFont typeface="Arial" panose="020B0604020202020204" pitchFamily="34" charset="0"/>
                        <a:buNone/>
                      </a:pPr>
                      <a:r>
                        <a:rPr lang="pl-PL" sz="1600" b="1" kern="1200" dirty="0" smtClean="0">
                          <a:solidFill>
                            <a:schemeClr val="dk1"/>
                          </a:solidFill>
                          <a:effectLst>
                            <a:outerShdw blurRad="38100" dist="38100" dir="2700000" algn="tl">
                              <a:srgbClr val="000000">
                                <a:alpha val="43137"/>
                              </a:srgbClr>
                            </a:outerShdw>
                          </a:effectLst>
                          <a:latin typeface="+mn-lt"/>
                          <a:ea typeface="+mn-ea"/>
                          <a:cs typeface="+mn-cs"/>
                        </a:rPr>
                        <a:t>odmowa wypłaty </a:t>
                      </a:r>
                      <a:r>
                        <a:rPr lang="pl-PL" sz="1600" kern="1200" dirty="0" smtClean="0">
                          <a:solidFill>
                            <a:schemeClr val="dk1"/>
                          </a:solidFill>
                          <a:effectLst/>
                          <a:latin typeface="+mn-lt"/>
                          <a:ea typeface="+mn-ea"/>
                          <a:cs typeface="+mn-cs"/>
                        </a:rPr>
                        <a:t>pomocy za piąty rok prowadzenia działalności</a:t>
                      </a:r>
                      <a:endParaRPr kumimoji="0" lang="pl-PL" sz="1600" kern="1200" dirty="0" smtClean="0">
                        <a:solidFill>
                          <a:schemeClr val="dk1"/>
                        </a:solidFill>
                        <a:latin typeface="+mn-lt"/>
                        <a:ea typeface="+mn-ea"/>
                        <a:cs typeface="Arial" pitchFamily="34" charset="0"/>
                      </a:endParaRPr>
                    </a:p>
                  </a:txBody>
                  <a:tcPr anchor="ctr"/>
                </a:tc>
              </a:tr>
            </a:tbl>
          </a:graphicData>
        </a:graphic>
      </p:graphicFrame>
    </p:spTree>
    <p:extLst>
      <p:ext uri="{BB962C8B-B14F-4D97-AF65-F5344CB8AC3E}">
        <p14:creationId xmlns:p14="http://schemas.microsoft.com/office/powerpoint/2010/main" val="155575719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a:t>
            </a:r>
            <a:r>
              <a:rPr lang="pl-PL" sz="1400" i="1" dirty="0">
                <a:solidFill>
                  <a:srgbClr val="006600"/>
                </a:solidFill>
              </a:rPr>
              <a:t>9 </a:t>
            </a:r>
            <a:r>
              <a:rPr lang="pl-PL" sz="1400" i="1" dirty="0" smtClean="0">
                <a:solidFill>
                  <a:srgbClr val="006600"/>
                </a:solidFill>
              </a:rPr>
              <a:t>Tworzenie </a:t>
            </a:r>
            <a:r>
              <a:rPr lang="pl-PL" sz="1400" i="1" dirty="0">
                <a:solidFill>
                  <a:srgbClr val="006600"/>
                </a:solidFill>
              </a:rPr>
              <a:t>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6" name="Symbol zastępczy zawartości 6"/>
          <p:cNvSpPr>
            <a:spLocks noGrp="1"/>
          </p:cNvSpPr>
          <p:nvPr>
            <p:ph idx="1"/>
          </p:nvPr>
        </p:nvSpPr>
        <p:spPr>
          <a:xfrm>
            <a:off x="611188" y="1773238"/>
            <a:ext cx="7848600" cy="3097212"/>
          </a:xfrm>
        </p:spPr>
        <p:txBody>
          <a:bodyPr>
            <a:normAutofit fontScale="70000" lnSpcReduction="20000"/>
          </a:bodyPr>
          <a:lstStyle/>
          <a:p>
            <a:pPr>
              <a:buFont typeface="Arial" panose="020B0604020202020204" pitchFamily="34" charset="0"/>
              <a:buNone/>
            </a:pPr>
            <a:endParaRPr lang="pl-PL" altLang="pl-PL" sz="1800" b="1" dirty="0" smtClean="0">
              <a:solidFill>
                <a:srgbClr val="008000"/>
              </a:solidFill>
              <a:cs typeface="Arial" panose="020B0604020202020204" pitchFamily="34" charset="0"/>
            </a:endParaRPr>
          </a:p>
          <a:p>
            <a:pPr algn="ctr">
              <a:spcBef>
                <a:spcPct val="0"/>
              </a:spcBef>
              <a:buFont typeface="Arial" panose="020B0604020202020204" pitchFamily="34" charset="0"/>
              <a:buNone/>
            </a:pPr>
            <a:r>
              <a:rPr lang="pl-PL" altLang="pl-PL" sz="2800" b="1" dirty="0" smtClean="0">
                <a:solidFill>
                  <a:srgbClr val="008000"/>
                </a:solidFill>
                <a:cs typeface="Arial" panose="020B0604020202020204" pitchFamily="34" charset="0"/>
              </a:rPr>
              <a:t>Na co grupy producentów powinny zwrócić uwagę, przygotowując się do aplikowania o wsparcie w ramach działania „Tworzenie grup producentów i organizacji producentów” w PROW 2014-2020 </a:t>
            </a:r>
          </a:p>
          <a:p>
            <a:pPr algn="ctr">
              <a:spcBef>
                <a:spcPct val="0"/>
              </a:spcBef>
              <a:buFont typeface="Arial" panose="020B0604020202020204" pitchFamily="34" charset="0"/>
              <a:buNone/>
            </a:pPr>
            <a:endParaRPr lang="pl-PL" altLang="pl-PL" sz="2800" b="1" i="1" dirty="0" smtClean="0">
              <a:solidFill>
                <a:srgbClr val="008000"/>
              </a:solidFill>
              <a:cs typeface="Arial" panose="020B0604020202020204" pitchFamily="34" charset="0"/>
            </a:endParaRPr>
          </a:p>
          <a:p>
            <a:pPr algn="ctr">
              <a:spcBef>
                <a:spcPct val="0"/>
              </a:spcBef>
              <a:buFont typeface="Arial" panose="020B0604020202020204" pitchFamily="34" charset="0"/>
              <a:buNone/>
            </a:pPr>
            <a:r>
              <a:rPr lang="pl-PL" altLang="pl-PL" sz="2800" b="1" i="1" dirty="0" smtClean="0">
                <a:solidFill>
                  <a:srgbClr val="008000"/>
                </a:solidFill>
                <a:cs typeface="Arial" panose="020B0604020202020204" pitchFamily="34" charset="0"/>
              </a:rPr>
              <a:t>Podsumowanie</a:t>
            </a:r>
          </a:p>
          <a:p>
            <a:pPr algn="ctr">
              <a:spcBef>
                <a:spcPct val="0"/>
              </a:spcBef>
              <a:buFont typeface="Arial" panose="020B0604020202020204" pitchFamily="34" charset="0"/>
              <a:buNone/>
            </a:pPr>
            <a:endParaRPr lang="pl-PL" altLang="pl-PL" sz="2800" b="1" dirty="0" smtClean="0">
              <a:solidFill>
                <a:srgbClr val="008000"/>
              </a:solidFill>
              <a:cs typeface="Arial" panose="020B0604020202020204" pitchFamily="34" charset="0"/>
            </a:endParaRPr>
          </a:p>
          <a:p>
            <a:pPr>
              <a:buFont typeface="Arial" panose="020B0604020202020204" pitchFamily="34" charset="0"/>
              <a:buNone/>
            </a:pPr>
            <a:r>
              <a:rPr lang="pl-PL" altLang="pl-PL" sz="2000" i="1" dirty="0" smtClean="0"/>
              <a:t> </a:t>
            </a:r>
          </a:p>
          <a:p>
            <a:pPr algn="ctr">
              <a:buFont typeface="Arial" panose="020B0604020202020204" pitchFamily="34" charset="0"/>
              <a:buNone/>
            </a:pPr>
            <a:r>
              <a:rPr lang="pl-PL" altLang="pl-PL" sz="2000" b="1" dirty="0" smtClean="0"/>
              <a:t> </a:t>
            </a:r>
            <a:endParaRPr lang="pl-PL" altLang="pl-PL" sz="2000" dirty="0" smtClean="0">
              <a:cs typeface="Arial" panose="020B0604020202020204" pitchFamily="34" charset="0"/>
            </a:endParaRPr>
          </a:p>
          <a:p>
            <a:pPr algn="ctr">
              <a:buFont typeface="Arial" panose="020B0604020202020204" pitchFamily="34" charset="0"/>
              <a:buNone/>
            </a:pPr>
            <a:r>
              <a:rPr lang="pl-PL" altLang="pl-PL" sz="2000" dirty="0" smtClean="0">
                <a:cs typeface="Arial" panose="020B0604020202020204" pitchFamily="34" charset="0"/>
              </a:rPr>
              <a:t> </a:t>
            </a:r>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66</a:t>
            </a:fld>
            <a:endParaRPr lang="pl-PL" dirty="0"/>
          </a:p>
        </p:txBody>
      </p:sp>
    </p:spTree>
    <p:extLst>
      <p:ext uri="{BB962C8B-B14F-4D97-AF65-F5344CB8AC3E}">
        <p14:creationId xmlns:p14="http://schemas.microsoft.com/office/powerpoint/2010/main" val="176870033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6" name="Symbol zastępczy zawartości 6"/>
          <p:cNvSpPr>
            <a:spLocks noGrp="1"/>
          </p:cNvSpPr>
          <p:nvPr>
            <p:ph idx="1"/>
          </p:nvPr>
        </p:nvSpPr>
        <p:spPr>
          <a:xfrm>
            <a:off x="402431" y="1639205"/>
            <a:ext cx="8335963" cy="3662003"/>
          </a:xfrm>
        </p:spPr>
        <p:txBody>
          <a:bodyPr>
            <a:normAutofit lnSpcReduction="10000"/>
          </a:bodyPr>
          <a:lstStyle/>
          <a:p>
            <a:pPr marL="0" indent="0" algn="just">
              <a:buFont typeface="Arial" charset="0"/>
              <a:buNone/>
              <a:defRPr/>
            </a:pPr>
            <a:endParaRPr lang="pl-PL" sz="2000" dirty="0" smtClean="0">
              <a:cs typeface="Arial" pitchFamily="34" charset="0"/>
            </a:endParaRPr>
          </a:p>
          <a:p>
            <a:pPr marL="457200" indent="-457200" algn="just">
              <a:buFont typeface="+mj-lt"/>
              <a:buAutoNum type="arabicPeriod"/>
              <a:defRPr/>
            </a:pPr>
            <a:r>
              <a:rPr lang="pl-PL" sz="2000" dirty="0" smtClean="0">
                <a:cs typeface="Arial" pitchFamily="34" charset="0"/>
              </a:rPr>
              <a:t>Grupa producentów rolnych </a:t>
            </a:r>
            <a:r>
              <a:rPr lang="pl-PL" sz="2000" b="1" dirty="0" smtClean="0">
                <a:cs typeface="Arial" pitchFamily="34" charset="0"/>
              </a:rPr>
              <a:t>musi uzyskać osobowość prawną </a:t>
            </a:r>
            <a:r>
              <a:rPr lang="pl-PL" sz="2000" dirty="0" smtClean="0">
                <a:cs typeface="Arial" pitchFamily="34" charset="0"/>
              </a:rPr>
              <a:t>potwierdzoną wpisem do Krajowego Rejestru Sądowego oraz zweryfikować zgodność zapisów statutu/umowy spółki z zapisami obowiązującej ustawy z dnia 15 września 2000 r. </a:t>
            </a:r>
            <a:r>
              <a:rPr lang="pl-PL" sz="2000" i="1" dirty="0" smtClean="0">
                <a:cs typeface="Arial" pitchFamily="34" charset="0"/>
              </a:rPr>
              <a:t>o grupach producentów rolnych i ich związkach oraz o zmianie innych ustaw </a:t>
            </a:r>
            <a:r>
              <a:rPr lang="pl-PL" sz="2000" dirty="0" smtClean="0">
                <a:cs typeface="Arial" pitchFamily="34" charset="0"/>
              </a:rPr>
              <a:t>(Dz. U. Nr 88, poz. 983, z </a:t>
            </a:r>
            <a:r>
              <a:rPr lang="pl-PL" sz="2000" dirty="0" err="1" smtClean="0">
                <a:cs typeface="Arial" pitchFamily="34" charset="0"/>
              </a:rPr>
              <a:t>późn</a:t>
            </a:r>
            <a:r>
              <a:rPr lang="pl-PL" sz="2000" dirty="0" smtClean="0">
                <a:cs typeface="Arial" pitchFamily="34" charset="0"/>
              </a:rPr>
              <a:t>. zm.).</a:t>
            </a:r>
          </a:p>
          <a:p>
            <a:pPr marL="457200" indent="-457200" algn="just">
              <a:buFont typeface="+mj-lt"/>
              <a:buAutoNum type="arabicPeriod"/>
              <a:defRPr/>
            </a:pPr>
            <a:endParaRPr lang="pl-PL" sz="2000" dirty="0" smtClean="0">
              <a:cs typeface="Arial" pitchFamily="34" charset="0"/>
            </a:endParaRPr>
          </a:p>
          <a:p>
            <a:pPr marL="457200" indent="-457200" algn="just">
              <a:buFont typeface="+mj-lt"/>
              <a:buAutoNum type="arabicPeriod"/>
              <a:defRPr/>
            </a:pPr>
            <a:r>
              <a:rPr lang="pl-PL" sz="2000" dirty="0">
                <a:cs typeface="Arial" pitchFamily="34" charset="0"/>
              </a:rPr>
              <a:t>Grupa producentów rolnych </a:t>
            </a:r>
            <a:r>
              <a:rPr lang="pl-PL" sz="2000" b="1" dirty="0">
                <a:cs typeface="Arial" pitchFamily="34" charset="0"/>
              </a:rPr>
              <a:t>musi </a:t>
            </a:r>
            <a:r>
              <a:rPr lang="pl-PL" sz="2000" b="1" dirty="0" smtClean="0">
                <a:cs typeface="Arial" pitchFamily="34" charset="0"/>
              </a:rPr>
              <a:t>składać się wyłącznie z osób fizycznych</a:t>
            </a:r>
            <a:endParaRPr lang="pl-PL" sz="2000" dirty="0" smtClean="0">
              <a:cs typeface="Arial" pitchFamily="34" charset="0"/>
            </a:endParaRPr>
          </a:p>
          <a:p>
            <a:pPr marL="457200" indent="-457200" algn="just">
              <a:buFont typeface="+mj-lt"/>
              <a:buAutoNum type="arabicPeriod"/>
              <a:defRPr/>
            </a:pPr>
            <a:endParaRPr lang="pl-PL" sz="2000" dirty="0" smtClean="0">
              <a:cs typeface="Arial" pitchFamily="34" charset="0"/>
            </a:endParaRPr>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67</a:t>
            </a:fld>
            <a:endParaRPr lang="pl-PL" dirty="0"/>
          </a:p>
        </p:txBody>
      </p:sp>
      <p:sp>
        <p:nvSpPr>
          <p:cNvPr id="7" name="Symbol zastępczy zawartości 6"/>
          <p:cNvSpPr txBox="1">
            <a:spLocks/>
          </p:cNvSpPr>
          <p:nvPr/>
        </p:nvSpPr>
        <p:spPr bwMode="auto">
          <a:xfrm>
            <a:off x="556220" y="1196753"/>
            <a:ext cx="8335963" cy="6480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a:buFont typeface="Arial" charset="0"/>
              <a:buNone/>
              <a:defRPr/>
            </a:pPr>
            <a:r>
              <a:rPr lang="pl-PL" sz="1800" b="1" kern="0" dirty="0" smtClean="0">
                <a:solidFill>
                  <a:srgbClr val="C00000"/>
                </a:solidFill>
                <a:cs typeface="Arial" pitchFamily="34" charset="0"/>
              </a:rPr>
              <a:t>Na co wnioskodawcy powinni zwrócić uwagę:</a:t>
            </a:r>
          </a:p>
        </p:txBody>
      </p:sp>
    </p:spTree>
    <p:extLst>
      <p:ext uri="{BB962C8B-B14F-4D97-AF65-F5344CB8AC3E}">
        <p14:creationId xmlns:p14="http://schemas.microsoft.com/office/powerpoint/2010/main" val="1605114798"/>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6" name="Symbol zastępczy zawartości 6"/>
          <p:cNvSpPr>
            <a:spLocks noGrp="1"/>
          </p:cNvSpPr>
          <p:nvPr>
            <p:ph idx="1"/>
          </p:nvPr>
        </p:nvSpPr>
        <p:spPr>
          <a:xfrm>
            <a:off x="402431" y="1963241"/>
            <a:ext cx="8335963" cy="2581883"/>
          </a:xfrm>
        </p:spPr>
        <p:txBody>
          <a:bodyPr>
            <a:normAutofit fontScale="92500" lnSpcReduction="20000"/>
          </a:bodyPr>
          <a:lstStyle/>
          <a:p>
            <a:pPr marL="457200" indent="-457200" algn="just">
              <a:spcBef>
                <a:spcPct val="0"/>
              </a:spcBef>
              <a:buFont typeface="+mj-lt"/>
              <a:buAutoNum type="arabicPeriod" startAt="3"/>
            </a:pPr>
            <a:r>
              <a:rPr lang="pl-PL" altLang="pl-PL" sz="2000" dirty="0" smtClean="0">
                <a:cs typeface="Arial" panose="020B0604020202020204" pitchFamily="34" charset="0"/>
              </a:rPr>
              <a:t>Grupa </a:t>
            </a:r>
            <a:r>
              <a:rPr lang="pl-PL" altLang="pl-PL" sz="2000" dirty="0">
                <a:cs typeface="Arial" panose="020B0604020202020204" pitchFamily="34" charset="0"/>
              </a:rPr>
              <a:t>producentów rolnych zamierzająca ubiegać się o przyznanie pomocy finansowej w ramach działania 9 powinna łączyć wyłącznie producentów jednego produktu lub grupy produktów, którzy </a:t>
            </a:r>
            <a:r>
              <a:rPr lang="pl-PL" altLang="pl-PL" sz="2000" b="1" dirty="0">
                <a:cs typeface="Arial" panose="020B0604020202020204" pitchFamily="34" charset="0"/>
              </a:rPr>
              <a:t>nie byli członkami grupy producentów/wstępnie uznanej grupy producentów/organizacji producentów, utworzonej ze względu na ten sam produkt, której przyznano i wypłacono pomoc, na rozpoczęcie działalności ze środków UE po dniu 1 maja 2004 r. </a:t>
            </a:r>
            <a:r>
              <a:rPr lang="pl-PL" altLang="pl-PL" sz="2000" dirty="0">
                <a:cs typeface="Arial" panose="020B0604020202020204" pitchFamily="34" charset="0"/>
              </a:rPr>
              <a:t>w celu utworzenia i przeznaczenia jej na działalność administracyjną lub </a:t>
            </a:r>
            <a:r>
              <a:rPr lang="pl-PL" altLang="pl-PL" sz="2000" dirty="0" smtClean="0">
                <a:cs typeface="Arial" panose="020B0604020202020204" pitchFamily="34" charset="0"/>
              </a:rPr>
              <a:t>inwestycyjną.</a:t>
            </a:r>
            <a:endParaRPr lang="pl-PL" altLang="pl-PL" sz="2000" dirty="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68</a:t>
            </a:fld>
            <a:endParaRPr lang="pl-PL" dirty="0"/>
          </a:p>
        </p:txBody>
      </p:sp>
      <p:sp>
        <p:nvSpPr>
          <p:cNvPr id="7" name="Symbol zastępczy zawartości 6"/>
          <p:cNvSpPr txBox="1">
            <a:spLocks/>
          </p:cNvSpPr>
          <p:nvPr/>
        </p:nvSpPr>
        <p:spPr bwMode="auto">
          <a:xfrm>
            <a:off x="557212" y="1315169"/>
            <a:ext cx="8335963" cy="6480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a:buFont typeface="Arial" charset="0"/>
              <a:buNone/>
              <a:defRPr/>
            </a:pPr>
            <a:r>
              <a:rPr lang="pl-PL" sz="1800" b="1" kern="0" dirty="0" smtClean="0">
                <a:solidFill>
                  <a:srgbClr val="C00000"/>
                </a:solidFill>
                <a:cs typeface="Arial" pitchFamily="34" charset="0"/>
              </a:rPr>
              <a:t>Na co wnioskodawcy powinni zwrócić uwagę:</a:t>
            </a:r>
          </a:p>
        </p:txBody>
      </p:sp>
    </p:spTree>
    <p:extLst>
      <p:ext uri="{BB962C8B-B14F-4D97-AF65-F5344CB8AC3E}">
        <p14:creationId xmlns:p14="http://schemas.microsoft.com/office/powerpoint/2010/main" val="426589148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6" name="Symbol zastępczy zawartości 6"/>
          <p:cNvSpPr>
            <a:spLocks noGrp="1"/>
          </p:cNvSpPr>
          <p:nvPr>
            <p:ph idx="1"/>
          </p:nvPr>
        </p:nvSpPr>
        <p:spPr>
          <a:xfrm>
            <a:off x="402431" y="1963241"/>
            <a:ext cx="8335963" cy="2581883"/>
          </a:xfrm>
        </p:spPr>
        <p:txBody>
          <a:bodyPr>
            <a:normAutofit lnSpcReduction="10000"/>
          </a:bodyPr>
          <a:lstStyle/>
          <a:p>
            <a:pPr marL="457200" indent="-457200" algn="just">
              <a:spcBef>
                <a:spcPts val="0"/>
              </a:spcBef>
              <a:buFont typeface="+mj-lt"/>
              <a:buAutoNum type="arabicPeriod" startAt="4"/>
              <a:defRPr/>
            </a:pPr>
            <a:r>
              <a:rPr lang="pl-PL" sz="2000" dirty="0">
                <a:cs typeface="Arial" pitchFamily="34" charset="0"/>
              </a:rPr>
              <a:t>Grupa producentów rolnych zamierzająca ubiegać się o przyznanie pomocy finansowej powinna składać się z </a:t>
            </a:r>
            <a:r>
              <a:rPr lang="pl-PL" sz="2000" dirty="0" smtClean="0">
                <a:cs typeface="Arial" pitchFamily="34" charset="0"/>
              </a:rPr>
              <a:t>producentów, </a:t>
            </a:r>
            <a:r>
              <a:rPr lang="pl-PL" sz="2000" dirty="0">
                <a:cs typeface="Arial" pitchFamily="34" charset="0"/>
              </a:rPr>
              <a:t>którzy </a:t>
            </a:r>
            <a:r>
              <a:rPr lang="pl-PL" sz="2000" b="1" dirty="0">
                <a:cs typeface="Arial" pitchFamily="34" charset="0"/>
              </a:rPr>
              <a:t>produkują historycznie</a:t>
            </a:r>
            <a:r>
              <a:rPr lang="pl-PL" sz="2000" dirty="0">
                <a:cs typeface="Arial" pitchFamily="34" charset="0"/>
              </a:rPr>
              <a:t>. Tym samym, grupa nie powinna mieć w swoim składzie producentów wykreowanych sztucznie w celu spełnienia minimalnej liczby członków. </a:t>
            </a:r>
            <a:endParaRPr lang="pl-PL" sz="2000" dirty="0" smtClean="0">
              <a:cs typeface="Arial" pitchFamily="34" charset="0"/>
            </a:endParaRPr>
          </a:p>
          <a:p>
            <a:pPr marL="457200" indent="-457200" algn="just">
              <a:spcBef>
                <a:spcPts val="0"/>
              </a:spcBef>
              <a:buFont typeface="+mj-lt"/>
              <a:buAutoNum type="arabicPeriod" startAt="4"/>
              <a:defRPr/>
            </a:pPr>
            <a:endParaRPr lang="pl-PL" sz="2000" dirty="0">
              <a:cs typeface="Arial" pitchFamily="34" charset="0"/>
            </a:endParaRPr>
          </a:p>
          <a:p>
            <a:pPr marL="450850" indent="0" algn="just">
              <a:spcBef>
                <a:spcPts val="0"/>
              </a:spcBef>
              <a:buFont typeface="Arial" charset="0"/>
              <a:buNone/>
              <a:defRPr/>
            </a:pPr>
            <a:r>
              <a:rPr lang="pl-PL" sz="2000" dirty="0">
                <a:cs typeface="Arial" pitchFamily="34" charset="0"/>
              </a:rPr>
              <a:t>Grupa producentów powinna dążyć do realnej konsolidacji podaży i centralizacji sprzedaży.</a:t>
            </a:r>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69</a:t>
            </a:fld>
            <a:endParaRPr lang="pl-PL" dirty="0"/>
          </a:p>
        </p:txBody>
      </p:sp>
      <p:sp>
        <p:nvSpPr>
          <p:cNvPr id="7" name="Symbol zastępczy zawartości 6"/>
          <p:cNvSpPr txBox="1">
            <a:spLocks/>
          </p:cNvSpPr>
          <p:nvPr/>
        </p:nvSpPr>
        <p:spPr bwMode="auto">
          <a:xfrm>
            <a:off x="557212" y="1315169"/>
            <a:ext cx="8335963" cy="6480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a:buFont typeface="Arial" charset="0"/>
              <a:buNone/>
              <a:defRPr/>
            </a:pPr>
            <a:r>
              <a:rPr lang="pl-PL" sz="1800" b="1" kern="0" dirty="0" smtClean="0">
                <a:solidFill>
                  <a:srgbClr val="C00000"/>
                </a:solidFill>
                <a:cs typeface="Arial" pitchFamily="34" charset="0"/>
              </a:rPr>
              <a:t>Na co wnioskodawcy powinni zwrócić uwagę:</a:t>
            </a:r>
          </a:p>
        </p:txBody>
      </p:sp>
    </p:spTree>
    <p:extLst>
      <p:ext uri="{BB962C8B-B14F-4D97-AF65-F5344CB8AC3E}">
        <p14:creationId xmlns:p14="http://schemas.microsoft.com/office/powerpoint/2010/main" val="11939908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eaLnBrk="1" hangingPunct="1"/>
            <a:fld id="{91DE8C29-F22F-464A-8626-4FE55C75AE07}" type="slidenum">
              <a:rPr lang="pl-PL" altLang="pl-PL" sz="1000">
                <a:solidFill>
                  <a:srgbClr val="008000"/>
                </a:solidFill>
                <a:latin typeface="Tahoma" panose="020B0604030504040204" pitchFamily="34" charset="0"/>
              </a:rPr>
              <a:pPr eaLnBrk="1" hangingPunct="1"/>
              <a:t>7</a:t>
            </a:fld>
            <a:endParaRPr lang="pl-PL" altLang="pl-PL" sz="1000">
              <a:solidFill>
                <a:srgbClr val="008000"/>
              </a:solidFill>
              <a:latin typeface="Tahoma" panose="020B0604030504040204" pitchFamily="34" charset="0"/>
            </a:endParaRPr>
          </a:p>
        </p:txBody>
      </p:sp>
      <p:sp>
        <p:nvSpPr>
          <p:cNvPr id="4" name="Symbol zastępczy numeru slajdu 3"/>
          <p:cNvSpPr txBox="1">
            <a:spLocks/>
          </p:cNvSpPr>
          <p:nvPr/>
        </p:nvSpPr>
        <p:spPr bwMode="auto">
          <a:xfrm>
            <a:off x="6227763" y="6616700"/>
            <a:ext cx="2665412" cy="268288"/>
          </a:xfrm>
          <a:prstGeom prst="rect">
            <a:avLst/>
          </a:prstGeom>
          <a:noFill/>
          <a:ln w="9525">
            <a:noFill/>
            <a:miter lim="800000"/>
            <a:headEnd/>
            <a:tailEnd/>
          </a:ln>
          <a:effectLst/>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algn="r" eaLnBrk="1" hangingPunct="1"/>
            <a:fld id="{FC319253-EBA9-47E0-9227-AAC3041987D3}" type="slidenum">
              <a:rPr lang="pl-PL" altLang="pl-PL" sz="1000">
                <a:solidFill>
                  <a:srgbClr val="008000"/>
                </a:solidFill>
                <a:latin typeface="Tahoma" panose="020B0604030504040204" pitchFamily="34" charset="0"/>
              </a:rPr>
              <a:pPr algn="r" eaLnBrk="1" hangingPunct="1"/>
              <a:t>7</a:t>
            </a:fld>
            <a:endParaRPr lang="pl-PL" altLang="pl-PL" sz="1000">
              <a:solidFill>
                <a:srgbClr val="008000"/>
              </a:solidFill>
              <a:latin typeface="Tahoma" panose="020B0604030504040204" pitchFamily="34" charset="0"/>
            </a:endParaRPr>
          </a:p>
        </p:txBody>
      </p:sp>
      <p:sp>
        <p:nvSpPr>
          <p:cNvPr id="6" name="Symbol zastępczy zawartości 2"/>
          <p:cNvSpPr txBox="1">
            <a:spLocks/>
          </p:cNvSpPr>
          <p:nvPr/>
        </p:nvSpPr>
        <p:spPr bwMode="auto">
          <a:xfrm>
            <a:off x="179388" y="1357313"/>
            <a:ext cx="8497887" cy="4592637"/>
          </a:xfrm>
          <a:prstGeom prst="rect">
            <a:avLst/>
          </a:prstGeom>
          <a:noFill/>
          <a:ln w="9525">
            <a:noFill/>
            <a:miter lim="800000"/>
            <a:headEnd/>
            <a:tailEnd/>
          </a:ln>
        </p:spPr>
        <p:txBody>
          <a:bodyPr/>
          <a:lstStyle/>
          <a:p>
            <a:pPr marL="180975" lvl="1" algn="just">
              <a:defRPr/>
            </a:pPr>
            <a:r>
              <a:rPr lang="pl-PL" sz="2000" b="1" dirty="0" smtClean="0">
                <a:latin typeface="+mj-lt"/>
              </a:rPr>
              <a:t>Kryteria </a:t>
            </a:r>
            <a:r>
              <a:rPr lang="pl-PL" sz="2000" b="1" dirty="0">
                <a:latin typeface="+mj-lt"/>
              </a:rPr>
              <a:t>podmiotowe ubiegania się o pomoc:</a:t>
            </a:r>
          </a:p>
          <a:p>
            <a:pPr marL="631825" lvl="1" indent="-450850" algn="just">
              <a:spcBef>
                <a:spcPts val="600"/>
              </a:spcBef>
              <a:tabLst>
                <a:tab pos="631825" algn="l"/>
              </a:tabLst>
              <a:defRPr/>
            </a:pPr>
            <a:endParaRPr lang="pl-PL" sz="2000" dirty="0">
              <a:latin typeface="+mj-lt"/>
            </a:endParaRPr>
          </a:p>
          <a:p>
            <a:pPr marL="631825" lvl="1" indent="-450850" algn="just">
              <a:spcBef>
                <a:spcPts val="600"/>
              </a:spcBef>
              <a:tabLst>
                <a:tab pos="631825" algn="l"/>
              </a:tabLst>
              <a:defRPr/>
            </a:pPr>
            <a:r>
              <a:rPr lang="pl-PL" sz="2000" dirty="0">
                <a:latin typeface="+mj-lt"/>
              </a:rPr>
              <a:t>3. Posiadanie nadanego numeru indentyfikacyjnego producenta </a:t>
            </a:r>
          </a:p>
          <a:p>
            <a:pPr marL="450850" lvl="1" algn="just">
              <a:spcBef>
                <a:spcPts val="1200"/>
              </a:spcBef>
              <a:defRPr/>
            </a:pPr>
            <a:r>
              <a:rPr lang="pl-PL" sz="2000" i="1" dirty="0">
                <a:latin typeface="+mj-lt"/>
                <a:cs typeface="Arial" charset="0"/>
              </a:rPr>
              <a:t>Jeżeli wnioskodawca nie dysponuje tym numerem może złożyć wniosek o nadanie numeru wraz z wnioskiem o przyznanie pomocy w ramach ww. poddziałania </a:t>
            </a:r>
            <a:endParaRPr lang="pl-PL" sz="2000" i="1" dirty="0" smtClean="0">
              <a:latin typeface="+mj-lt"/>
              <a:cs typeface="Arial" charset="0"/>
            </a:endParaRPr>
          </a:p>
          <a:p>
            <a:pPr marL="450850" lvl="1" indent="-269875" algn="just">
              <a:spcBef>
                <a:spcPts val="1200"/>
              </a:spcBef>
              <a:defRPr/>
            </a:pPr>
            <a:r>
              <a:rPr lang="pl-PL" sz="2000" dirty="0" smtClean="0">
                <a:latin typeface="+mj-lt"/>
              </a:rPr>
              <a:t>4.	Nie </a:t>
            </a:r>
            <a:r>
              <a:rPr lang="pl-PL" sz="2000" dirty="0">
                <a:latin typeface="+mj-lt"/>
              </a:rPr>
              <a:t>uzyskanie pomocy w ramach działania „Modernizacja gospodarstw rolnych”  objętego PROW 2007-2013</a:t>
            </a:r>
          </a:p>
          <a:p>
            <a:pPr marL="450850" lvl="1" indent="-269875">
              <a:spcBef>
                <a:spcPts val="1200"/>
              </a:spcBef>
              <a:tabLst>
                <a:tab pos="450850" algn="l"/>
              </a:tabLst>
              <a:defRPr/>
            </a:pPr>
            <a:r>
              <a:rPr lang="pl-PL" sz="2000" i="1" dirty="0">
                <a:latin typeface="+mj-lt"/>
                <a:cs typeface="Arial" charset="0"/>
              </a:rPr>
              <a:t>	Zgodnie z obecnym stanem prawnym warunek ten dotyczy wyłącznie wnioskodawcy (a nie jego małżonka) </a:t>
            </a:r>
          </a:p>
          <a:p>
            <a:pPr marL="450850" lvl="1" indent="-269875">
              <a:spcBef>
                <a:spcPts val="1200"/>
              </a:spcBef>
              <a:tabLst>
                <a:tab pos="450850" algn="l"/>
              </a:tabLst>
              <a:defRPr/>
            </a:pPr>
            <a:endParaRPr lang="pl-PL" sz="2000" dirty="0">
              <a:latin typeface="+mj-lt"/>
              <a:cs typeface="Arial" charset="0"/>
            </a:endParaRPr>
          </a:p>
          <a:p>
            <a:pPr algn="just">
              <a:defRPr/>
            </a:pPr>
            <a:endParaRPr lang="pl-PL" sz="1500" dirty="0">
              <a:latin typeface="+mj-lt"/>
            </a:endParaRPr>
          </a:p>
        </p:txBody>
      </p:sp>
    </p:spTree>
    <p:extLst>
      <p:ext uri="{BB962C8B-B14F-4D97-AF65-F5344CB8AC3E}">
        <p14:creationId xmlns:p14="http://schemas.microsoft.com/office/powerpoint/2010/main" val="23884407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9 </a:t>
            </a:r>
            <a:r>
              <a:rPr lang="pl-PL" sz="1400" i="1" dirty="0">
                <a:solidFill>
                  <a:srgbClr val="006600"/>
                </a:solidFill>
              </a:rPr>
              <a:t>Tworzenie 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6" name="Symbol zastępczy zawartości 6"/>
          <p:cNvSpPr>
            <a:spLocks noGrp="1"/>
          </p:cNvSpPr>
          <p:nvPr>
            <p:ph idx="1"/>
          </p:nvPr>
        </p:nvSpPr>
        <p:spPr>
          <a:xfrm>
            <a:off x="402431" y="1963241"/>
            <a:ext cx="8335963" cy="2581883"/>
          </a:xfrm>
        </p:spPr>
        <p:txBody>
          <a:bodyPr>
            <a:normAutofit fontScale="85000" lnSpcReduction="10000"/>
          </a:bodyPr>
          <a:lstStyle/>
          <a:p>
            <a:pPr marL="457200" indent="-457200" algn="just">
              <a:spcBef>
                <a:spcPct val="0"/>
              </a:spcBef>
              <a:buFont typeface="+mj-lt"/>
              <a:buAutoNum type="arabicPeriod" startAt="5"/>
            </a:pPr>
            <a:r>
              <a:rPr lang="pl-PL" altLang="pl-PL" sz="2000" dirty="0" smtClean="0">
                <a:cs typeface="Arial" panose="020B0604020202020204" pitchFamily="34" charset="0"/>
              </a:rPr>
              <a:t>Grupa </a:t>
            </a:r>
            <a:r>
              <a:rPr lang="pl-PL" altLang="pl-PL" sz="2000" dirty="0">
                <a:cs typeface="Arial" panose="020B0604020202020204" pitchFamily="34" charset="0"/>
              </a:rPr>
              <a:t>producentów rolnych zamierzająca ubiegać się o przyznanie pomocy finansowej musi uzyskać </a:t>
            </a:r>
            <a:r>
              <a:rPr lang="pl-PL" altLang="pl-PL" sz="2000" b="1" dirty="0">
                <a:cs typeface="Arial" panose="020B0604020202020204" pitchFamily="34" charset="0"/>
              </a:rPr>
              <a:t>decyzję dyrektora OT ARR o uznaniu i zatwierdzeniu planu biznesowego</a:t>
            </a:r>
            <a:r>
              <a:rPr lang="pl-PL" altLang="pl-PL" sz="2000" dirty="0">
                <a:cs typeface="Arial" panose="020B0604020202020204" pitchFamily="34" charset="0"/>
              </a:rPr>
              <a:t>, sporządzonego na co najmniej 5 lat, na formularzu opracowanym przez </a:t>
            </a:r>
            <a:r>
              <a:rPr lang="pl-PL" altLang="pl-PL" sz="2000" dirty="0" smtClean="0">
                <a:cs typeface="Arial" panose="020B0604020202020204" pitchFamily="34" charset="0"/>
              </a:rPr>
              <a:t>ARR.</a:t>
            </a:r>
          </a:p>
          <a:p>
            <a:pPr marL="457200" indent="-457200" algn="just">
              <a:spcBef>
                <a:spcPct val="0"/>
              </a:spcBef>
              <a:buFont typeface="+mj-lt"/>
              <a:buAutoNum type="arabicPeriod" startAt="5"/>
            </a:pPr>
            <a:endParaRPr lang="pl-PL" altLang="pl-PL" sz="2000" b="1" dirty="0">
              <a:cs typeface="Arial" panose="020B0604020202020204" pitchFamily="34" charset="0"/>
            </a:endParaRPr>
          </a:p>
          <a:p>
            <a:pPr marL="457200" indent="-457200" algn="just">
              <a:spcBef>
                <a:spcPct val="0"/>
              </a:spcBef>
              <a:buFont typeface="+mj-lt"/>
              <a:buAutoNum type="arabicPeriod" startAt="5"/>
            </a:pPr>
            <a:r>
              <a:rPr lang="pl-PL" altLang="pl-PL" sz="2000" b="1" dirty="0" smtClean="0">
                <a:cs typeface="Arial" panose="020B0604020202020204" pitchFamily="34" charset="0"/>
              </a:rPr>
              <a:t>Grupy </a:t>
            </a:r>
            <a:r>
              <a:rPr lang="pl-PL" altLang="pl-PL" sz="2000" b="1" dirty="0">
                <a:cs typeface="Arial" panose="020B0604020202020204" pitchFamily="34" charset="0"/>
              </a:rPr>
              <a:t>producentów rolnych wpisane do rejestru przez marszałka województwa po dniu 1 stycznia 2014r., </a:t>
            </a:r>
            <a:r>
              <a:rPr lang="pl-PL" altLang="pl-PL" sz="2000" dirty="0">
                <a:cs typeface="Arial" panose="020B0604020202020204" pitchFamily="34" charset="0"/>
              </a:rPr>
              <a:t>które będą chciały skorzystać z pomocy finansowej z działania </a:t>
            </a:r>
            <a:r>
              <a:rPr lang="pl-PL" altLang="pl-PL" sz="2000" dirty="0" smtClean="0">
                <a:cs typeface="Arial" panose="020B0604020202020204" pitchFamily="34" charset="0"/>
              </a:rPr>
              <a:t>9 </a:t>
            </a:r>
            <a:r>
              <a:rPr lang="pl-PL" altLang="pl-PL" sz="2000" dirty="0">
                <a:cs typeface="Arial" panose="020B0604020202020204" pitchFamily="34" charset="0"/>
              </a:rPr>
              <a:t>PROW 2014-2020, musiały </a:t>
            </a:r>
            <a:r>
              <a:rPr lang="pl-PL" altLang="pl-PL" sz="2000" b="1" dirty="0">
                <a:solidFill>
                  <a:srgbClr val="FF0000"/>
                </a:solidFill>
                <a:cs typeface="Arial" panose="020B0604020202020204" pitchFamily="34" charset="0"/>
              </a:rPr>
              <a:t>najpóźniej do dnia 18 czerwca 2016 r. złożyć do dyrektora OT ARR wniosek o uznanie i zatwierdzenie planu biznesowego</a:t>
            </a:r>
            <a:r>
              <a:rPr lang="pl-PL" altLang="pl-PL" sz="2000" dirty="0">
                <a:cs typeface="Arial" panose="020B0604020202020204" pitchFamily="34" charset="0"/>
              </a:rPr>
              <a:t>.   </a:t>
            </a:r>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70</a:t>
            </a:fld>
            <a:endParaRPr lang="pl-PL" dirty="0"/>
          </a:p>
        </p:txBody>
      </p:sp>
      <p:sp>
        <p:nvSpPr>
          <p:cNvPr id="7" name="Symbol zastępczy zawartości 6"/>
          <p:cNvSpPr txBox="1">
            <a:spLocks/>
          </p:cNvSpPr>
          <p:nvPr/>
        </p:nvSpPr>
        <p:spPr bwMode="auto">
          <a:xfrm>
            <a:off x="557212" y="1315169"/>
            <a:ext cx="8335963" cy="6480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a:buFont typeface="Arial" charset="0"/>
              <a:buNone/>
              <a:defRPr/>
            </a:pPr>
            <a:r>
              <a:rPr lang="pl-PL" sz="1800" b="1" kern="0" dirty="0" smtClean="0">
                <a:solidFill>
                  <a:srgbClr val="C00000"/>
                </a:solidFill>
                <a:cs typeface="Arial" pitchFamily="34" charset="0"/>
              </a:rPr>
              <a:t>Na co wnioskodawcy powinni zwrócić uwagę:</a:t>
            </a:r>
          </a:p>
        </p:txBody>
      </p:sp>
    </p:spTree>
    <p:extLst>
      <p:ext uri="{BB962C8B-B14F-4D97-AF65-F5344CB8AC3E}">
        <p14:creationId xmlns:p14="http://schemas.microsoft.com/office/powerpoint/2010/main" val="261669375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a:t>
            </a:r>
            <a:r>
              <a:rPr lang="pl-PL" sz="1400" i="1" dirty="0">
                <a:solidFill>
                  <a:srgbClr val="006600"/>
                </a:solidFill>
              </a:rPr>
              <a:t>9 </a:t>
            </a:r>
            <a:r>
              <a:rPr lang="pl-PL" sz="1400" i="1" dirty="0" smtClean="0">
                <a:solidFill>
                  <a:srgbClr val="006600"/>
                </a:solidFill>
              </a:rPr>
              <a:t>Tworzenie </a:t>
            </a:r>
            <a:r>
              <a:rPr lang="pl-PL" sz="1400" i="1" dirty="0">
                <a:solidFill>
                  <a:srgbClr val="006600"/>
                </a:solidFill>
              </a:rPr>
              <a:t>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6" name="Symbol zastępczy zawartości 6"/>
          <p:cNvSpPr>
            <a:spLocks noGrp="1"/>
          </p:cNvSpPr>
          <p:nvPr>
            <p:ph idx="1"/>
          </p:nvPr>
        </p:nvSpPr>
        <p:spPr>
          <a:xfrm>
            <a:off x="402431" y="1963241"/>
            <a:ext cx="8335963" cy="2581883"/>
          </a:xfrm>
        </p:spPr>
        <p:txBody>
          <a:bodyPr>
            <a:normAutofit fontScale="85000" lnSpcReduction="20000"/>
          </a:bodyPr>
          <a:lstStyle/>
          <a:p>
            <a:pPr marL="457200" indent="-457200" algn="just">
              <a:spcBef>
                <a:spcPts val="0"/>
              </a:spcBef>
              <a:buFont typeface="+mj-lt"/>
              <a:buAutoNum type="arabicPeriod" startAt="7"/>
              <a:defRPr/>
            </a:pPr>
            <a:r>
              <a:rPr lang="pl-PL" sz="2000" dirty="0" smtClean="0">
                <a:cs typeface="Arial" pitchFamily="34" charset="0"/>
              </a:rPr>
              <a:t>Przygotowując </a:t>
            </a:r>
            <a:r>
              <a:rPr lang="pl-PL" sz="2000" dirty="0">
                <a:cs typeface="Arial" pitchFamily="34" charset="0"/>
              </a:rPr>
              <a:t>plan biznesowy </a:t>
            </a:r>
            <a:r>
              <a:rPr lang="pl-PL" sz="2000" dirty="0" smtClean="0">
                <a:cs typeface="Arial" pitchFamily="34" charset="0"/>
              </a:rPr>
              <a:t>grupy producentów powinny mieć </a:t>
            </a:r>
            <a:r>
              <a:rPr lang="pl-PL" sz="2000" dirty="0">
                <a:cs typeface="Arial" pitchFamily="34" charset="0"/>
              </a:rPr>
              <a:t>na uwadze aby w ramach realizowanych celów w miarę możliwości </a:t>
            </a:r>
            <a:r>
              <a:rPr lang="pl-PL" sz="2000" b="1" dirty="0">
                <a:cs typeface="Arial" pitchFamily="34" charset="0"/>
              </a:rPr>
              <a:t>sformułować mierzalne wskaźniki do oceny postępów w ich wdrażaniu.</a:t>
            </a:r>
            <a:r>
              <a:rPr lang="pl-PL" sz="2000" dirty="0">
                <a:cs typeface="Arial" pitchFamily="34" charset="0"/>
              </a:rPr>
              <a:t> </a:t>
            </a:r>
            <a:endParaRPr lang="pl-PL" sz="2000" dirty="0" smtClean="0">
              <a:cs typeface="Arial" pitchFamily="34" charset="0"/>
            </a:endParaRPr>
          </a:p>
          <a:p>
            <a:pPr marL="442913" indent="0" algn="just">
              <a:spcBef>
                <a:spcPts val="0"/>
              </a:spcBef>
              <a:buNone/>
              <a:defRPr/>
            </a:pPr>
            <a:r>
              <a:rPr lang="pl-PL" sz="2000" dirty="0" smtClean="0">
                <a:cs typeface="Arial" pitchFamily="34" charset="0"/>
              </a:rPr>
              <a:t>Ponadto</a:t>
            </a:r>
            <a:r>
              <a:rPr lang="pl-PL" sz="2000" dirty="0">
                <a:cs typeface="Arial" pitchFamily="34" charset="0"/>
              </a:rPr>
              <a:t>, w planie biznesowym powinny być uwzględnione te </a:t>
            </a:r>
            <a:r>
              <a:rPr lang="pl-PL" sz="2000" dirty="0" smtClean="0">
                <a:cs typeface="Arial" pitchFamily="34" charset="0"/>
              </a:rPr>
              <a:t>działania </a:t>
            </a:r>
            <a:r>
              <a:rPr lang="pl-PL" sz="2000" dirty="0">
                <a:cs typeface="Arial" pitchFamily="34" charset="0"/>
              </a:rPr>
              <a:t>i inwestycje, które grupa producentów </a:t>
            </a:r>
            <a:r>
              <a:rPr lang="pl-PL" sz="2000" b="1" dirty="0">
                <a:cs typeface="Arial" pitchFamily="34" charset="0"/>
              </a:rPr>
              <a:t>będzie w stanie faktycznie zrealizować i które będą przyczyniały się do realizacji celów</a:t>
            </a:r>
            <a:r>
              <a:rPr lang="pl-PL" sz="2000" dirty="0" smtClean="0">
                <a:cs typeface="Arial" pitchFamily="34" charset="0"/>
              </a:rPr>
              <a:t>.</a:t>
            </a:r>
          </a:p>
          <a:p>
            <a:pPr marL="442913" indent="0" algn="just">
              <a:spcBef>
                <a:spcPts val="0"/>
              </a:spcBef>
              <a:buNone/>
              <a:defRPr/>
            </a:pPr>
            <a:endParaRPr lang="pl-PL" sz="2000" dirty="0">
              <a:cs typeface="Arial" pitchFamily="34" charset="0"/>
            </a:endParaRPr>
          </a:p>
          <a:p>
            <a:pPr marL="450850" indent="0" algn="just">
              <a:spcBef>
                <a:spcPts val="0"/>
              </a:spcBef>
              <a:buFont typeface="Arial" charset="0"/>
              <a:buNone/>
              <a:defRPr/>
            </a:pPr>
            <a:r>
              <a:rPr lang="pl-PL" sz="1400" dirty="0">
                <a:cs typeface="Arial" pitchFamily="34" charset="0"/>
              </a:rPr>
              <a:t>Powyższe wynika z faktu, że grupa producentów będzie mogła uzyskać pełne wsparcie administracyjne oraz otrzymać ostatnią ratę pomocy, po potwierdzeniu prawidłowej realizacji planu biznesowego (art. 27 </a:t>
            </a:r>
            <a:r>
              <a:rPr lang="pl-PL" sz="1400" dirty="0" err="1">
                <a:cs typeface="Arial" pitchFamily="34" charset="0"/>
              </a:rPr>
              <a:t>RPEiR</a:t>
            </a:r>
            <a:r>
              <a:rPr lang="pl-PL" sz="1400" dirty="0">
                <a:cs typeface="Arial" pitchFamily="34" charset="0"/>
              </a:rPr>
              <a:t> (UE) Nr 1305/2013) (jednocześnie państwa członkowskie weryfikują, czy cele określone w planie biznesowym zostały osiągnięte).  </a:t>
            </a:r>
          </a:p>
          <a:p>
            <a:pPr marL="0" indent="0" algn="just">
              <a:spcBef>
                <a:spcPct val="0"/>
              </a:spcBef>
              <a:buNone/>
            </a:pPr>
            <a:r>
              <a:rPr lang="pl-PL" altLang="pl-PL" sz="2000" dirty="0" smtClean="0">
                <a:cs typeface="Arial" panose="020B0604020202020204" pitchFamily="34" charset="0"/>
              </a:rPr>
              <a:t>  </a:t>
            </a:r>
            <a:endParaRPr lang="pl-PL" altLang="pl-PL" sz="2000" dirty="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71</a:t>
            </a:fld>
            <a:endParaRPr lang="pl-PL" dirty="0"/>
          </a:p>
        </p:txBody>
      </p:sp>
      <p:sp>
        <p:nvSpPr>
          <p:cNvPr id="7" name="Symbol zastępczy zawartości 6"/>
          <p:cNvSpPr txBox="1">
            <a:spLocks/>
          </p:cNvSpPr>
          <p:nvPr/>
        </p:nvSpPr>
        <p:spPr bwMode="auto">
          <a:xfrm>
            <a:off x="557212" y="1315169"/>
            <a:ext cx="8335963" cy="6480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a:buFont typeface="Arial" charset="0"/>
              <a:buNone/>
              <a:defRPr/>
            </a:pPr>
            <a:r>
              <a:rPr lang="pl-PL" sz="1800" b="1" kern="0" dirty="0" smtClean="0">
                <a:solidFill>
                  <a:srgbClr val="C00000"/>
                </a:solidFill>
                <a:cs typeface="Arial" pitchFamily="34" charset="0"/>
              </a:rPr>
              <a:t>Na co wnioskodawcy powinni zwrócić uwagę:</a:t>
            </a:r>
          </a:p>
        </p:txBody>
      </p:sp>
    </p:spTree>
    <p:extLst>
      <p:ext uri="{BB962C8B-B14F-4D97-AF65-F5344CB8AC3E}">
        <p14:creationId xmlns:p14="http://schemas.microsoft.com/office/powerpoint/2010/main" val="74213716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a:t>
            </a:r>
            <a:r>
              <a:rPr lang="pl-PL" sz="1400" i="1" dirty="0">
                <a:solidFill>
                  <a:srgbClr val="006600"/>
                </a:solidFill>
              </a:rPr>
              <a:t>9 </a:t>
            </a:r>
            <a:r>
              <a:rPr lang="pl-PL" sz="1400" i="1" dirty="0" smtClean="0">
                <a:solidFill>
                  <a:srgbClr val="006600"/>
                </a:solidFill>
              </a:rPr>
              <a:t>Tworzenie </a:t>
            </a:r>
            <a:r>
              <a:rPr lang="pl-PL" sz="1400" i="1" dirty="0">
                <a:solidFill>
                  <a:srgbClr val="006600"/>
                </a:solidFill>
              </a:rPr>
              <a:t>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6" name="Symbol zastępczy zawartości 6"/>
          <p:cNvSpPr>
            <a:spLocks noGrp="1"/>
          </p:cNvSpPr>
          <p:nvPr>
            <p:ph idx="1"/>
          </p:nvPr>
        </p:nvSpPr>
        <p:spPr>
          <a:xfrm>
            <a:off x="402431" y="1963241"/>
            <a:ext cx="8335963" cy="2581883"/>
          </a:xfrm>
        </p:spPr>
        <p:txBody>
          <a:bodyPr/>
          <a:lstStyle/>
          <a:p>
            <a:pPr marL="457200" indent="-457200" algn="just">
              <a:spcBef>
                <a:spcPts val="0"/>
              </a:spcBef>
              <a:buFont typeface="+mj-lt"/>
              <a:buAutoNum type="arabicPeriod" startAt="8"/>
              <a:defRPr/>
            </a:pPr>
            <a:r>
              <a:rPr lang="pl-PL" sz="2000" dirty="0" smtClean="0">
                <a:cs typeface="Arial" pitchFamily="34" charset="0"/>
              </a:rPr>
              <a:t>W planie </a:t>
            </a:r>
            <a:r>
              <a:rPr lang="pl-PL" sz="2000" dirty="0">
                <a:cs typeface="Arial" pitchFamily="34" charset="0"/>
              </a:rPr>
              <a:t>biznesowym </a:t>
            </a:r>
            <a:r>
              <a:rPr lang="pl-PL" sz="2000" dirty="0" smtClean="0">
                <a:cs typeface="Arial" pitchFamily="34" charset="0"/>
              </a:rPr>
              <a:t>grupy producentów, w odniesieniu </a:t>
            </a:r>
            <a:r>
              <a:rPr lang="pl-PL" sz="2000" b="1" dirty="0" smtClean="0">
                <a:cs typeface="Arial" pitchFamily="34" charset="0"/>
              </a:rPr>
              <a:t>do każdego celu powinno być przypisane przynajmniej jedno działanie/inwestycja</a:t>
            </a:r>
            <a:r>
              <a:rPr lang="pl-PL" sz="2000" dirty="0" smtClean="0">
                <a:cs typeface="Arial" pitchFamily="34" charset="0"/>
              </a:rPr>
              <a:t>, przyczyniające się do osiągnięcia tego celu, w każdym roku wdrażania planu biznesowego.</a:t>
            </a:r>
            <a:r>
              <a:rPr lang="pl-PL" altLang="pl-PL" sz="2000" dirty="0" smtClean="0">
                <a:cs typeface="Arial" panose="020B0604020202020204" pitchFamily="34" charset="0"/>
              </a:rPr>
              <a:t> </a:t>
            </a:r>
            <a:endParaRPr lang="pl-PL" altLang="pl-PL" sz="2000" dirty="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72</a:t>
            </a:fld>
            <a:endParaRPr lang="pl-PL" dirty="0"/>
          </a:p>
        </p:txBody>
      </p:sp>
      <p:sp>
        <p:nvSpPr>
          <p:cNvPr id="7" name="Symbol zastępczy zawartości 6"/>
          <p:cNvSpPr txBox="1">
            <a:spLocks/>
          </p:cNvSpPr>
          <p:nvPr/>
        </p:nvSpPr>
        <p:spPr bwMode="auto">
          <a:xfrm>
            <a:off x="557212" y="1315169"/>
            <a:ext cx="8335963" cy="6480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a:buFont typeface="Arial" charset="0"/>
              <a:buNone/>
              <a:defRPr/>
            </a:pPr>
            <a:r>
              <a:rPr lang="pl-PL" sz="1800" b="1" kern="0" dirty="0" smtClean="0">
                <a:solidFill>
                  <a:srgbClr val="C00000"/>
                </a:solidFill>
                <a:cs typeface="Arial" pitchFamily="34" charset="0"/>
              </a:rPr>
              <a:t>Na co wnioskodawcy powinni zwrócić uwagę:</a:t>
            </a:r>
          </a:p>
        </p:txBody>
      </p:sp>
    </p:spTree>
    <p:extLst>
      <p:ext uri="{BB962C8B-B14F-4D97-AF65-F5344CB8AC3E}">
        <p14:creationId xmlns:p14="http://schemas.microsoft.com/office/powerpoint/2010/main" val="328673027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a:t>
            </a:r>
            <a:r>
              <a:rPr lang="pl-PL" sz="1400" i="1" dirty="0">
                <a:solidFill>
                  <a:srgbClr val="006600"/>
                </a:solidFill>
              </a:rPr>
              <a:t>9 </a:t>
            </a:r>
            <a:r>
              <a:rPr lang="pl-PL" sz="1400" i="1" dirty="0" smtClean="0">
                <a:solidFill>
                  <a:srgbClr val="006600"/>
                </a:solidFill>
              </a:rPr>
              <a:t>Tworzenie </a:t>
            </a:r>
            <a:r>
              <a:rPr lang="pl-PL" sz="1400" i="1" dirty="0">
                <a:solidFill>
                  <a:srgbClr val="006600"/>
                </a:solidFill>
              </a:rPr>
              <a:t>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6" name="Symbol zastępczy zawartości 6"/>
          <p:cNvSpPr>
            <a:spLocks noGrp="1"/>
          </p:cNvSpPr>
          <p:nvPr>
            <p:ph idx="1"/>
          </p:nvPr>
        </p:nvSpPr>
        <p:spPr>
          <a:xfrm>
            <a:off x="402431" y="1963241"/>
            <a:ext cx="8335963" cy="2581883"/>
          </a:xfrm>
        </p:spPr>
        <p:txBody>
          <a:bodyPr>
            <a:normAutofit fontScale="77500" lnSpcReduction="20000"/>
          </a:bodyPr>
          <a:lstStyle/>
          <a:p>
            <a:pPr marL="457200" indent="-457200" algn="just">
              <a:spcBef>
                <a:spcPts val="0"/>
              </a:spcBef>
              <a:buFont typeface="+mj-lt"/>
              <a:buAutoNum type="arabicPeriod" startAt="9"/>
              <a:defRPr/>
            </a:pPr>
            <a:r>
              <a:rPr lang="pl-PL" sz="2000" dirty="0">
                <a:cs typeface="Arial" pitchFamily="34" charset="0"/>
              </a:rPr>
              <a:t>Zgodnie z art. 27 rozporządzenia </a:t>
            </a:r>
            <a:r>
              <a:rPr lang="pl-PL" sz="2000" dirty="0" err="1">
                <a:cs typeface="Arial" pitchFamily="34" charset="0"/>
              </a:rPr>
              <a:t>PEiR</a:t>
            </a:r>
            <a:r>
              <a:rPr lang="pl-PL" sz="2000" dirty="0">
                <a:cs typeface="Arial" pitchFamily="34" charset="0"/>
              </a:rPr>
              <a:t> (UE) Nr 1305/2013, wsparcie ogranicza się do grup i organizacji  producentów, które wykonują swoją działalność jako </a:t>
            </a:r>
            <a:r>
              <a:rPr lang="pl-PL" sz="2000" b="1" dirty="0">
                <a:cs typeface="Arial" pitchFamily="34" charset="0"/>
              </a:rPr>
              <a:t>mikro, małe lub średnie przedsiębiorstwo (MŚP).</a:t>
            </a:r>
          </a:p>
          <a:p>
            <a:pPr marL="0" indent="0" algn="just">
              <a:spcBef>
                <a:spcPts val="0"/>
              </a:spcBef>
              <a:buFont typeface="Arial" charset="0"/>
              <a:buNone/>
              <a:defRPr/>
            </a:pPr>
            <a:endParaRPr lang="pl-PL" sz="2000" b="1" dirty="0">
              <a:cs typeface="Arial" pitchFamily="34" charset="0"/>
            </a:endParaRPr>
          </a:p>
          <a:p>
            <a:pPr marL="450850" indent="0" algn="just">
              <a:spcBef>
                <a:spcPts val="0"/>
              </a:spcBef>
              <a:buFont typeface="Arial" charset="0"/>
              <a:buNone/>
              <a:defRPr/>
            </a:pPr>
            <a:r>
              <a:rPr lang="pl-PL" sz="2000" dirty="0">
                <a:cs typeface="Arial" panose="020B0604020202020204" pitchFamily="34" charset="0"/>
              </a:rPr>
              <a:t>Badając spełnienie definicji przedsiębiorstwa MŚP uwzględniane będą również </a:t>
            </a:r>
            <a:r>
              <a:rPr lang="pl-PL" sz="2000" b="1" dirty="0">
                <a:cs typeface="Arial" panose="020B0604020202020204" pitchFamily="34" charset="0"/>
              </a:rPr>
              <a:t>powiązania kapitałowo-osobowe,</a:t>
            </a:r>
            <a:r>
              <a:rPr lang="pl-PL" sz="2000" dirty="0">
                <a:cs typeface="Arial" panose="020B0604020202020204" pitchFamily="34" charset="0"/>
              </a:rPr>
              <a:t> pomiędzy grupą </a:t>
            </a:r>
            <a:r>
              <a:rPr lang="pl-PL" sz="2000" dirty="0" smtClean="0">
                <a:cs typeface="Arial" panose="020B0604020202020204" pitchFamily="34" charset="0"/>
              </a:rPr>
              <a:t>producentów </a:t>
            </a:r>
            <a:r>
              <a:rPr lang="pl-PL" sz="2000" dirty="0">
                <a:cs typeface="Arial" panose="020B0604020202020204" pitchFamily="34" charset="0"/>
              </a:rPr>
              <a:t>ubiegającą się o wsparcie, a podmiotami trzecimi</a:t>
            </a:r>
            <a:r>
              <a:rPr lang="pl-PL" sz="2000" dirty="0" smtClean="0">
                <a:cs typeface="Arial" panose="020B0604020202020204" pitchFamily="34" charset="0"/>
              </a:rPr>
              <a:t>.</a:t>
            </a:r>
          </a:p>
          <a:p>
            <a:pPr marL="450850" indent="0" algn="just">
              <a:spcBef>
                <a:spcPts val="0"/>
              </a:spcBef>
              <a:buNone/>
              <a:defRPr/>
            </a:pPr>
            <a:endParaRPr lang="pl-PL" sz="2000" dirty="0" smtClean="0">
              <a:cs typeface="Arial" panose="020B0604020202020204" pitchFamily="34" charset="0"/>
            </a:endParaRPr>
          </a:p>
          <a:p>
            <a:pPr marL="450850" indent="0" algn="just">
              <a:spcBef>
                <a:spcPts val="0"/>
              </a:spcBef>
              <a:buNone/>
              <a:defRPr/>
            </a:pPr>
            <a:r>
              <a:rPr lang="pl-PL" sz="1400" dirty="0" smtClean="0">
                <a:cs typeface="Arial" panose="020B0604020202020204" pitchFamily="34" charset="0"/>
              </a:rPr>
              <a:t>W przypadku, gdy potwierdzenie spełnienia definicji MŚP nie było możliwe na </a:t>
            </a:r>
            <a:r>
              <a:rPr lang="pl-PL" sz="1400" dirty="0">
                <a:cs typeface="Arial" panose="020B0604020202020204" pitchFamily="34" charset="0"/>
              </a:rPr>
              <a:t>etapie przyznania pomocy </a:t>
            </a:r>
            <a:r>
              <a:rPr lang="pl-PL" sz="1400" dirty="0" smtClean="0">
                <a:cs typeface="Arial" panose="020B0604020202020204" pitchFamily="34" charset="0"/>
              </a:rPr>
              <a:t>finansowej (grupa, na etapie składania wniosku o pomoc, nie posiadała jeszcze danych dotyczących obrotu, bilansu za pełny okres obrachunkowy – weryfikacja została przeprowadzona w oparciu o dane prognozowane), potwierdzenie spełniania kryteriów MŚP będzie dodatkowo przeprowadzone w ramach wniosku o płatność za pierwszy rok działalności (wówczas grupa będzie posiadała dane za </a:t>
            </a:r>
            <a:r>
              <a:rPr lang="pl-PL" sz="1400" dirty="0">
                <a:cs typeface="Arial" panose="020B0604020202020204" pitchFamily="34" charset="0"/>
              </a:rPr>
              <a:t>pełny okres </a:t>
            </a:r>
            <a:r>
              <a:rPr lang="pl-PL" sz="1400" dirty="0" smtClean="0">
                <a:cs typeface="Arial" panose="020B0604020202020204" pitchFamily="34" charset="0"/>
              </a:rPr>
              <a:t>obrachunkowy).</a:t>
            </a:r>
            <a:endParaRPr lang="pl-PL" sz="1400" dirty="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73</a:t>
            </a:fld>
            <a:endParaRPr lang="pl-PL" dirty="0"/>
          </a:p>
        </p:txBody>
      </p:sp>
      <p:sp>
        <p:nvSpPr>
          <p:cNvPr id="7" name="Symbol zastępczy zawartości 6"/>
          <p:cNvSpPr txBox="1">
            <a:spLocks/>
          </p:cNvSpPr>
          <p:nvPr/>
        </p:nvSpPr>
        <p:spPr bwMode="auto">
          <a:xfrm>
            <a:off x="557212" y="1315169"/>
            <a:ext cx="8335963" cy="6480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a:buFont typeface="Arial" charset="0"/>
              <a:buNone/>
              <a:defRPr/>
            </a:pPr>
            <a:r>
              <a:rPr lang="pl-PL" sz="1800" b="1" kern="0" dirty="0" smtClean="0">
                <a:solidFill>
                  <a:srgbClr val="C00000"/>
                </a:solidFill>
                <a:cs typeface="Arial" pitchFamily="34" charset="0"/>
              </a:rPr>
              <a:t>Na co wnioskodawcy powinni zwrócić uwagę:</a:t>
            </a:r>
          </a:p>
        </p:txBody>
      </p:sp>
    </p:spTree>
    <p:extLst>
      <p:ext uri="{BB962C8B-B14F-4D97-AF65-F5344CB8AC3E}">
        <p14:creationId xmlns:p14="http://schemas.microsoft.com/office/powerpoint/2010/main" val="3879572912"/>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a:t>
            </a:r>
            <a:r>
              <a:rPr lang="pl-PL" sz="1400" i="1" dirty="0">
                <a:solidFill>
                  <a:srgbClr val="006600"/>
                </a:solidFill>
              </a:rPr>
              <a:t>9 </a:t>
            </a:r>
            <a:r>
              <a:rPr lang="pl-PL" sz="1400" i="1" dirty="0" smtClean="0">
                <a:solidFill>
                  <a:srgbClr val="006600"/>
                </a:solidFill>
              </a:rPr>
              <a:t>Tworzenie </a:t>
            </a:r>
            <a:r>
              <a:rPr lang="pl-PL" sz="1400" i="1" dirty="0">
                <a:solidFill>
                  <a:srgbClr val="006600"/>
                </a:solidFill>
              </a:rPr>
              <a:t>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6" name="Symbol zastępczy zawartości 6"/>
          <p:cNvSpPr>
            <a:spLocks noGrp="1"/>
          </p:cNvSpPr>
          <p:nvPr>
            <p:ph idx="1"/>
          </p:nvPr>
        </p:nvSpPr>
        <p:spPr>
          <a:xfrm>
            <a:off x="402431" y="1963241"/>
            <a:ext cx="8335963" cy="2581883"/>
          </a:xfrm>
        </p:spPr>
        <p:txBody>
          <a:bodyPr>
            <a:normAutofit fontScale="85000" lnSpcReduction="20000"/>
          </a:bodyPr>
          <a:lstStyle/>
          <a:p>
            <a:pPr marL="0" indent="0" algn="just">
              <a:spcBef>
                <a:spcPts val="0"/>
              </a:spcBef>
              <a:buNone/>
              <a:defRPr/>
            </a:pPr>
            <a:r>
              <a:rPr lang="pl-PL" sz="2000" dirty="0"/>
              <a:t>Wobec rosnącej koncentracji po stronie popytu, tworzenia wielkich sieci handlowych oraz umiędzynarodowienia przemysłu przetwórczego, dostęp do rynku oraz uzyskanie cen rynkowych zapewniających opłacalność produkcji są trudne do realizacji dla pojedynczych producentów, o niewielkiej skali produkcji i możliwościach ekspansji rynkowej. </a:t>
            </a:r>
            <a:r>
              <a:rPr lang="pl-PL" sz="2000" dirty="0" smtClean="0"/>
              <a:t/>
            </a:r>
            <a:br>
              <a:rPr lang="pl-PL" sz="2000" dirty="0" smtClean="0"/>
            </a:br>
            <a:endParaRPr lang="pl-PL" sz="2000" dirty="0" smtClean="0"/>
          </a:p>
          <a:p>
            <a:pPr marL="0" indent="0" algn="just">
              <a:spcBef>
                <a:spcPts val="0"/>
              </a:spcBef>
              <a:buNone/>
              <a:defRPr/>
            </a:pPr>
            <a:r>
              <a:rPr lang="pl-PL" sz="2000" b="1" dirty="0" smtClean="0"/>
              <a:t>W </a:t>
            </a:r>
            <a:r>
              <a:rPr lang="pl-PL" sz="2000" b="1" dirty="0"/>
              <a:t>takiej sytuacji, szansą na stabilizację rynku oraz zwiększenie dochodowości produkcji </a:t>
            </a:r>
            <a:r>
              <a:rPr lang="pl-PL" sz="2000" b="1" dirty="0" smtClean="0"/>
              <a:t>rolnej jest </a:t>
            </a:r>
            <a:r>
              <a:rPr lang="pl-PL" sz="2000" b="1" dirty="0"/>
              <a:t>zrzeszanie się rolników w grupy </a:t>
            </a:r>
            <a:r>
              <a:rPr lang="pl-PL" sz="2000" b="1" dirty="0" smtClean="0"/>
              <a:t>producentów.</a:t>
            </a:r>
          </a:p>
          <a:p>
            <a:pPr marL="0" indent="0" algn="just">
              <a:spcBef>
                <a:spcPts val="0"/>
              </a:spcBef>
              <a:buNone/>
              <a:defRPr/>
            </a:pPr>
            <a:endParaRPr lang="pl-PL" sz="2000" b="1" dirty="0"/>
          </a:p>
          <a:p>
            <a:pPr marL="0" indent="0" algn="just">
              <a:spcBef>
                <a:spcPts val="0"/>
              </a:spcBef>
              <a:buNone/>
              <a:defRPr/>
            </a:pPr>
            <a:r>
              <a:rPr lang="pl-PL" sz="2000" b="1" dirty="0" smtClean="0"/>
              <a:t>Wspólne działania producentów wzmacniają ich pozycję w łańcuchu rolno-spożywczym oraz sprzyjają zwiększaniu ich udziału w wartości dodanej.</a:t>
            </a:r>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74</a:t>
            </a:fld>
            <a:endParaRPr lang="pl-PL" dirty="0"/>
          </a:p>
        </p:txBody>
      </p:sp>
      <p:sp>
        <p:nvSpPr>
          <p:cNvPr id="7" name="Symbol zastępczy zawartości 6"/>
          <p:cNvSpPr txBox="1">
            <a:spLocks/>
          </p:cNvSpPr>
          <p:nvPr/>
        </p:nvSpPr>
        <p:spPr bwMode="auto">
          <a:xfrm>
            <a:off x="557212" y="1315169"/>
            <a:ext cx="8335963" cy="6480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a:buFont typeface="Arial" charset="0"/>
              <a:buNone/>
              <a:defRPr/>
            </a:pPr>
            <a:r>
              <a:rPr lang="pl-PL" sz="1800" b="1" kern="0" dirty="0" smtClean="0">
                <a:solidFill>
                  <a:srgbClr val="C00000"/>
                </a:solidFill>
                <a:cs typeface="Arial" pitchFamily="34" charset="0"/>
              </a:rPr>
              <a:t>Korzyści dla rolników z członkostwa w grupie producentów</a:t>
            </a:r>
          </a:p>
        </p:txBody>
      </p:sp>
    </p:spTree>
    <p:extLst>
      <p:ext uri="{BB962C8B-B14F-4D97-AF65-F5344CB8AC3E}">
        <p14:creationId xmlns:p14="http://schemas.microsoft.com/office/powerpoint/2010/main" val="201881104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a:t>
            </a:r>
            <a:r>
              <a:rPr lang="pl-PL" sz="1400" i="1" dirty="0">
                <a:solidFill>
                  <a:srgbClr val="006600"/>
                </a:solidFill>
              </a:rPr>
              <a:t>9 </a:t>
            </a:r>
            <a:r>
              <a:rPr lang="pl-PL" sz="1400" i="1" dirty="0" smtClean="0">
                <a:solidFill>
                  <a:srgbClr val="006600"/>
                </a:solidFill>
              </a:rPr>
              <a:t>Tworzenie </a:t>
            </a:r>
            <a:r>
              <a:rPr lang="pl-PL" sz="1400" i="1" dirty="0">
                <a:solidFill>
                  <a:srgbClr val="006600"/>
                </a:solidFill>
              </a:rPr>
              <a:t>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6" name="Symbol zastępczy zawartości 6"/>
          <p:cNvSpPr>
            <a:spLocks noGrp="1"/>
          </p:cNvSpPr>
          <p:nvPr>
            <p:ph idx="1"/>
          </p:nvPr>
        </p:nvSpPr>
        <p:spPr>
          <a:xfrm>
            <a:off x="402431" y="1772816"/>
            <a:ext cx="8335963" cy="4464496"/>
          </a:xfrm>
        </p:spPr>
        <p:txBody>
          <a:bodyPr>
            <a:normAutofit fontScale="92500" lnSpcReduction="10000"/>
          </a:bodyPr>
          <a:lstStyle/>
          <a:p>
            <a:pPr algn="just">
              <a:buFont typeface="Wingdings" panose="05000000000000000000" pitchFamily="2" charset="2"/>
              <a:buChar char="Ø"/>
            </a:pPr>
            <a:r>
              <a:rPr lang="pl-PL" sz="1800" dirty="0"/>
              <a:t>Rolnicy zrzeszeni w grupie </a:t>
            </a:r>
            <a:r>
              <a:rPr lang="pl-PL" sz="1800" b="1" dirty="0"/>
              <a:t>mają możliwość sprzedaży swoich produktów w ramach dużych jednorodnych partii towaru </a:t>
            </a:r>
            <a:r>
              <a:rPr lang="pl-PL" sz="1800" dirty="0"/>
              <a:t>(pod względem odmiany, jakości, sposobu produkcji i przygotowania do handlu), wymaganych przez skonsolidowanych odbiorców, </a:t>
            </a:r>
            <a:r>
              <a:rPr lang="pl-PL" sz="1800" b="1" dirty="0"/>
              <a:t>co jest trudne w przypadku pojedynczego rolnika. </a:t>
            </a:r>
            <a:endParaRPr lang="pl-PL" sz="1800" b="1" dirty="0" smtClean="0"/>
          </a:p>
          <a:p>
            <a:pPr algn="just">
              <a:buFont typeface="Wingdings" panose="05000000000000000000" pitchFamily="2" charset="2"/>
              <a:buChar char="Ø"/>
            </a:pPr>
            <a:endParaRPr lang="pl-PL" sz="1800" dirty="0"/>
          </a:p>
          <a:p>
            <a:pPr algn="just">
              <a:buFont typeface="Wingdings" panose="05000000000000000000" pitchFamily="2" charset="2"/>
              <a:buChar char="Ø"/>
            </a:pPr>
            <a:r>
              <a:rPr lang="pl-PL" sz="1800" dirty="0" smtClean="0"/>
              <a:t>Producenci </a:t>
            </a:r>
            <a:r>
              <a:rPr lang="pl-PL" sz="1800" dirty="0"/>
              <a:t>łącząc swoje kapitały w grupie producentów </a:t>
            </a:r>
            <a:r>
              <a:rPr lang="pl-PL" sz="1800" b="1" dirty="0"/>
              <a:t>mogą wspólnie inwestować i razem zakupić potrzebną infrastrukturę</a:t>
            </a:r>
            <a:r>
              <a:rPr lang="pl-PL" sz="1800" dirty="0"/>
              <a:t>, m.in. obiekty do przechowywania, czy przygotowania produktów rolnych do handlu</a:t>
            </a:r>
            <a:r>
              <a:rPr lang="pl-PL" sz="1800" dirty="0" smtClean="0"/>
              <a:t>.</a:t>
            </a:r>
          </a:p>
          <a:p>
            <a:pPr algn="just">
              <a:buFont typeface="Wingdings" panose="05000000000000000000" pitchFamily="2" charset="2"/>
              <a:buChar char="Ø"/>
            </a:pPr>
            <a:endParaRPr lang="pl-PL" sz="1800" dirty="0"/>
          </a:p>
          <a:p>
            <a:pPr algn="just">
              <a:buFont typeface="Wingdings" panose="05000000000000000000" pitchFamily="2" charset="2"/>
              <a:buChar char="Ø"/>
            </a:pPr>
            <a:r>
              <a:rPr lang="pl-PL" sz="1800" dirty="0" smtClean="0"/>
              <a:t>W </a:t>
            </a:r>
            <a:r>
              <a:rPr lang="pl-PL" sz="1800" dirty="0"/>
              <a:t>grupie można </a:t>
            </a:r>
            <a:r>
              <a:rPr lang="pl-PL" sz="1800" b="1" dirty="0"/>
              <a:t>obniżyć koszty produkcji poprzez wspólne zakupy </a:t>
            </a:r>
            <a:r>
              <a:rPr lang="pl-PL" sz="1800" dirty="0"/>
              <a:t>środków obrotowych do produkcji po niższych cenach. Istotne jest wykorzystanie tzw. efektu skali, tj. obniżenie jednostkowych kosztów produkcji, poprzez </a:t>
            </a:r>
            <a:r>
              <a:rPr lang="pl-PL" sz="1800" b="1" dirty="0"/>
              <a:t>wspólne użytkowanie infrastruktury</a:t>
            </a:r>
            <a:r>
              <a:rPr lang="pl-PL" sz="1800" dirty="0"/>
              <a:t> przez członków grupy.</a:t>
            </a:r>
            <a:endParaRPr lang="pl-PL" sz="1800" b="1" dirty="0" smtClean="0"/>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75</a:t>
            </a:fld>
            <a:endParaRPr lang="pl-PL" dirty="0"/>
          </a:p>
        </p:txBody>
      </p:sp>
      <p:sp>
        <p:nvSpPr>
          <p:cNvPr id="7" name="Symbol zastępczy zawartości 6"/>
          <p:cNvSpPr txBox="1">
            <a:spLocks/>
          </p:cNvSpPr>
          <p:nvPr/>
        </p:nvSpPr>
        <p:spPr bwMode="auto">
          <a:xfrm>
            <a:off x="557212" y="1315169"/>
            <a:ext cx="8335963" cy="6480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a:buFont typeface="Arial" charset="0"/>
              <a:buNone/>
              <a:defRPr/>
            </a:pPr>
            <a:r>
              <a:rPr lang="pl-PL" sz="1800" b="1" kern="0" dirty="0" smtClean="0">
                <a:solidFill>
                  <a:srgbClr val="C00000"/>
                </a:solidFill>
                <a:cs typeface="Arial" pitchFamily="34" charset="0"/>
              </a:rPr>
              <a:t>Korzyści dla rolników z członkostwa w grupie producentów</a:t>
            </a:r>
          </a:p>
        </p:txBody>
      </p:sp>
    </p:spTree>
    <p:extLst>
      <p:ext uri="{BB962C8B-B14F-4D97-AF65-F5344CB8AC3E}">
        <p14:creationId xmlns:p14="http://schemas.microsoft.com/office/powerpoint/2010/main" val="126608648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title"/>
          </p:nvPr>
        </p:nvSpPr>
        <p:spPr>
          <a:xfrm>
            <a:off x="684213" y="620713"/>
            <a:ext cx="7772400" cy="432023"/>
          </a:xfrm>
        </p:spPr>
        <p:txBody>
          <a:bodyPr/>
          <a:lstStyle/>
          <a:p>
            <a:r>
              <a:rPr lang="pl-PL" sz="1400" i="1" dirty="0" smtClean="0">
                <a:solidFill>
                  <a:srgbClr val="006600"/>
                </a:solidFill>
              </a:rPr>
              <a:t>Działanie </a:t>
            </a:r>
            <a:r>
              <a:rPr lang="pl-PL" sz="1400" i="1" dirty="0">
                <a:solidFill>
                  <a:srgbClr val="006600"/>
                </a:solidFill>
              </a:rPr>
              <a:t>9 </a:t>
            </a:r>
            <a:r>
              <a:rPr lang="pl-PL" sz="1400" i="1" dirty="0" smtClean="0">
                <a:solidFill>
                  <a:srgbClr val="006600"/>
                </a:solidFill>
              </a:rPr>
              <a:t>Tworzenie </a:t>
            </a:r>
            <a:r>
              <a:rPr lang="pl-PL" sz="1400" i="1" dirty="0">
                <a:solidFill>
                  <a:srgbClr val="006600"/>
                </a:solidFill>
              </a:rPr>
              <a:t>grup </a:t>
            </a:r>
            <a:r>
              <a:rPr lang="pl-PL" sz="1400" i="1" dirty="0" smtClean="0">
                <a:solidFill>
                  <a:srgbClr val="006600"/>
                </a:solidFill>
              </a:rPr>
              <a:t>producentów i </a:t>
            </a:r>
            <a:r>
              <a:rPr lang="pl-PL" sz="1400" i="1" dirty="0">
                <a:solidFill>
                  <a:srgbClr val="006600"/>
                </a:solidFill>
              </a:rPr>
              <a:t>organizacji producentów </a:t>
            </a:r>
            <a:endParaRPr lang="pl-PL" sz="1400" dirty="0"/>
          </a:p>
        </p:txBody>
      </p:sp>
      <p:sp>
        <p:nvSpPr>
          <p:cNvPr id="6" name="Symbol zastępczy zawartości 6"/>
          <p:cNvSpPr>
            <a:spLocks noGrp="1"/>
          </p:cNvSpPr>
          <p:nvPr>
            <p:ph idx="1"/>
          </p:nvPr>
        </p:nvSpPr>
        <p:spPr>
          <a:xfrm>
            <a:off x="402431" y="1969850"/>
            <a:ext cx="8335963" cy="4464496"/>
          </a:xfrm>
        </p:spPr>
        <p:txBody>
          <a:bodyPr>
            <a:normAutofit lnSpcReduction="10000"/>
          </a:bodyPr>
          <a:lstStyle/>
          <a:p>
            <a:pPr algn="just">
              <a:buFont typeface="Wingdings" panose="05000000000000000000" pitchFamily="2" charset="2"/>
              <a:buChar char="Ø"/>
            </a:pPr>
            <a:r>
              <a:rPr lang="pl-PL" sz="2000" dirty="0" smtClean="0"/>
              <a:t>Inne </a:t>
            </a:r>
            <a:r>
              <a:rPr lang="pl-PL" sz="2000" dirty="0"/>
              <a:t>korzyści przynależności do grupy producentów to m.in</a:t>
            </a:r>
            <a:r>
              <a:rPr lang="pl-PL" sz="2000" dirty="0" smtClean="0"/>
              <a:t>.:</a:t>
            </a:r>
          </a:p>
          <a:p>
            <a:pPr algn="just">
              <a:buFont typeface="Wingdings" panose="05000000000000000000" pitchFamily="2" charset="2"/>
              <a:buChar char="Ø"/>
            </a:pPr>
            <a:endParaRPr lang="pl-PL" sz="2000" dirty="0"/>
          </a:p>
          <a:p>
            <a:pPr algn="just">
              <a:buFont typeface="+mj-lt"/>
              <a:buAutoNum type="arabicParenR"/>
            </a:pPr>
            <a:r>
              <a:rPr lang="pl-PL" sz="2000" b="1" dirty="0" smtClean="0"/>
              <a:t>możliwość </a:t>
            </a:r>
            <a:r>
              <a:rPr lang="pl-PL" sz="2000" b="1" dirty="0"/>
              <a:t>nawiązywania </a:t>
            </a:r>
            <a:r>
              <a:rPr lang="pl-PL" sz="2000" dirty="0"/>
              <a:t>za jej pośrednictwem </a:t>
            </a:r>
            <a:r>
              <a:rPr lang="pl-PL" sz="2000" b="1" dirty="0"/>
              <a:t>trwałych powiązań handlowych z dużymi odbiorcami</a:t>
            </a:r>
            <a:r>
              <a:rPr lang="pl-PL" sz="2000" dirty="0"/>
              <a:t>, a tym samym stabilizowanie cen i dochodów z produkcji;</a:t>
            </a:r>
          </a:p>
          <a:p>
            <a:pPr algn="just">
              <a:buFont typeface="+mj-lt"/>
              <a:buAutoNum type="arabicParenR"/>
            </a:pPr>
            <a:r>
              <a:rPr lang="pl-PL" sz="2000" b="1" dirty="0" smtClean="0"/>
              <a:t>podnoszenie </a:t>
            </a:r>
            <a:r>
              <a:rPr lang="pl-PL" sz="2000" b="1" dirty="0"/>
              <a:t>jakości produktów</a:t>
            </a:r>
            <a:r>
              <a:rPr lang="pl-PL" sz="2000" dirty="0"/>
              <a:t>, poprzez dostarczanie przez grupę odpowiednich zaleceń produkcyjnych, czy organizowanie doradztwa;</a:t>
            </a:r>
          </a:p>
          <a:p>
            <a:pPr algn="just">
              <a:buFont typeface="+mj-lt"/>
              <a:buAutoNum type="arabicParenR"/>
            </a:pPr>
            <a:r>
              <a:rPr lang="pl-PL" sz="2000" dirty="0" smtClean="0"/>
              <a:t>możliwość </a:t>
            </a:r>
            <a:r>
              <a:rPr lang="pl-PL" sz="2000" b="1" dirty="0"/>
              <a:t>organizowania</a:t>
            </a:r>
            <a:r>
              <a:rPr lang="pl-PL" sz="2000" dirty="0"/>
              <a:t> przez grupy </a:t>
            </a:r>
            <a:r>
              <a:rPr lang="pl-PL" sz="2000" b="1" dirty="0"/>
              <a:t>kampanii reklamowych i promocyjnych</a:t>
            </a:r>
            <a:r>
              <a:rPr lang="pl-PL" sz="2000" dirty="0"/>
              <a:t>, wpływających na kreowanie marki produktów i zwiększanie ich wartości handlowej;</a:t>
            </a:r>
          </a:p>
          <a:p>
            <a:pPr algn="just">
              <a:buFont typeface="+mj-lt"/>
              <a:buAutoNum type="arabicParenR"/>
            </a:pPr>
            <a:r>
              <a:rPr lang="pl-PL" sz="2000" dirty="0" smtClean="0"/>
              <a:t>wreszcie  </a:t>
            </a:r>
            <a:r>
              <a:rPr lang="pl-PL" sz="2000" b="1" dirty="0" smtClean="0"/>
              <a:t>możliwość </a:t>
            </a:r>
            <a:r>
              <a:rPr lang="pl-PL" sz="2000" b="1" dirty="0"/>
              <a:t>korzystania </a:t>
            </a:r>
            <a:r>
              <a:rPr lang="pl-PL" sz="2000" dirty="0"/>
              <a:t>przez grupę producentów rolnych </a:t>
            </a:r>
            <a:r>
              <a:rPr lang="pl-PL" sz="2000" b="1" dirty="0"/>
              <a:t>z pomocy finansowej</a:t>
            </a:r>
            <a:r>
              <a:rPr lang="pl-PL" sz="2000" dirty="0"/>
              <a:t>.</a:t>
            </a:r>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76</a:t>
            </a:fld>
            <a:endParaRPr lang="pl-PL" dirty="0"/>
          </a:p>
        </p:txBody>
      </p:sp>
      <p:sp>
        <p:nvSpPr>
          <p:cNvPr id="7" name="Symbol zastępczy zawartości 6"/>
          <p:cNvSpPr txBox="1">
            <a:spLocks/>
          </p:cNvSpPr>
          <p:nvPr/>
        </p:nvSpPr>
        <p:spPr bwMode="auto">
          <a:xfrm>
            <a:off x="557212" y="1315169"/>
            <a:ext cx="8335963" cy="64807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16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600">
                <a:solidFill>
                  <a:schemeClr val="tx1"/>
                </a:solidFill>
                <a:latin typeface="+mn-lt"/>
              </a:defRPr>
            </a:lvl2pPr>
            <a:lvl3pPr marL="1143000" indent="-228600" algn="l" rtl="0" eaLnBrk="0" fontAlgn="base" hangingPunct="0">
              <a:spcBef>
                <a:spcPct val="20000"/>
              </a:spcBef>
              <a:spcAft>
                <a:spcPct val="0"/>
              </a:spcAft>
              <a:buChar char="•"/>
              <a:defRPr sz="1600">
                <a:solidFill>
                  <a:schemeClr val="tx1"/>
                </a:solidFill>
                <a:latin typeface="+mn-lt"/>
              </a:defRPr>
            </a:lvl3pPr>
            <a:lvl4pPr marL="1600200" indent="-228600" algn="l" rtl="0" eaLnBrk="0" fontAlgn="base" hangingPunct="0">
              <a:spcBef>
                <a:spcPct val="20000"/>
              </a:spcBef>
              <a:spcAft>
                <a:spcPct val="0"/>
              </a:spcAft>
              <a:buChar char="–"/>
              <a:defRPr sz="1600">
                <a:solidFill>
                  <a:schemeClr val="tx1"/>
                </a:solidFill>
                <a:latin typeface="+mn-lt"/>
              </a:defRPr>
            </a:lvl4pPr>
            <a:lvl5pPr marL="2057400" indent="-228600" algn="l" rtl="0" eaLnBrk="0" fontAlgn="base" hangingPunct="0">
              <a:spcBef>
                <a:spcPct val="20000"/>
              </a:spcBef>
              <a:spcAft>
                <a:spcPct val="0"/>
              </a:spcAft>
              <a:buChar char="»"/>
              <a:defRPr sz="16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just">
              <a:buFont typeface="Arial" charset="0"/>
              <a:buNone/>
              <a:defRPr/>
            </a:pPr>
            <a:r>
              <a:rPr lang="pl-PL" sz="1800" b="1" kern="0" dirty="0" smtClean="0">
                <a:solidFill>
                  <a:srgbClr val="C00000"/>
                </a:solidFill>
                <a:cs typeface="Arial" pitchFamily="34" charset="0"/>
              </a:rPr>
              <a:t>Korzyści dla rolników z członkostwa w grupie producentów</a:t>
            </a:r>
          </a:p>
        </p:txBody>
      </p:sp>
    </p:spTree>
    <p:extLst>
      <p:ext uri="{BB962C8B-B14F-4D97-AF65-F5344CB8AC3E}">
        <p14:creationId xmlns:p14="http://schemas.microsoft.com/office/powerpoint/2010/main" val="65113895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611560" y="2060848"/>
            <a:ext cx="8072494" cy="2727754"/>
          </a:xfrm>
        </p:spPr>
        <p:txBody>
          <a:bodyPr/>
          <a:lstStyle/>
          <a:p>
            <a:pPr>
              <a:spcBef>
                <a:spcPct val="20000"/>
              </a:spcBef>
            </a:pPr>
            <a:r>
              <a:rPr lang="pl-PL" sz="3600" dirty="0" smtClean="0">
                <a:solidFill>
                  <a:srgbClr val="008000"/>
                </a:solidFill>
                <a:latin typeface="Times New Roman" panose="02020603050405020304" pitchFamily="18" charset="0"/>
                <a:cs typeface="Times New Roman" panose="02020603050405020304" pitchFamily="18" charset="0"/>
              </a:rPr>
              <a:t>Zadania ARiMR delegowane do podmiotów zewnętrznych</a:t>
            </a:r>
            <a:br>
              <a:rPr lang="pl-PL" sz="3600" dirty="0" smtClean="0">
                <a:solidFill>
                  <a:srgbClr val="008000"/>
                </a:solidFill>
                <a:latin typeface="Times New Roman" panose="02020603050405020304" pitchFamily="18" charset="0"/>
                <a:cs typeface="Times New Roman" panose="02020603050405020304" pitchFamily="18" charset="0"/>
              </a:rPr>
            </a:br>
            <a:r>
              <a:rPr lang="pl-PL" dirty="0" smtClean="0">
                <a:solidFill>
                  <a:srgbClr val="008000"/>
                </a:solidFill>
                <a:latin typeface="Times New Roman" panose="02020603050405020304" pitchFamily="18" charset="0"/>
                <a:cs typeface="Times New Roman" panose="02020603050405020304" pitchFamily="18" charset="0"/>
              </a:rPr>
              <a:t>PROW 2014-2020</a:t>
            </a:r>
            <a:endParaRPr lang="pl-PL" dirty="0">
              <a:solidFill>
                <a:srgbClr val="008000"/>
              </a:solidFill>
              <a:latin typeface="Times New Roman" panose="02020603050405020304" pitchFamily="18" charset="0"/>
              <a:cs typeface="Times New Roman" panose="02020603050405020304" pitchFamily="18" charset="0"/>
            </a:endParaRPr>
          </a:p>
        </p:txBody>
      </p:sp>
      <p:sp>
        <p:nvSpPr>
          <p:cNvPr id="4" name="Symbol zastępczy numeru slajdu 3"/>
          <p:cNvSpPr>
            <a:spLocks noGrp="1"/>
          </p:cNvSpPr>
          <p:nvPr>
            <p:ph type="sldNum" sz="quarter" idx="12"/>
          </p:nvPr>
        </p:nvSpPr>
        <p:spPr>
          <a:xfrm>
            <a:off x="6227763" y="6616700"/>
            <a:ext cx="2665412" cy="268288"/>
          </a:xfrm>
          <a:prstGeom prst="rect">
            <a:avLst/>
          </a:prstGeom>
        </p:spPr>
        <p:txBody>
          <a:bodyPr/>
          <a:lstStyle/>
          <a:p>
            <a:pPr>
              <a:defRPr/>
            </a:pPr>
            <a:fld id="{0926B64D-5E9F-4E37-83BD-2589BFF22C6B}" type="slidenum">
              <a:rPr lang="pl-PL" smtClean="0"/>
              <a:pPr>
                <a:defRPr/>
              </a:pPr>
              <a:t>77</a:t>
            </a:fld>
            <a:endParaRPr lang="pl-PL"/>
          </a:p>
        </p:txBody>
      </p:sp>
    </p:spTree>
    <p:extLst>
      <p:ext uri="{BB962C8B-B14F-4D97-AF65-F5344CB8AC3E}">
        <p14:creationId xmlns:p14="http://schemas.microsoft.com/office/powerpoint/2010/main" val="1524307574"/>
      </p:ext>
    </p:extLst>
  </p:cSld>
  <p:clrMapOvr>
    <a:masterClrMapping/>
  </p:clrMapOvr>
  <mc:AlternateContent xmlns:mc="http://schemas.openxmlformats.org/markup-compatibility/2006" xmlns:p14="http://schemas.microsoft.com/office/powerpoint/2010/main">
    <mc:Choice Requires="p14">
      <p:transition spd="slow" p14:dur="3400" advClick="0">
        <p14:reveal/>
      </p:transition>
    </mc:Choice>
    <mc:Fallback xmlns="">
      <p:transition spd="slow" advClick="0">
        <p:fade/>
      </p:transition>
    </mc:Fallback>
  </mc:AlternateContent>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ytuł 1"/>
          <p:cNvSpPr>
            <a:spLocks noGrp="1"/>
          </p:cNvSpPr>
          <p:nvPr>
            <p:ph type="title"/>
          </p:nvPr>
        </p:nvSpPr>
        <p:spPr>
          <a:xfrm>
            <a:off x="1187624" y="908720"/>
            <a:ext cx="7267401" cy="648072"/>
          </a:xfrm>
        </p:spPr>
        <p:txBody>
          <a:bodyPr/>
          <a:lstStyle/>
          <a:p>
            <a:pPr>
              <a:tabLst>
                <a:tab pos="0" algn="l"/>
                <a:tab pos="7186613" algn="l"/>
                <a:tab pos="7635875" algn="l"/>
                <a:tab pos="8085138" algn="l"/>
                <a:tab pos="8534400" algn="l"/>
                <a:tab pos="8983663" algn="l"/>
              </a:tabLst>
            </a:pPr>
            <a:r>
              <a:rPr lang="pl-PL" sz="2400" dirty="0">
                <a:solidFill>
                  <a:srgbClr val="008000"/>
                </a:solidFill>
                <a:latin typeface="Times New Roman" panose="02020603050405020304" pitchFamily="18" charset="0"/>
                <a:cs typeface="Times New Roman" panose="02020603050405020304" pitchFamily="18" charset="0"/>
              </a:rPr>
              <a:t>Samorządy </a:t>
            </a:r>
            <a:r>
              <a:rPr lang="pl-PL" sz="2400" dirty="0" smtClean="0">
                <a:solidFill>
                  <a:srgbClr val="008000"/>
                </a:solidFill>
                <a:latin typeface="Times New Roman" panose="02020603050405020304" pitchFamily="18" charset="0"/>
                <a:cs typeface="Times New Roman" panose="02020603050405020304" pitchFamily="18" charset="0"/>
              </a:rPr>
              <a:t>Województw</a:t>
            </a:r>
            <a:endParaRPr lang="pl-PL" sz="2400" b="1" dirty="0">
              <a:solidFill>
                <a:srgbClr val="008000"/>
              </a:solidFill>
              <a:latin typeface="Times New Roman" panose="02020603050405020304" pitchFamily="18" charset="0"/>
              <a:cs typeface="Times New Roman" panose="02020603050405020304" pitchFamily="18" charset="0"/>
            </a:endParaRPr>
          </a:p>
        </p:txBody>
      </p:sp>
      <p:sp>
        <p:nvSpPr>
          <p:cNvPr id="3" name="Symbol zastępczy zawartości 2"/>
          <p:cNvSpPr>
            <a:spLocks noGrp="1"/>
          </p:cNvSpPr>
          <p:nvPr>
            <p:ph idx="1"/>
          </p:nvPr>
        </p:nvSpPr>
        <p:spPr>
          <a:xfrm>
            <a:off x="611560" y="1700808"/>
            <a:ext cx="8208912" cy="4680520"/>
          </a:xfrm>
        </p:spPr>
        <p:txBody>
          <a:bodyPr/>
          <a:lstStyle/>
          <a:p>
            <a:pPr marL="0" indent="0" algn="just">
              <a:buFont typeface="Tahoma" pitchFamily="34" charset="0"/>
              <a:buNone/>
            </a:pPr>
            <a:r>
              <a:rPr lang="pl-PL" altLang="pl-PL" sz="2000" b="1" dirty="0" smtClean="0">
                <a:latin typeface="Times New Roman" panose="02020603050405020304" pitchFamily="18" charset="0"/>
                <a:cs typeface="Lucida Sans Unicode" panose="020B0602030504020204" pitchFamily="34" charset="0"/>
              </a:rPr>
              <a:t>Działanie M07</a:t>
            </a:r>
            <a:r>
              <a:rPr lang="pl-PL" altLang="pl-PL" sz="2000" dirty="0" smtClean="0">
                <a:latin typeface="Times New Roman" panose="02020603050405020304" pitchFamily="18" charset="0"/>
                <a:cs typeface="Lucida Sans Unicode" panose="020B0602030504020204" pitchFamily="34" charset="0"/>
              </a:rPr>
              <a:t> Podstawowe </a:t>
            </a:r>
            <a:r>
              <a:rPr lang="pl-PL" altLang="pl-PL" sz="2000" dirty="0">
                <a:latin typeface="Times New Roman" panose="02020603050405020304" pitchFamily="18" charset="0"/>
                <a:cs typeface="Lucida Sans Unicode" panose="020B0602030504020204" pitchFamily="34" charset="0"/>
              </a:rPr>
              <a:t>usługi i odnowa wsi </a:t>
            </a:r>
            <a:r>
              <a:rPr lang="pl-PL" altLang="pl-PL" sz="2000" dirty="0" smtClean="0">
                <a:latin typeface="Times New Roman" panose="02020603050405020304" pitchFamily="18" charset="0"/>
                <a:cs typeface="Lucida Sans Unicode" panose="020B0602030504020204" pitchFamily="34" charset="0"/>
              </a:rPr>
              <a:t>na </a:t>
            </a:r>
            <a:r>
              <a:rPr lang="pl-PL" altLang="pl-PL" sz="2000" dirty="0">
                <a:latin typeface="Times New Roman" panose="02020603050405020304" pitchFamily="18" charset="0"/>
                <a:cs typeface="Lucida Sans Unicode" panose="020B0602030504020204" pitchFamily="34" charset="0"/>
              </a:rPr>
              <a:t>obszarach </a:t>
            </a:r>
            <a:r>
              <a:rPr lang="pl-PL" altLang="pl-PL" sz="2000" dirty="0" smtClean="0">
                <a:latin typeface="Times New Roman" panose="02020603050405020304" pitchFamily="18" charset="0"/>
                <a:cs typeface="Lucida Sans Unicode" panose="020B0602030504020204" pitchFamily="34" charset="0"/>
              </a:rPr>
              <a:t>wiejskich, w ramach tego działania </a:t>
            </a:r>
            <a:r>
              <a:rPr lang="pl-PL" altLang="pl-PL" sz="2000" dirty="0">
                <a:latin typeface="Times New Roman" panose="02020603050405020304" pitchFamily="18" charset="0"/>
                <a:cs typeface="Lucida Sans Unicode" panose="020B0602030504020204" pitchFamily="34" charset="0"/>
              </a:rPr>
              <a:t>wsparcie otrzymają operacje typu</a:t>
            </a:r>
            <a:r>
              <a:rPr lang="pl-PL" altLang="pl-PL" sz="2000" dirty="0" smtClean="0">
                <a:latin typeface="Times New Roman" panose="02020603050405020304" pitchFamily="18" charset="0"/>
                <a:cs typeface="Lucida Sans Unicode" panose="020B0602030504020204" pitchFamily="34" charset="0"/>
              </a:rPr>
              <a:t>:</a:t>
            </a:r>
          </a:p>
          <a:p>
            <a:pPr marL="0" indent="0" algn="just">
              <a:buFont typeface="Tahoma" pitchFamily="34" charset="0"/>
              <a:buNone/>
            </a:pPr>
            <a:endParaRPr lang="pl-PL" altLang="pl-PL" sz="800" dirty="0">
              <a:latin typeface="Times New Roman" panose="02020603050405020304" pitchFamily="18" charset="0"/>
              <a:cs typeface="Lucida Sans Unicode" panose="020B0602030504020204" pitchFamily="34" charset="0"/>
            </a:endParaRPr>
          </a:p>
          <a:p>
            <a:pPr algn="just">
              <a:buFont typeface="Sitka Small" panose="02000505000000020004" pitchFamily="2" charset="0"/>
              <a:buChar char="-"/>
            </a:pPr>
            <a:r>
              <a:rPr lang="pl-PL" altLang="pl-PL" sz="2000" b="1" i="1" dirty="0" smtClean="0">
                <a:latin typeface="Times New Roman" panose="02020603050405020304" pitchFamily="18" charset="0"/>
                <a:cs typeface="Lucida Sans Unicode" panose="020B0602030504020204" pitchFamily="34" charset="0"/>
              </a:rPr>
              <a:t>Budowa </a:t>
            </a:r>
            <a:r>
              <a:rPr lang="pl-PL" altLang="pl-PL" sz="2000" b="1" i="1" dirty="0">
                <a:latin typeface="Times New Roman" panose="02020603050405020304" pitchFamily="18" charset="0"/>
                <a:cs typeface="Lucida Sans Unicode" panose="020B0602030504020204" pitchFamily="34" charset="0"/>
              </a:rPr>
              <a:t>lub modernizacja dróg </a:t>
            </a:r>
            <a:r>
              <a:rPr lang="pl-PL" altLang="pl-PL" sz="2000" b="1" i="1" dirty="0" smtClean="0">
                <a:latin typeface="Times New Roman" panose="02020603050405020304" pitchFamily="18" charset="0"/>
                <a:cs typeface="Lucida Sans Unicode" panose="020B0602030504020204" pitchFamily="34" charset="0"/>
              </a:rPr>
              <a:t>lokalnych </a:t>
            </a:r>
            <a:r>
              <a:rPr lang="pl-PL" altLang="pl-PL" sz="2000" i="1" dirty="0" smtClean="0">
                <a:latin typeface="Times New Roman" panose="02020603050405020304" pitchFamily="18" charset="0"/>
                <a:cs typeface="Lucida Sans Unicode" panose="020B0602030504020204" pitchFamily="34" charset="0"/>
              </a:rPr>
              <a:t>- uruchomione</a:t>
            </a:r>
            <a:endParaRPr lang="pl-PL" altLang="pl-PL" sz="2000" dirty="0">
              <a:latin typeface="Times New Roman" panose="02020603050405020304" pitchFamily="18" charset="0"/>
              <a:cs typeface="Lucida Sans Unicode" panose="020B0602030504020204" pitchFamily="34" charset="0"/>
            </a:endParaRPr>
          </a:p>
          <a:p>
            <a:pPr algn="just">
              <a:buFont typeface="Sitka Small" panose="02000505000000020004" pitchFamily="2" charset="0"/>
              <a:buChar char="-"/>
            </a:pPr>
            <a:r>
              <a:rPr lang="pl-PL" altLang="pl-PL" sz="2000" b="1" i="1" dirty="0">
                <a:latin typeface="Times New Roman" panose="02020603050405020304" pitchFamily="18" charset="0"/>
                <a:cs typeface="Times New Roman" panose="02020603050405020304" pitchFamily="18" charset="0"/>
              </a:rPr>
              <a:t>Gospodarka wodno-ściekowa</a:t>
            </a:r>
          </a:p>
          <a:p>
            <a:pPr algn="just">
              <a:buFont typeface="Sitka Small" panose="02000505000000020004" pitchFamily="2" charset="0"/>
              <a:buChar char="-"/>
            </a:pPr>
            <a:r>
              <a:rPr lang="pl-PL" altLang="pl-PL" sz="2000" b="1" i="1" dirty="0">
                <a:latin typeface="Times New Roman" panose="02020603050405020304" pitchFamily="18" charset="0"/>
                <a:cs typeface="Times New Roman" panose="02020603050405020304" pitchFamily="18" charset="0"/>
              </a:rPr>
              <a:t>Inwestycje w targowiska lub obiekty przeznaczone na cele promocji lokalnych produktów</a:t>
            </a:r>
          </a:p>
          <a:p>
            <a:pPr algn="just">
              <a:buFont typeface="Sitka Small" panose="02000505000000020004" pitchFamily="2" charset="0"/>
              <a:buChar char="-"/>
            </a:pPr>
            <a:r>
              <a:rPr lang="pl-PL" altLang="pl-PL" sz="2000" b="1" i="1" dirty="0">
                <a:latin typeface="Times New Roman" panose="02020603050405020304" pitchFamily="18" charset="0"/>
                <a:cs typeface="Times New Roman" panose="02020603050405020304" pitchFamily="18" charset="0"/>
              </a:rPr>
              <a:t>Ochrona zabytków i budownictwa tradycyjnego</a:t>
            </a:r>
          </a:p>
          <a:p>
            <a:pPr algn="just">
              <a:buFont typeface="Sitka Small" panose="02000505000000020004" pitchFamily="2" charset="0"/>
              <a:buChar char="-"/>
            </a:pPr>
            <a:r>
              <a:rPr lang="pl-PL" altLang="pl-PL" sz="2000" b="1" i="1" dirty="0">
                <a:latin typeface="Times New Roman" panose="02020603050405020304" pitchFamily="18" charset="0"/>
                <a:cs typeface="Times New Roman" panose="02020603050405020304" pitchFamily="18" charset="0"/>
              </a:rPr>
              <a:t>Inwestycje w obiekty pełniące funkcje kulturalne</a:t>
            </a:r>
          </a:p>
          <a:p>
            <a:pPr algn="just">
              <a:buFont typeface="Sitka Small" panose="02000505000000020004" pitchFamily="2" charset="0"/>
              <a:buChar char="-"/>
            </a:pPr>
            <a:r>
              <a:rPr lang="pl-PL" altLang="pl-PL" sz="2000" b="1" i="1" dirty="0">
                <a:latin typeface="Times New Roman" panose="02020603050405020304" pitchFamily="18" charset="0"/>
                <a:cs typeface="Times New Roman" panose="02020603050405020304" pitchFamily="18" charset="0"/>
              </a:rPr>
              <a:t>Kształtowanie przestrzeni </a:t>
            </a:r>
            <a:r>
              <a:rPr lang="pl-PL" altLang="pl-PL" sz="2000" b="1" i="1" dirty="0" smtClean="0">
                <a:latin typeface="Times New Roman" panose="02020603050405020304" pitchFamily="18" charset="0"/>
                <a:cs typeface="Times New Roman" panose="02020603050405020304" pitchFamily="18" charset="0"/>
              </a:rPr>
              <a:t>publicznej</a:t>
            </a:r>
          </a:p>
          <a:p>
            <a:pPr marL="0" indent="0" algn="just">
              <a:buNone/>
            </a:pPr>
            <a:endParaRPr lang="pl-PL" altLang="pl-PL" sz="800" b="1" i="1" dirty="0" smtClean="0">
              <a:latin typeface="Times New Roman" panose="02020603050405020304" pitchFamily="18" charset="0"/>
              <a:cs typeface="Times New Roman" panose="02020603050405020304" pitchFamily="18" charset="0"/>
            </a:endParaRPr>
          </a:p>
          <a:p>
            <a:pPr marL="0" indent="0" algn="just">
              <a:buNone/>
            </a:pPr>
            <a:r>
              <a:rPr lang="pl-PL" altLang="pl-PL" sz="1600" dirty="0" smtClean="0">
                <a:latin typeface="Times New Roman" panose="02020603050405020304" pitchFamily="18" charset="0"/>
                <a:cs typeface="Times New Roman" panose="02020603050405020304" pitchFamily="18" charset="0"/>
              </a:rPr>
              <a:t>Beneficjentem są jednostki samorządu terytorialnego</a:t>
            </a:r>
            <a:endParaRPr lang="pl-PL" altLang="pl-PL" sz="1600" b="1" i="1" dirty="0" smtClean="0">
              <a:latin typeface="Times New Roman" panose="02020603050405020304" pitchFamily="18" charset="0"/>
              <a:cs typeface="Times New Roman" panose="02020603050405020304" pitchFamily="18" charset="0"/>
            </a:endParaRPr>
          </a:p>
          <a:p>
            <a:pPr algn="just">
              <a:buFont typeface="Sitka Small" panose="02000505000000020004" pitchFamily="2" charset="0"/>
              <a:buChar char="-"/>
            </a:pPr>
            <a:endParaRPr lang="pl-PL" altLang="pl-PL"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3182944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1"/>
          <p:cNvSpPr>
            <a:spLocks noGrp="1"/>
          </p:cNvSpPr>
          <p:nvPr>
            <p:ph type="title"/>
          </p:nvPr>
        </p:nvSpPr>
        <p:spPr>
          <a:xfrm>
            <a:off x="1187624" y="764704"/>
            <a:ext cx="7267401" cy="648072"/>
          </a:xfrm>
        </p:spPr>
        <p:txBody>
          <a:bodyPr/>
          <a:lstStyle/>
          <a:p>
            <a:pPr>
              <a:tabLst>
                <a:tab pos="0" algn="l"/>
                <a:tab pos="7186613" algn="l"/>
                <a:tab pos="7635875" algn="l"/>
                <a:tab pos="8085138" algn="l"/>
                <a:tab pos="8534400" algn="l"/>
                <a:tab pos="8983663" algn="l"/>
              </a:tabLst>
            </a:pPr>
            <a:r>
              <a:rPr lang="pl-PL" sz="2400" dirty="0">
                <a:solidFill>
                  <a:srgbClr val="008000"/>
                </a:solidFill>
                <a:latin typeface="Times New Roman" panose="02020603050405020304" pitchFamily="18" charset="0"/>
                <a:cs typeface="Times New Roman" panose="02020603050405020304" pitchFamily="18" charset="0"/>
              </a:rPr>
              <a:t>Samorządy </a:t>
            </a:r>
            <a:r>
              <a:rPr lang="pl-PL" sz="2400" dirty="0" smtClean="0">
                <a:solidFill>
                  <a:srgbClr val="008000"/>
                </a:solidFill>
                <a:latin typeface="Times New Roman" panose="02020603050405020304" pitchFamily="18" charset="0"/>
                <a:cs typeface="Times New Roman" panose="02020603050405020304" pitchFamily="18" charset="0"/>
              </a:rPr>
              <a:t>Województw </a:t>
            </a:r>
            <a:r>
              <a:rPr lang="pl-PL" sz="2000" dirty="0" smtClean="0">
                <a:solidFill>
                  <a:srgbClr val="008000"/>
                </a:solidFill>
                <a:latin typeface="Times New Roman" panose="02020603050405020304" pitchFamily="18" charset="0"/>
                <a:cs typeface="Times New Roman" panose="02020603050405020304" pitchFamily="18" charset="0"/>
              </a:rPr>
              <a:t>cd.</a:t>
            </a:r>
            <a:endParaRPr lang="pl-PL" sz="2000" b="1" dirty="0">
              <a:solidFill>
                <a:srgbClr val="008000"/>
              </a:solidFill>
              <a:latin typeface="Times New Roman" panose="02020603050405020304" pitchFamily="18" charset="0"/>
              <a:cs typeface="Times New Roman" panose="02020603050405020304" pitchFamily="18" charset="0"/>
            </a:endParaRPr>
          </a:p>
        </p:txBody>
      </p:sp>
      <p:sp>
        <p:nvSpPr>
          <p:cNvPr id="3" name="Symbol zastępczy zawartości 2"/>
          <p:cNvSpPr>
            <a:spLocks noGrp="1"/>
          </p:cNvSpPr>
          <p:nvPr>
            <p:ph idx="1"/>
          </p:nvPr>
        </p:nvSpPr>
        <p:spPr>
          <a:xfrm>
            <a:off x="611560" y="1340768"/>
            <a:ext cx="8208912" cy="4863835"/>
          </a:xfrm>
        </p:spPr>
        <p:txBody>
          <a:bodyPr>
            <a:normAutofit fontScale="92500" lnSpcReduction="20000"/>
          </a:bodyPr>
          <a:lstStyle/>
          <a:p>
            <a:pPr marL="0" indent="0" algn="just">
              <a:buNone/>
              <a:defRPr/>
            </a:pPr>
            <a:r>
              <a:rPr lang="pl-PL" sz="2000" b="1" dirty="0" smtClean="0">
                <a:latin typeface="Times New Roman" panose="02020603050405020304" pitchFamily="18" charset="0"/>
                <a:cs typeface="Lucida Sans Unicode" panose="020B0602030504020204" pitchFamily="34" charset="0"/>
              </a:rPr>
              <a:t>Działanie </a:t>
            </a:r>
            <a:r>
              <a:rPr lang="pl-PL" sz="2000" b="1" dirty="0">
                <a:latin typeface="Times New Roman" panose="02020603050405020304" pitchFamily="18" charset="0"/>
                <a:cs typeface="Lucida Sans Unicode" panose="020B0602030504020204" pitchFamily="34" charset="0"/>
              </a:rPr>
              <a:t>M04 </a:t>
            </a:r>
            <a:r>
              <a:rPr lang="pl-PL" sz="2000" dirty="0" smtClean="0">
                <a:latin typeface="Times New Roman" panose="02020603050405020304" pitchFamily="18" charset="0"/>
                <a:cs typeface="Lucida Sans Unicode" panose="020B0602030504020204" pitchFamily="34" charset="0"/>
              </a:rPr>
              <a:t>Inwestycje </a:t>
            </a:r>
            <a:r>
              <a:rPr lang="pl-PL" sz="2000" dirty="0">
                <a:latin typeface="Times New Roman" panose="02020603050405020304" pitchFamily="18" charset="0"/>
                <a:cs typeface="Lucida Sans Unicode" panose="020B0602030504020204" pitchFamily="34" charset="0"/>
              </a:rPr>
              <a:t>w środki </a:t>
            </a:r>
            <a:r>
              <a:rPr lang="pl-PL" sz="2000" dirty="0" smtClean="0">
                <a:latin typeface="Times New Roman" panose="02020603050405020304" pitchFamily="18" charset="0"/>
                <a:cs typeface="Lucida Sans Unicode" panose="020B0602030504020204" pitchFamily="34" charset="0"/>
              </a:rPr>
              <a:t>trwałe</a:t>
            </a:r>
          </a:p>
          <a:p>
            <a:pPr marL="0" lvl="1" indent="0" algn="just">
              <a:buNone/>
              <a:defRPr/>
            </a:pPr>
            <a:r>
              <a:rPr lang="pl-PL" sz="2000" dirty="0" smtClean="0">
                <a:latin typeface="Times New Roman" panose="02020603050405020304" pitchFamily="18" charset="0"/>
                <a:ea typeface="+mn-ea"/>
                <a:cs typeface="Lucida Sans Unicode" panose="020B0602030504020204" pitchFamily="34" charset="0"/>
              </a:rPr>
              <a:t>Poddziałanie: 	4.3 </a:t>
            </a:r>
            <a:r>
              <a:rPr lang="pl-PL" sz="2000" dirty="0">
                <a:latin typeface="Times New Roman" panose="02020603050405020304" pitchFamily="18" charset="0"/>
                <a:ea typeface="+mn-ea"/>
                <a:cs typeface="Lucida Sans Unicode" panose="020B0602030504020204" pitchFamily="34" charset="0"/>
              </a:rPr>
              <a:t>wsparcie na inwestycje związane z rozwojem, </a:t>
            </a:r>
            <a:r>
              <a:rPr lang="pl-PL" sz="2000" dirty="0" smtClean="0">
                <a:latin typeface="Times New Roman" panose="02020603050405020304" pitchFamily="18" charset="0"/>
                <a:ea typeface="+mn-ea"/>
                <a:cs typeface="Lucida Sans Unicode" panose="020B0602030504020204" pitchFamily="34" charset="0"/>
              </a:rPr>
              <a:t>			modernizacją </a:t>
            </a:r>
            <a:r>
              <a:rPr lang="pl-PL" sz="2000" dirty="0">
                <a:latin typeface="Times New Roman" panose="02020603050405020304" pitchFamily="18" charset="0"/>
                <a:ea typeface="+mn-ea"/>
                <a:cs typeface="Lucida Sans Unicode" panose="020B0602030504020204" pitchFamily="34" charset="0"/>
              </a:rPr>
              <a:t>i dostosowywaniem rolnictwa i </a:t>
            </a:r>
            <a:r>
              <a:rPr lang="pl-PL" sz="2000" dirty="0" smtClean="0">
                <a:latin typeface="Times New Roman" panose="02020603050405020304" pitchFamily="18" charset="0"/>
                <a:ea typeface="+mn-ea"/>
                <a:cs typeface="Lucida Sans Unicode" panose="020B0602030504020204" pitchFamily="34" charset="0"/>
              </a:rPr>
              <a:t>leśnictwa, </a:t>
            </a:r>
          </a:p>
          <a:p>
            <a:pPr marL="0" lvl="1" indent="0" algn="just">
              <a:buNone/>
              <a:defRPr/>
            </a:pPr>
            <a:r>
              <a:rPr lang="pl-PL" sz="2000" dirty="0" smtClean="0">
                <a:latin typeface="Times New Roman" panose="02020603050405020304" pitchFamily="18" charset="0"/>
                <a:ea typeface="+mn-ea"/>
                <a:cs typeface="Lucida Sans Unicode" panose="020B0602030504020204" pitchFamily="34" charset="0"/>
              </a:rPr>
              <a:t>w ramach tego poddziałania</a:t>
            </a:r>
            <a:r>
              <a:rPr lang="pl-PL" altLang="pl-PL" sz="2000" dirty="0">
                <a:latin typeface="Times New Roman" panose="02020603050405020304" pitchFamily="18" charset="0"/>
                <a:cs typeface="Lucida Sans Unicode" panose="020B0602030504020204" pitchFamily="34" charset="0"/>
              </a:rPr>
              <a:t> wsparcie otrzymają operacje typu:</a:t>
            </a:r>
            <a:r>
              <a:rPr lang="pl-PL" sz="2000" dirty="0" smtClean="0">
                <a:latin typeface="Times New Roman" panose="02020603050405020304" pitchFamily="18" charset="0"/>
                <a:ea typeface="+mn-ea"/>
                <a:cs typeface="Lucida Sans Unicode" panose="020B0602030504020204" pitchFamily="34" charset="0"/>
              </a:rPr>
              <a:t> </a:t>
            </a:r>
          </a:p>
          <a:p>
            <a:pPr marL="342900" lvl="1" indent="-342900" algn="just">
              <a:buFont typeface="Sitka Small" panose="02000505000000020004" pitchFamily="2" charset="0"/>
              <a:buChar char="-"/>
              <a:defRPr/>
            </a:pPr>
            <a:r>
              <a:rPr lang="pl-PL" sz="2000" b="1" i="1" dirty="0">
                <a:latin typeface="Times New Roman" panose="02020603050405020304" pitchFamily="18" charset="0"/>
                <a:ea typeface="+mn-ea"/>
                <a:cs typeface="Lucida Sans Unicode" panose="020B0602030504020204" pitchFamily="34" charset="0"/>
              </a:rPr>
              <a:t>Scalanie </a:t>
            </a:r>
            <a:r>
              <a:rPr lang="pl-PL" sz="2000" b="1" i="1" dirty="0" smtClean="0">
                <a:latin typeface="Times New Roman" panose="02020603050405020304" pitchFamily="18" charset="0"/>
                <a:ea typeface="+mn-ea"/>
                <a:cs typeface="Lucida Sans Unicode" panose="020B0602030504020204" pitchFamily="34" charset="0"/>
              </a:rPr>
              <a:t>gruntów </a:t>
            </a:r>
            <a:r>
              <a:rPr lang="pl-PL" sz="2000" i="1" dirty="0" smtClean="0">
                <a:latin typeface="Times New Roman" panose="02020603050405020304" pitchFamily="18" charset="0"/>
                <a:ea typeface="+mn-ea"/>
                <a:cs typeface="Lucida Sans Unicode" panose="020B0602030504020204" pitchFamily="34" charset="0"/>
              </a:rPr>
              <a:t>– uruchomione</a:t>
            </a:r>
          </a:p>
          <a:p>
            <a:pPr marL="0" lvl="1" indent="0" algn="just">
              <a:buNone/>
              <a:defRPr/>
            </a:pPr>
            <a:r>
              <a:rPr lang="pl-PL" sz="1600" dirty="0" smtClean="0">
                <a:latin typeface="Times New Roman" panose="02020603050405020304" pitchFamily="18" charset="0"/>
                <a:ea typeface="+mn-ea"/>
                <a:cs typeface="Lucida Sans Unicode" panose="020B0602030504020204" pitchFamily="34" charset="0"/>
              </a:rPr>
              <a:t>Beneficjentem jest Starosta</a:t>
            </a:r>
          </a:p>
          <a:p>
            <a:pPr marL="0" lvl="1" indent="0" algn="just">
              <a:buNone/>
              <a:defRPr/>
            </a:pPr>
            <a:endParaRPr lang="pl-PL" sz="1600" dirty="0" smtClean="0">
              <a:latin typeface="Times New Roman" panose="02020603050405020304" pitchFamily="18" charset="0"/>
              <a:ea typeface="+mn-ea"/>
              <a:cs typeface="Lucida Sans Unicode" panose="020B0602030504020204" pitchFamily="34" charset="0"/>
            </a:endParaRPr>
          </a:p>
          <a:p>
            <a:pPr marL="0" indent="0" algn="just">
              <a:buNone/>
              <a:defRPr/>
            </a:pPr>
            <a:r>
              <a:rPr lang="pl-PL" sz="2000" b="1" dirty="0" smtClean="0">
                <a:solidFill>
                  <a:srgbClr val="006600"/>
                </a:solidFill>
                <a:latin typeface="Times New Roman" panose="02020603050405020304" pitchFamily="18" charset="0"/>
                <a:cs typeface="Lucida Sans Unicode" panose="020B0602030504020204" pitchFamily="34" charset="0"/>
              </a:rPr>
              <a:t>Działanie M19 </a:t>
            </a:r>
            <a:r>
              <a:rPr lang="pl-PL" sz="2000" dirty="0" smtClean="0">
                <a:solidFill>
                  <a:srgbClr val="006600"/>
                </a:solidFill>
                <a:latin typeface="Times New Roman" panose="02020603050405020304" pitchFamily="18" charset="0"/>
                <a:cs typeface="Lucida Sans Unicode" panose="020B0602030504020204" pitchFamily="34" charset="0"/>
              </a:rPr>
              <a:t>Wsparcie dla rozwoju lokalnego w ramach inicjatywy LEADER</a:t>
            </a:r>
          </a:p>
          <a:p>
            <a:pPr marL="342900" lvl="1" indent="-342900" algn="just">
              <a:buFont typeface="Sitka Small" panose="02000505000000020004" pitchFamily="2" charset="0"/>
              <a:buChar char="-"/>
              <a:defRPr/>
            </a:pPr>
            <a:r>
              <a:rPr lang="pl-PL" sz="2000" b="1" i="1" dirty="0">
                <a:solidFill>
                  <a:srgbClr val="006600"/>
                </a:solidFill>
                <a:latin typeface="Times New Roman" panose="02020603050405020304" pitchFamily="18" charset="0"/>
                <a:ea typeface="+mn-ea"/>
                <a:cs typeface="Lucida Sans Unicode" panose="020B0602030504020204" pitchFamily="34" charset="0"/>
              </a:rPr>
              <a:t>wsparcie </a:t>
            </a:r>
            <a:r>
              <a:rPr lang="pl-PL" sz="2000" b="1" i="1" dirty="0" smtClean="0">
                <a:solidFill>
                  <a:srgbClr val="006600"/>
                </a:solidFill>
                <a:latin typeface="Times New Roman" panose="02020603050405020304" pitchFamily="18" charset="0"/>
                <a:ea typeface="+mn-ea"/>
                <a:cs typeface="Lucida Sans Unicode" panose="020B0602030504020204" pitchFamily="34" charset="0"/>
              </a:rPr>
              <a:t>przygotowawcze</a:t>
            </a:r>
            <a:endParaRPr lang="pl-PL" sz="2000" b="1" i="1" dirty="0">
              <a:solidFill>
                <a:srgbClr val="006600"/>
              </a:solidFill>
              <a:latin typeface="Times New Roman" panose="02020603050405020304" pitchFamily="18" charset="0"/>
              <a:ea typeface="+mn-ea"/>
              <a:cs typeface="Lucida Sans Unicode" panose="020B0602030504020204" pitchFamily="34" charset="0"/>
            </a:endParaRPr>
          </a:p>
          <a:p>
            <a:pPr marL="342900" lvl="1" indent="-342900" algn="just">
              <a:buFont typeface="Sitka Small" panose="02000505000000020004" pitchFamily="2" charset="0"/>
              <a:buChar char="-"/>
              <a:defRPr/>
            </a:pPr>
            <a:r>
              <a:rPr lang="pl-PL" sz="2000" b="1" i="1" dirty="0">
                <a:solidFill>
                  <a:srgbClr val="006600"/>
                </a:solidFill>
                <a:latin typeface="Times New Roman" panose="02020603050405020304" pitchFamily="18" charset="0"/>
                <a:ea typeface="+mn-ea"/>
                <a:cs typeface="Lucida Sans Unicode" panose="020B0602030504020204" pitchFamily="34" charset="0"/>
              </a:rPr>
              <a:t>wsparcie na realizację operacji w ramach strategii lokalnego rozwoju kierowanego przez </a:t>
            </a:r>
            <a:r>
              <a:rPr lang="pl-PL" sz="2000" b="1" i="1" dirty="0" smtClean="0">
                <a:solidFill>
                  <a:srgbClr val="006600"/>
                </a:solidFill>
                <a:latin typeface="Times New Roman" panose="02020603050405020304" pitchFamily="18" charset="0"/>
                <a:ea typeface="+mn-ea"/>
                <a:cs typeface="Lucida Sans Unicode" panose="020B0602030504020204" pitchFamily="34" charset="0"/>
              </a:rPr>
              <a:t>społeczność</a:t>
            </a:r>
            <a:endParaRPr lang="pl-PL" sz="2000" b="1" i="1" dirty="0">
              <a:solidFill>
                <a:srgbClr val="006600"/>
              </a:solidFill>
              <a:latin typeface="Times New Roman" panose="02020603050405020304" pitchFamily="18" charset="0"/>
              <a:ea typeface="+mn-ea"/>
              <a:cs typeface="Lucida Sans Unicode" panose="020B0602030504020204" pitchFamily="34" charset="0"/>
            </a:endParaRPr>
          </a:p>
          <a:p>
            <a:pPr marL="342900" lvl="1" indent="-342900" algn="just">
              <a:buFont typeface="Sitka Small" panose="02000505000000020004" pitchFamily="2" charset="0"/>
              <a:buChar char="-"/>
              <a:defRPr/>
            </a:pPr>
            <a:r>
              <a:rPr lang="pl-PL" sz="2000" b="1" i="1" dirty="0">
                <a:solidFill>
                  <a:srgbClr val="006600"/>
                </a:solidFill>
                <a:latin typeface="Times New Roman" panose="02020603050405020304" pitchFamily="18" charset="0"/>
                <a:ea typeface="+mn-ea"/>
                <a:cs typeface="Lucida Sans Unicode" panose="020B0602030504020204" pitchFamily="34" charset="0"/>
              </a:rPr>
              <a:t>przygotowanie i realizacja działań w zakresie współpracy z lokalną grupą </a:t>
            </a:r>
            <a:r>
              <a:rPr lang="pl-PL" sz="2000" b="1" i="1" dirty="0" smtClean="0">
                <a:solidFill>
                  <a:srgbClr val="006600"/>
                </a:solidFill>
                <a:latin typeface="Times New Roman" panose="02020603050405020304" pitchFamily="18" charset="0"/>
                <a:ea typeface="+mn-ea"/>
                <a:cs typeface="Lucida Sans Unicode" panose="020B0602030504020204" pitchFamily="34" charset="0"/>
              </a:rPr>
              <a:t>działania</a:t>
            </a:r>
            <a:endParaRPr lang="pl-PL" sz="2000" b="1" i="1" dirty="0">
              <a:solidFill>
                <a:srgbClr val="006600"/>
              </a:solidFill>
              <a:latin typeface="Times New Roman" panose="02020603050405020304" pitchFamily="18" charset="0"/>
              <a:ea typeface="+mn-ea"/>
              <a:cs typeface="Lucida Sans Unicode" panose="020B0602030504020204" pitchFamily="34" charset="0"/>
            </a:endParaRPr>
          </a:p>
          <a:p>
            <a:pPr marL="342900" lvl="1" indent="-342900" algn="just">
              <a:buFont typeface="Sitka Small" panose="02000505000000020004" pitchFamily="2" charset="0"/>
              <a:buChar char="-"/>
              <a:defRPr/>
            </a:pPr>
            <a:r>
              <a:rPr lang="pl-PL" sz="2000" b="1" i="1" dirty="0">
                <a:solidFill>
                  <a:srgbClr val="006600"/>
                </a:solidFill>
                <a:latin typeface="Times New Roman" panose="02020603050405020304" pitchFamily="18" charset="0"/>
                <a:ea typeface="+mn-ea"/>
                <a:cs typeface="Lucida Sans Unicode" panose="020B0602030504020204" pitchFamily="34" charset="0"/>
              </a:rPr>
              <a:t>wsparcie na koszty bieżące i aktywizację.</a:t>
            </a:r>
          </a:p>
        </p:txBody>
      </p:sp>
    </p:spTree>
    <p:extLst>
      <p:ext uri="{BB962C8B-B14F-4D97-AF65-F5344CB8AC3E}">
        <p14:creationId xmlns:p14="http://schemas.microsoft.com/office/powerpoint/2010/main" val="3396719965"/>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eaLnBrk="1" hangingPunct="1"/>
            <a:fld id="{A98658FC-27FF-442B-8ED0-E04B6F376C83}" type="slidenum">
              <a:rPr lang="pl-PL" altLang="pl-PL" sz="1000">
                <a:solidFill>
                  <a:srgbClr val="008000"/>
                </a:solidFill>
                <a:latin typeface="Tahoma" panose="020B0604030504040204" pitchFamily="34" charset="0"/>
              </a:rPr>
              <a:pPr eaLnBrk="1" hangingPunct="1"/>
              <a:t>8</a:t>
            </a:fld>
            <a:endParaRPr lang="pl-PL" altLang="pl-PL" sz="1000">
              <a:solidFill>
                <a:srgbClr val="008000"/>
              </a:solidFill>
              <a:latin typeface="Tahoma" panose="020B0604030504040204" pitchFamily="34" charset="0"/>
            </a:endParaRPr>
          </a:p>
        </p:txBody>
      </p:sp>
      <p:sp>
        <p:nvSpPr>
          <p:cNvPr id="4" name="Symbol zastępczy numeru slajdu 3"/>
          <p:cNvSpPr txBox="1">
            <a:spLocks/>
          </p:cNvSpPr>
          <p:nvPr/>
        </p:nvSpPr>
        <p:spPr bwMode="auto">
          <a:xfrm>
            <a:off x="6227763" y="6616700"/>
            <a:ext cx="2665412" cy="268288"/>
          </a:xfrm>
          <a:prstGeom prst="rect">
            <a:avLst/>
          </a:prstGeom>
          <a:noFill/>
          <a:ln w="9525">
            <a:noFill/>
            <a:miter lim="800000"/>
            <a:headEnd/>
            <a:tailEnd/>
          </a:ln>
          <a:effectLst/>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algn="r" eaLnBrk="1" hangingPunct="1"/>
            <a:fld id="{D32EA4DD-15A2-47C4-B80B-087E1CE32CE5}" type="slidenum">
              <a:rPr lang="pl-PL" altLang="pl-PL" sz="1000">
                <a:solidFill>
                  <a:srgbClr val="008000"/>
                </a:solidFill>
                <a:latin typeface="Tahoma" panose="020B0604030504040204" pitchFamily="34" charset="0"/>
              </a:rPr>
              <a:pPr algn="r" eaLnBrk="1" hangingPunct="1"/>
              <a:t>8</a:t>
            </a:fld>
            <a:endParaRPr lang="pl-PL" altLang="pl-PL" sz="1000">
              <a:solidFill>
                <a:srgbClr val="008000"/>
              </a:solidFill>
              <a:latin typeface="Tahoma" panose="020B0604030504040204" pitchFamily="34" charset="0"/>
            </a:endParaRPr>
          </a:p>
        </p:txBody>
      </p:sp>
      <p:sp>
        <p:nvSpPr>
          <p:cNvPr id="6" name="Symbol zastępczy zawartości 2"/>
          <p:cNvSpPr txBox="1">
            <a:spLocks/>
          </p:cNvSpPr>
          <p:nvPr/>
        </p:nvSpPr>
        <p:spPr bwMode="auto">
          <a:xfrm>
            <a:off x="179388" y="1357313"/>
            <a:ext cx="8497887" cy="4592637"/>
          </a:xfrm>
          <a:prstGeom prst="rect">
            <a:avLst/>
          </a:prstGeom>
          <a:noFill/>
          <a:ln w="9525">
            <a:noFill/>
            <a:miter lim="800000"/>
            <a:headEnd/>
            <a:tailEnd/>
          </a:ln>
        </p:spPr>
        <p:txBody>
          <a:bodyPr/>
          <a:lstStyle/>
          <a:p>
            <a:pPr algn="just">
              <a:defRPr/>
            </a:pPr>
            <a:endParaRPr lang="pl-PL" sz="1800" b="1" dirty="0">
              <a:latin typeface="+mj-lt"/>
            </a:endParaRPr>
          </a:p>
          <a:p>
            <a:pPr marL="180975" lvl="1" algn="just">
              <a:defRPr/>
            </a:pPr>
            <a:endParaRPr lang="pl-PL" sz="1800" dirty="0">
              <a:latin typeface="+mj-lt"/>
            </a:endParaRPr>
          </a:p>
          <a:p>
            <a:pPr marL="180975" lvl="1" algn="just">
              <a:defRPr/>
            </a:pPr>
            <a:r>
              <a:rPr lang="pl-PL" sz="2000" b="1" dirty="0">
                <a:latin typeface="+mj-lt"/>
              </a:rPr>
              <a:t>Kryteria podmiotowe ubiegania się o pomoc:</a:t>
            </a:r>
          </a:p>
          <a:p>
            <a:pPr marL="450850" lvl="1" indent="-269875" algn="just">
              <a:spcBef>
                <a:spcPts val="1200"/>
              </a:spcBef>
              <a:tabLst>
                <a:tab pos="450850" algn="l"/>
              </a:tabLst>
              <a:defRPr/>
            </a:pPr>
            <a:r>
              <a:rPr lang="pl-PL" sz="2000" dirty="0">
                <a:latin typeface="+mj-lt"/>
                <a:cs typeface="Arial" charset="0"/>
              </a:rPr>
              <a:t>5. Posiadanie zdolności do zrealizowania operacji i osiągnięcia jej celu</a:t>
            </a:r>
          </a:p>
          <a:p>
            <a:pPr marL="450850" lvl="1" indent="-269875">
              <a:spcBef>
                <a:spcPts val="1200"/>
              </a:spcBef>
              <a:tabLst>
                <a:tab pos="450850" algn="l"/>
              </a:tabLst>
              <a:defRPr/>
            </a:pPr>
            <a:r>
              <a:rPr lang="pl-PL" sz="2000" dirty="0">
                <a:latin typeface="+mj-lt"/>
                <a:cs typeface="Arial" charset="0"/>
              </a:rPr>
              <a:t> </a:t>
            </a:r>
            <a:r>
              <a:rPr lang="pl-PL" sz="2000" i="1" dirty="0">
                <a:latin typeface="+mj-lt"/>
                <a:cs typeface="Arial" charset="0"/>
              </a:rPr>
              <a:t>	To jest warunek na pograniczu kryterium podmiotowego </a:t>
            </a:r>
            <a:br>
              <a:rPr lang="pl-PL" sz="2000" i="1" dirty="0">
                <a:latin typeface="+mj-lt"/>
                <a:cs typeface="Arial" charset="0"/>
              </a:rPr>
            </a:br>
            <a:r>
              <a:rPr lang="pl-PL" sz="2000" i="1" dirty="0">
                <a:latin typeface="+mj-lt"/>
                <a:cs typeface="Arial" charset="0"/>
              </a:rPr>
              <a:t>i przedmiotowego ubiegania się o pomoc</a:t>
            </a:r>
          </a:p>
          <a:p>
            <a:pPr marL="450850" lvl="1" indent="-269875" algn="just">
              <a:spcBef>
                <a:spcPts val="1200"/>
              </a:spcBef>
              <a:tabLst>
                <a:tab pos="450850" algn="l"/>
              </a:tabLst>
              <a:defRPr/>
            </a:pPr>
            <a:r>
              <a:rPr lang="pl-PL" sz="2000" dirty="0">
                <a:latin typeface="+mj-lt"/>
                <a:cs typeface="Arial" charset="0"/>
              </a:rPr>
              <a:t>	</a:t>
            </a:r>
            <a:r>
              <a:rPr lang="pl-PL" sz="2000" i="1" dirty="0">
                <a:latin typeface="+mj-lt"/>
                <a:cs typeface="Arial" charset="0"/>
              </a:rPr>
              <a:t>Ocena na podstawie danych zawartych w biznesplanie: dotychczasowych i planowanych wyników finansowych wnioskodawcy, możliwości sfinansowania operacji, posiadanych zasobów rzeczowych i ludzkich </a:t>
            </a:r>
          </a:p>
          <a:p>
            <a:pPr algn="just">
              <a:buFont typeface="Wingdings" pitchFamily="2" charset="2"/>
              <a:buChar char="q"/>
              <a:defRPr/>
            </a:pPr>
            <a:endParaRPr lang="pl-PL" sz="1500" dirty="0">
              <a:latin typeface="+mj-lt"/>
            </a:endParaRPr>
          </a:p>
        </p:txBody>
      </p:sp>
    </p:spTree>
    <p:extLst>
      <p:ext uri="{BB962C8B-B14F-4D97-AF65-F5344CB8AC3E}">
        <p14:creationId xmlns:p14="http://schemas.microsoft.com/office/powerpoint/2010/main" val="14515039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ytuł 1"/>
          <p:cNvSpPr>
            <a:spLocks noGrp="1"/>
          </p:cNvSpPr>
          <p:nvPr>
            <p:ph type="title"/>
          </p:nvPr>
        </p:nvSpPr>
        <p:spPr>
          <a:xfrm>
            <a:off x="1187624" y="692696"/>
            <a:ext cx="7267401" cy="648072"/>
          </a:xfrm>
        </p:spPr>
        <p:txBody>
          <a:bodyPr/>
          <a:lstStyle/>
          <a:p>
            <a:pPr>
              <a:tabLst>
                <a:tab pos="0" algn="l"/>
                <a:tab pos="7186613" algn="l"/>
                <a:tab pos="7635875" algn="l"/>
                <a:tab pos="8085138" algn="l"/>
                <a:tab pos="8534400" algn="l"/>
                <a:tab pos="8983663" algn="l"/>
              </a:tabLst>
            </a:pPr>
            <a:r>
              <a:rPr lang="pl-PL" sz="2400" dirty="0">
                <a:solidFill>
                  <a:srgbClr val="008000"/>
                </a:solidFill>
                <a:latin typeface="Times New Roman" panose="02020603050405020304" pitchFamily="18" charset="0"/>
                <a:cs typeface="Times New Roman" panose="02020603050405020304" pitchFamily="18" charset="0"/>
              </a:rPr>
              <a:t>Agencja Rynku Rolnego</a:t>
            </a:r>
          </a:p>
        </p:txBody>
      </p:sp>
      <p:sp>
        <p:nvSpPr>
          <p:cNvPr id="3" name="Symbol zastępczy zawartości 2"/>
          <p:cNvSpPr>
            <a:spLocks noGrp="1"/>
          </p:cNvSpPr>
          <p:nvPr>
            <p:ph idx="1"/>
          </p:nvPr>
        </p:nvSpPr>
        <p:spPr>
          <a:xfrm>
            <a:off x="683568" y="1700808"/>
            <a:ext cx="8136904" cy="4525963"/>
          </a:xfrm>
        </p:spPr>
        <p:txBody>
          <a:bodyPr>
            <a:normAutofit fontScale="92500" lnSpcReduction="10000"/>
          </a:bodyPr>
          <a:lstStyle/>
          <a:p>
            <a:pPr marL="0" indent="0">
              <a:buFont typeface="Wingdings 2" pitchFamily="18" charset="2"/>
              <a:buNone/>
              <a:defRPr/>
            </a:pPr>
            <a:r>
              <a:rPr lang="pl-PL" sz="2000" b="1" dirty="0">
                <a:latin typeface="Times New Roman" panose="02020603050405020304" pitchFamily="18" charset="0"/>
                <a:cs typeface="Lucida Sans Unicode" panose="020B0602030504020204" pitchFamily="34" charset="0"/>
              </a:rPr>
              <a:t>Działanie M03 </a:t>
            </a:r>
            <a:r>
              <a:rPr lang="pl-PL" sz="2000" dirty="0">
                <a:latin typeface="Times New Roman" panose="02020603050405020304" pitchFamily="18" charset="0"/>
                <a:cs typeface="Lucida Sans Unicode" panose="020B0602030504020204" pitchFamily="34" charset="0"/>
              </a:rPr>
              <a:t>Systemy jakości produktów rolnych i środków </a:t>
            </a:r>
            <a:r>
              <a:rPr lang="pl-PL" sz="2000" dirty="0" smtClean="0">
                <a:latin typeface="Times New Roman" panose="02020603050405020304" pitchFamily="18" charset="0"/>
                <a:cs typeface="Lucida Sans Unicode" panose="020B0602030504020204" pitchFamily="34" charset="0"/>
              </a:rPr>
              <a:t>spożywczych</a:t>
            </a:r>
          </a:p>
          <a:p>
            <a:pPr marL="0" indent="0">
              <a:buFont typeface="Wingdings 2" pitchFamily="18" charset="2"/>
              <a:buNone/>
              <a:defRPr/>
            </a:pPr>
            <a:endParaRPr lang="pl-PL" sz="800" dirty="0">
              <a:latin typeface="Times New Roman" panose="02020603050405020304" pitchFamily="18" charset="0"/>
              <a:cs typeface="Lucida Sans Unicode" panose="020B0602030504020204" pitchFamily="34" charset="0"/>
            </a:endParaRPr>
          </a:p>
          <a:p>
            <a:pPr marL="0" indent="0">
              <a:buFont typeface="Wingdings 2" pitchFamily="18" charset="2"/>
              <a:buNone/>
              <a:defRPr/>
            </a:pPr>
            <a:r>
              <a:rPr lang="pl-PL" sz="2000" i="1" dirty="0" smtClean="0">
                <a:latin typeface="Times New Roman" panose="02020603050405020304" pitchFamily="18" charset="0"/>
                <a:cs typeface="Lucida Sans Unicode" panose="020B0602030504020204" pitchFamily="34" charset="0"/>
              </a:rPr>
              <a:t>Poddziałanie: 	3.1</a:t>
            </a:r>
            <a:r>
              <a:rPr lang="pl-PL" sz="2000" dirty="0" smtClean="0">
                <a:latin typeface="Times New Roman" panose="02020603050405020304" pitchFamily="18" charset="0"/>
                <a:cs typeface="Lucida Sans Unicode" panose="020B0602030504020204" pitchFamily="34" charset="0"/>
              </a:rPr>
              <a:t> </a:t>
            </a:r>
            <a:r>
              <a:rPr lang="pl-PL" sz="2000" dirty="0">
                <a:latin typeface="Times New Roman" panose="02020603050405020304" pitchFamily="18" charset="0"/>
                <a:cs typeface="Lucida Sans Unicode" panose="020B0602030504020204" pitchFamily="34" charset="0"/>
              </a:rPr>
              <a:t>Wsparcie na przystępowanie do systemów </a:t>
            </a:r>
            <a:r>
              <a:rPr lang="pl-PL" sz="2000" dirty="0" smtClean="0">
                <a:latin typeface="Times New Roman" panose="02020603050405020304" pitchFamily="18" charset="0"/>
                <a:cs typeface="Lucida Sans Unicode" panose="020B0602030504020204" pitchFamily="34" charset="0"/>
              </a:rPr>
              <a:t>jakości</a:t>
            </a:r>
          </a:p>
          <a:p>
            <a:pPr marL="0" indent="0">
              <a:buFont typeface="Wingdings 2" pitchFamily="18" charset="2"/>
              <a:buNone/>
              <a:defRPr/>
            </a:pPr>
            <a:endParaRPr lang="pl-PL" sz="800" dirty="0">
              <a:latin typeface="Times New Roman" panose="02020603050405020304" pitchFamily="18" charset="0"/>
              <a:cs typeface="Lucida Sans Unicode" panose="020B0602030504020204" pitchFamily="34" charset="0"/>
            </a:endParaRPr>
          </a:p>
          <a:p>
            <a:pPr marL="0" indent="0" algn="just">
              <a:buFont typeface="Wingdings 2" pitchFamily="18" charset="2"/>
              <a:buNone/>
              <a:defRPr/>
            </a:pPr>
            <a:r>
              <a:rPr lang="pl-PL" sz="2000" i="1" dirty="0" smtClean="0">
                <a:latin typeface="Times New Roman" panose="02020603050405020304" pitchFamily="18" charset="0"/>
                <a:cs typeface="Lucida Sans Unicode" panose="020B0602030504020204" pitchFamily="34" charset="0"/>
              </a:rPr>
              <a:t>Poddziałanie: 	3.2</a:t>
            </a:r>
            <a:r>
              <a:rPr lang="pl-PL" sz="2000" dirty="0" smtClean="0">
                <a:latin typeface="Times New Roman" panose="02020603050405020304" pitchFamily="18" charset="0"/>
                <a:cs typeface="Lucida Sans Unicode" panose="020B0602030504020204" pitchFamily="34" charset="0"/>
              </a:rPr>
              <a:t> Wsparcie działań informacyjnych i promocyjnych 		realizowanych przez grupy producentów na rynku 			wewnętrznym</a:t>
            </a:r>
          </a:p>
          <a:p>
            <a:pPr marL="0" indent="0" algn="just">
              <a:buFont typeface="Wingdings 2" pitchFamily="18" charset="2"/>
              <a:buNone/>
              <a:defRPr/>
            </a:pPr>
            <a:endParaRPr lang="pl-PL" sz="2000" dirty="0">
              <a:latin typeface="Times New Roman" panose="02020603050405020304" pitchFamily="18" charset="0"/>
              <a:cs typeface="Lucida Sans Unicode" panose="020B0602030504020204" pitchFamily="34" charset="0"/>
            </a:endParaRPr>
          </a:p>
          <a:p>
            <a:pPr marL="0" indent="0" algn="just">
              <a:buFont typeface="Wingdings 2" pitchFamily="18" charset="2"/>
              <a:buNone/>
              <a:defRPr/>
            </a:pPr>
            <a:r>
              <a:rPr lang="pl-PL" sz="2000" b="1" dirty="0" smtClean="0">
                <a:latin typeface="Times New Roman" panose="02020603050405020304" pitchFamily="18" charset="0"/>
                <a:cs typeface="Lucida Sans Unicode" panose="020B0602030504020204" pitchFamily="34" charset="0"/>
              </a:rPr>
              <a:t>Działanie M16 </a:t>
            </a:r>
            <a:r>
              <a:rPr lang="pl-PL" sz="2000" dirty="0" smtClean="0">
                <a:latin typeface="Times New Roman" panose="02020603050405020304" pitchFamily="18" charset="0"/>
                <a:cs typeface="Lucida Sans Unicode" panose="020B0602030504020204" pitchFamily="34" charset="0"/>
              </a:rPr>
              <a:t>Współpraca</a:t>
            </a:r>
          </a:p>
          <a:p>
            <a:pPr marL="0" indent="0" algn="just">
              <a:buFont typeface="Wingdings 2" pitchFamily="18" charset="2"/>
              <a:buNone/>
              <a:defRPr/>
            </a:pPr>
            <a:r>
              <a:rPr lang="pl-PL" sz="2000" i="1" dirty="0" smtClean="0">
                <a:latin typeface="Times New Roman" panose="02020603050405020304" pitchFamily="18" charset="0"/>
                <a:cs typeface="Lucida Sans Unicode" panose="020B0602030504020204" pitchFamily="34" charset="0"/>
              </a:rPr>
              <a:t>Poddziałanie: 	6.1</a:t>
            </a:r>
            <a:r>
              <a:rPr lang="pl-PL" sz="2000" dirty="0" smtClean="0">
                <a:latin typeface="Times New Roman" panose="02020603050405020304" pitchFamily="18" charset="0"/>
                <a:cs typeface="Lucida Sans Unicode" panose="020B0602030504020204" pitchFamily="34" charset="0"/>
              </a:rPr>
              <a:t> Wsparcie </a:t>
            </a:r>
            <a:r>
              <a:rPr lang="pl-PL" sz="2000" dirty="0">
                <a:latin typeface="Times New Roman" panose="02020603050405020304" pitchFamily="18" charset="0"/>
                <a:cs typeface="Lucida Sans Unicode" panose="020B0602030504020204" pitchFamily="34" charset="0"/>
              </a:rPr>
              <a:t>tworzenia i działania grup operacyjnych EPI </a:t>
            </a:r>
            <a:r>
              <a:rPr lang="pl-PL" sz="2000" dirty="0" smtClean="0">
                <a:latin typeface="Times New Roman" panose="02020603050405020304" pitchFamily="18" charset="0"/>
                <a:cs typeface="Lucida Sans Unicode" panose="020B0602030504020204" pitchFamily="34" charset="0"/>
              </a:rPr>
              <a:t>		na </a:t>
            </a:r>
            <a:r>
              <a:rPr lang="pl-PL" sz="2000" dirty="0">
                <a:latin typeface="Times New Roman" panose="02020603050405020304" pitchFamily="18" charset="0"/>
                <a:cs typeface="Lucida Sans Unicode" panose="020B0602030504020204" pitchFamily="34" charset="0"/>
              </a:rPr>
              <a:t>rzecz wydajnego i </a:t>
            </a:r>
            <a:r>
              <a:rPr lang="pl-PL" sz="2000" dirty="0" smtClean="0">
                <a:latin typeface="Times New Roman" panose="02020603050405020304" pitchFamily="18" charset="0"/>
                <a:cs typeface="Lucida Sans Unicode" panose="020B0602030504020204" pitchFamily="34" charset="0"/>
              </a:rPr>
              <a:t>zrównoważonego rolnictwa</a:t>
            </a:r>
          </a:p>
          <a:p>
            <a:pPr marL="0" indent="0" algn="just">
              <a:buFont typeface="Wingdings 2" pitchFamily="18" charset="2"/>
              <a:buNone/>
              <a:defRPr/>
            </a:pPr>
            <a:endParaRPr lang="pl-PL" sz="2000" dirty="0">
              <a:latin typeface="Times New Roman" panose="02020603050405020304" pitchFamily="18" charset="0"/>
              <a:cs typeface="Lucida Sans Unicode" panose="020B0602030504020204" pitchFamily="34" charset="0"/>
            </a:endParaRPr>
          </a:p>
          <a:p>
            <a:pPr marL="0" indent="0" algn="just">
              <a:buFont typeface="Wingdings 2" pitchFamily="18" charset="2"/>
              <a:buNone/>
              <a:defRPr/>
            </a:pPr>
            <a:r>
              <a:rPr lang="pl-PL" sz="1600" dirty="0" smtClean="0">
                <a:latin typeface="Times New Roman" panose="02020603050405020304" pitchFamily="18" charset="0"/>
                <a:cs typeface="Lucida Sans Unicode" panose="020B0602030504020204" pitchFamily="34" charset="0"/>
              </a:rPr>
              <a:t>(Grupa EPI – grupa operacyjna na rzecz innowacji</a:t>
            </a:r>
          </a:p>
          <a:p>
            <a:pPr marL="0" indent="0" algn="just">
              <a:buFont typeface="Wingdings 2" pitchFamily="18" charset="2"/>
              <a:buNone/>
              <a:defRPr/>
            </a:pPr>
            <a:r>
              <a:rPr lang="pl-PL" sz="1600" dirty="0">
                <a:latin typeface="Times New Roman" panose="02020603050405020304" pitchFamily="18" charset="0"/>
                <a:cs typeface="Lucida Sans Unicode" panose="020B0602030504020204" pitchFamily="34" charset="0"/>
              </a:rPr>
              <a:t>EPI-Europejskie </a:t>
            </a:r>
            <a:r>
              <a:rPr lang="pl-PL" sz="1600">
                <a:latin typeface="Times New Roman" panose="02020603050405020304" pitchFamily="18" charset="0"/>
                <a:cs typeface="Lucida Sans Unicode" panose="020B0602030504020204" pitchFamily="34" charset="0"/>
              </a:rPr>
              <a:t>Partnerstwo </a:t>
            </a:r>
            <a:r>
              <a:rPr lang="pl-PL" sz="1600" smtClean="0">
                <a:latin typeface="Times New Roman" panose="02020603050405020304" pitchFamily="18" charset="0"/>
                <a:cs typeface="Lucida Sans Unicode" panose="020B0602030504020204" pitchFamily="34" charset="0"/>
              </a:rPr>
              <a:t>Innowacyjne)</a:t>
            </a:r>
            <a:endParaRPr lang="pl-PL" sz="1600" dirty="0">
              <a:latin typeface="Times New Roman" panose="02020603050405020304" pitchFamily="18" charset="0"/>
              <a:cs typeface="Lucida Sans Unicode" panose="020B0602030504020204" pitchFamily="34" charset="0"/>
            </a:endParaRPr>
          </a:p>
          <a:p>
            <a:pPr marL="0" indent="0">
              <a:buFont typeface="Wingdings 2" pitchFamily="18" charset="2"/>
              <a:buNone/>
              <a:defRPr/>
            </a:pPr>
            <a:endParaRPr lang="pl-PL" sz="2000" dirty="0">
              <a:latin typeface="Times New Roman" panose="02020603050405020304" pitchFamily="18" charset="0"/>
              <a:cs typeface="Lucida Sans Unicode" panose="020B0602030504020204" pitchFamily="34" charset="0"/>
            </a:endParaRPr>
          </a:p>
        </p:txBody>
      </p:sp>
    </p:spTree>
    <p:extLst>
      <p:ext uri="{BB962C8B-B14F-4D97-AF65-F5344CB8AC3E}">
        <p14:creationId xmlns:p14="http://schemas.microsoft.com/office/powerpoint/2010/main" val="1344463380"/>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ymbol zastępczy zawartości 6"/>
          <p:cNvSpPr>
            <a:spLocks noGrp="1"/>
          </p:cNvSpPr>
          <p:nvPr>
            <p:ph idx="1"/>
          </p:nvPr>
        </p:nvSpPr>
        <p:spPr>
          <a:xfrm>
            <a:off x="402431" y="1963241"/>
            <a:ext cx="8335963" cy="2581883"/>
          </a:xfrm>
        </p:spPr>
        <p:txBody>
          <a:bodyPr/>
          <a:lstStyle/>
          <a:p>
            <a:pPr marL="0" indent="0" algn="ctr">
              <a:spcBef>
                <a:spcPts val="0"/>
              </a:spcBef>
              <a:buNone/>
              <a:defRPr/>
            </a:pPr>
            <a:r>
              <a:rPr lang="pl-PL" sz="2800" b="1" dirty="0" smtClean="0">
                <a:solidFill>
                  <a:srgbClr val="C00000"/>
                </a:solidFill>
                <a:latin typeface="Calibri" panose="020F0502020204030204" pitchFamily="34" charset="0"/>
                <a:cs typeface="Arial" panose="020B0604020202020204" pitchFamily="34" charset="0"/>
              </a:rPr>
              <a:t>Dziękuję za uwagę.</a:t>
            </a:r>
          </a:p>
          <a:p>
            <a:pPr marL="0" indent="0" algn="just">
              <a:spcBef>
                <a:spcPts val="0"/>
              </a:spcBef>
              <a:buNone/>
              <a:defRPr/>
            </a:pPr>
            <a:endParaRPr lang="pl-PL" sz="1400" dirty="0">
              <a:cs typeface="Arial" panose="020B0604020202020204" pitchFamily="34" charset="0"/>
            </a:endParaRPr>
          </a:p>
          <a:p>
            <a:pPr marL="0" indent="0" algn="just">
              <a:spcBef>
                <a:spcPts val="0"/>
              </a:spcBef>
              <a:buNone/>
              <a:defRPr/>
            </a:pPr>
            <a:endParaRPr lang="pl-PL" sz="1400" dirty="0" smtClean="0">
              <a:cs typeface="Arial" panose="020B0604020202020204" pitchFamily="34" charset="0"/>
            </a:endParaRPr>
          </a:p>
          <a:p>
            <a:pPr marL="0" indent="0" algn="just">
              <a:spcBef>
                <a:spcPts val="0"/>
              </a:spcBef>
              <a:buNone/>
              <a:defRPr/>
            </a:pPr>
            <a:endParaRPr lang="pl-PL" sz="1400" dirty="0">
              <a:cs typeface="Arial" panose="020B0604020202020204" pitchFamily="34" charset="0"/>
            </a:endParaRPr>
          </a:p>
        </p:txBody>
      </p:sp>
      <p:sp>
        <p:nvSpPr>
          <p:cNvPr id="4" name="Symbol zastępczy numeru slajdu 3"/>
          <p:cNvSpPr>
            <a:spLocks noGrp="1"/>
          </p:cNvSpPr>
          <p:nvPr>
            <p:ph type="sldNum" sz="quarter" idx="12"/>
          </p:nvPr>
        </p:nvSpPr>
        <p:spPr/>
        <p:txBody>
          <a:bodyPr/>
          <a:lstStyle/>
          <a:p>
            <a:pPr>
              <a:defRPr/>
            </a:pPr>
            <a:fld id="{1A7A01B6-8DCC-4338-9B75-E194AB1D0F21}" type="slidenum">
              <a:rPr lang="pl-PL" smtClean="0"/>
              <a:pPr>
                <a:defRPr/>
              </a:pPr>
              <a:t>81</a:t>
            </a:fld>
            <a:endParaRPr lang="pl-PL" dirty="0"/>
          </a:p>
        </p:txBody>
      </p:sp>
    </p:spTree>
    <p:extLst>
      <p:ext uri="{BB962C8B-B14F-4D97-AF65-F5344CB8AC3E}">
        <p14:creationId xmlns:p14="http://schemas.microsoft.com/office/powerpoint/2010/main" val="1692257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numeru slajdu 1"/>
          <p:cNvSpPr>
            <a:spLocks noGrp="1"/>
          </p:cNvSpPr>
          <p:nvPr>
            <p:ph type="sldNum" sz="quarter" idx="12"/>
          </p:nvPr>
        </p:nvSpPr>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eaLnBrk="1" hangingPunct="1"/>
            <a:fld id="{46551C02-789A-4EF3-89F4-F162DE50DFA3}" type="slidenum">
              <a:rPr lang="pl-PL" altLang="pl-PL" sz="1000">
                <a:solidFill>
                  <a:srgbClr val="008000"/>
                </a:solidFill>
                <a:latin typeface="Tahoma" panose="020B0604030504040204" pitchFamily="34" charset="0"/>
              </a:rPr>
              <a:pPr eaLnBrk="1" hangingPunct="1"/>
              <a:t>9</a:t>
            </a:fld>
            <a:endParaRPr lang="pl-PL" altLang="pl-PL" sz="1000">
              <a:solidFill>
                <a:srgbClr val="008000"/>
              </a:solidFill>
              <a:latin typeface="Tahoma" panose="020B0604030504040204" pitchFamily="34" charset="0"/>
            </a:endParaRPr>
          </a:p>
        </p:txBody>
      </p:sp>
      <p:sp>
        <p:nvSpPr>
          <p:cNvPr id="4" name="Symbol zastępczy numeru slajdu 3"/>
          <p:cNvSpPr txBox="1">
            <a:spLocks/>
          </p:cNvSpPr>
          <p:nvPr/>
        </p:nvSpPr>
        <p:spPr bwMode="auto">
          <a:xfrm>
            <a:off x="6227763" y="6616700"/>
            <a:ext cx="2665412" cy="268288"/>
          </a:xfrm>
          <a:prstGeom prst="rect">
            <a:avLst/>
          </a:prstGeom>
          <a:noFill/>
          <a:ln w="9525">
            <a:noFill/>
            <a:miter lim="800000"/>
            <a:headEnd/>
            <a:tailEnd/>
          </a:ln>
          <a:effectLst/>
        </p:spPr>
        <p:txBody>
          <a:bodyPr/>
          <a:lstStyle>
            <a:lvl1pPr eaLnBrk="0" hangingPunct="0">
              <a:defRPr sz="3000">
                <a:solidFill>
                  <a:schemeClr val="tx1"/>
                </a:solidFill>
                <a:latin typeface="Times New Roman" panose="02020603050405020304" pitchFamily="18" charset="0"/>
                <a:cs typeface="Arial" panose="020B0604020202020204" pitchFamily="34" charset="0"/>
              </a:defRPr>
            </a:lvl1pPr>
            <a:lvl2pPr marL="742950" indent="-285750" eaLnBrk="0" hangingPunct="0">
              <a:defRPr sz="3000">
                <a:solidFill>
                  <a:schemeClr val="tx1"/>
                </a:solidFill>
                <a:latin typeface="Times New Roman" panose="02020603050405020304" pitchFamily="18" charset="0"/>
                <a:cs typeface="Arial" panose="020B0604020202020204" pitchFamily="34" charset="0"/>
              </a:defRPr>
            </a:lvl2pPr>
            <a:lvl3pPr marL="1143000" indent="-228600" eaLnBrk="0" hangingPunct="0">
              <a:defRPr sz="3000">
                <a:solidFill>
                  <a:schemeClr val="tx1"/>
                </a:solidFill>
                <a:latin typeface="Times New Roman" panose="02020603050405020304" pitchFamily="18" charset="0"/>
                <a:cs typeface="Arial" panose="020B0604020202020204" pitchFamily="34" charset="0"/>
              </a:defRPr>
            </a:lvl3pPr>
            <a:lvl4pPr marL="1600200" indent="-228600" eaLnBrk="0" hangingPunct="0">
              <a:defRPr sz="3000">
                <a:solidFill>
                  <a:schemeClr val="tx1"/>
                </a:solidFill>
                <a:latin typeface="Times New Roman" panose="02020603050405020304" pitchFamily="18" charset="0"/>
                <a:cs typeface="Arial" panose="020B0604020202020204" pitchFamily="34" charset="0"/>
              </a:defRPr>
            </a:lvl4pPr>
            <a:lvl5pPr marL="2057400" indent="-228600" eaLnBrk="0" hangingPunct="0">
              <a:defRPr sz="30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3000">
                <a:solidFill>
                  <a:schemeClr val="tx1"/>
                </a:solidFill>
                <a:latin typeface="Times New Roman" panose="02020603050405020304" pitchFamily="18" charset="0"/>
                <a:cs typeface="Arial" panose="020B0604020202020204" pitchFamily="34" charset="0"/>
              </a:defRPr>
            </a:lvl9pPr>
          </a:lstStyle>
          <a:p>
            <a:pPr algn="r" eaLnBrk="1" hangingPunct="1"/>
            <a:fld id="{C9BD0E76-49D3-4756-B54A-E3C596D126D8}" type="slidenum">
              <a:rPr lang="pl-PL" altLang="pl-PL" sz="1000">
                <a:solidFill>
                  <a:srgbClr val="008000"/>
                </a:solidFill>
                <a:latin typeface="Tahoma" panose="020B0604030504040204" pitchFamily="34" charset="0"/>
              </a:rPr>
              <a:pPr algn="r" eaLnBrk="1" hangingPunct="1"/>
              <a:t>9</a:t>
            </a:fld>
            <a:endParaRPr lang="pl-PL" altLang="pl-PL" sz="1000">
              <a:solidFill>
                <a:srgbClr val="008000"/>
              </a:solidFill>
              <a:latin typeface="Tahoma" panose="020B0604030504040204" pitchFamily="34" charset="0"/>
            </a:endParaRPr>
          </a:p>
        </p:txBody>
      </p:sp>
      <p:sp>
        <p:nvSpPr>
          <p:cNvPr id="6" name="Symbol zastępczy zawartości 2"/>
          <p:cNvSpPr txBox="1">
            <a:spLocks/>
          </p:cNvSpPr>
          <p:nvPr/>
        </p:nvSpPr>
        <p:spPr bwMode="auto">
          <a:xfrm>
            <a:off x="179388" y="1357313"/>
            <a:ext cx="8497887" cy="4592637"/>
          </a:xfrm>
          <a:prstGeom prst="rect">
            <a:avLst/>
          </a:prstGeom>
          <a:noFill/>
          <a:ln w="9525">
            <a:noFill/>
            <a:miter lim="800000"/>
            <a:headEnd/>
            <a:tailEnd/>
          </a:ln>
        </p:spPr>
        <p:txBody>
          <a:bodyPr/>
          <a:lstStyle/>
          <a:p>
            <a:pPr marL="180975" lvl="1" algn="just">
              <a:defRPr/>
            </a:pPr>
            <a:r>
              <a:rPr lang="pl-PL" sz="2000" b="1" dirty="0" smtClean="0">
                <a:latin typeface="+mj-lt"/>
              </a:rPr>
              <a:t>Kryteria </a:t>
            </a:r>
            <a:r>
              <a:rPr lang="pl-PL" sz="2000" b="1" dirty="0">
                <a:latin typeface="+mj-lt"/>
              </a:rPr>
              <a:t>przedmiotowe ubiegania się o pomoc</a:t>
            </a:r>
            <a:r>
              <a:rPr lang="pl-PL" sz="2000" b="1" dirty="0" smtClean="0">
                <a:latin typeface="+mj-lt"/>
              </a:rPr>
              <a:t>:</a:t>
            </a:r>
          </a:p>
          <a:p>
            <a:pPr marL="180975" lvl="1" algn="just">
              <a:defRPr/>
            </a:pPr>
            <a:endParaRPr lang="pl-PL" sz="2000" b="1" dirty="0">
              <a:latin typeface="+mj-lt"/>
            </a:endParaRPr>
          </a:p>
          <a:p>
            <a:pPr marL="638175" lvl="1" indent="-457200" algn="just">
              <a:spcBef>
                <a:spcPts val="600"/>
              </a:spcBef>
              <a:buFontTx/>
              <a:buAutoNum type="arabicPeriod"/>
              <a:defRPr/>
            </a:pPr>
            <a:r>
              <a:rPr lang="pl-PL" sz="2000" dirty="0">
                <a:latin typeface="+mj-lt"/>
              </a:rPr>
              <a:t>operacja dotyczy działalności polegającej na świadczeniu usług rolniczych w ramach kodów PKD działalności </a:t>
            </a:r>
            <a:r>
              <a:rPr lang="pl-PL" sz="2000" dirty="0" smtClean="0">
                <a:latin typeface="+mj-lt"/>
              </a:rPr>
              <a:t>wspieranych, </a:t>
            </a:r>
            <a:r>
              <a:rPr lang="pl-PL" sz="2000" dirty="0">
                <a:latin typeface="+mj-lt"/>
              </a:rPr>
              <a:t>określonych w załączniku do rozporządzenia wykonawczego dla działania  (opracowanie </a:t>
            </a:r>
            <a:r>
              <a:rPr lang="pl-PL" sz="2000" i="1" dirty="0">
                <a:latin typeface="+mj-lt"/>
              </a:rPr>
              <a:t>Wyjaśnienia PKD 2007 </a:t>
            </a:r>
            <a:r>
              <a:rPr lang="pl-PL" sz="2000" dirty="0">
                <a:latin typeface="+mj-lt"/>
              </a:rPr>
              <a:t>definiuje jakie usługi wchodzą w poszczególne kody PKD)</a:t>
            </a:r>
          </a:p>
          <a:p>
            <a:pPr marL="638175" lvl="1" indent="-457200" algn="just">
              <a:spcBef>
                <a:spcPts val="600"/>
              </a:spcBef>
              <a:buFontTx/>
              <a:buAutoNum type="arabicPeriod"/>
              <a:defRPr/>
            </a:pPr>
            <a:r>
              <a:rPr lang="pl-PL" sz="2000" dirty="0">
                <a:latin typeface="+mj-lt"/>
              </a:rPr>
              <a:t>operacja jest uzasadniona ekonomiczne, w tym pod względem racjonalności kosztów </a:t>
            </a:r>
          </a:p>
          <a:p>
            <a:pPr marL="638175" lvl="1" indent="-457200" algn="just">
              <a:spcBef>
                <a:spcPts val="600"/>
              </a:spcBef>
              <a:buFontTx/>
              <a:buAutoNum type="arabicPeriod"/>
              <a:defRPr/>
            </a:pPr>
            <a:r>
              <a:rPr lang="pl-PL" sz="2000" dirty="0">
                <a:latin typeface="+mj-lt"/>
              </a:rPr>
              <a:t>realizacja inwestycji nie jest możliwa bez udziału środków publicznych (zgodnie z oświadczeniem składanym przez wnioskodawcę we wniosku)</a:t>
            </a:r>
          </a:p>
          <a:p>
            <a:pPr marL="638175" lvl="1" indent="-457200" algn="just">
              <a:spcBef>
                <a:spcPts val="600"/>
              </a:spcBef>
              <a:buFontTx/>
              <a:buAutoNum type="arabicPeriod"/>
              <a:defRPr/>
            </a:pPr>
            <a:r>
              <a:rPr lang="pl-PL" sz="2000" dirty="0">
                <a:latin typeface="+mj-lt"/>
              </a:rPr>
              <a:t>operacja spełnia wymagania określone w programie oraz przepisach prawa mających zastosowanie do danego typu inwestycji </a:t>
            </a:r>
          </a:p>
          <a:p>
            <a:pPr marL="638175" lvl="1" indent="-457200" algn="just">
              <a:spcBef>
                <a:spcPts val="600"/>
              </a:spcBef>
              <a:buFontTx/>
              <a:buAutoNum type="arabicPeriod"/>
              <a:defRPr/>
            </a:pPr>
            <a:endParaRPr lang="pl-PL" sz="2000" dirty="0">
              <a:latin typeface="+mj-lt"/>
            </a:endParaRPr>
          </a:p>
          <a:p>
            <a:pPr marL="638175" lvl="1" indent="-457200" algn="just">
              <a:spcBef>
                <a:spcPts val="600"/>
              </a:spcBef>
              <a:buFontTx/>
              <a:buAutoNum type="arabicPeriod"/>
              <a:defRPr/>
            </a:pPr>
            <a:endParaRPr lang="pl-PL" sz="2000" i="1" dirty="0">
              <a:latin typeface="+mj-lt"/>
              <a:cs typeface="Arial" charset="0"/>
            </a:endParaRPr>
          </a:p>
          <a:p>
            <a:pPr algn="just">
              <a:buFont typeface="Wingdings" pitchFamily="2" charset="2"/>
              <a:buChar char="q"/>
              <a:defRPr/>
            </a:pPr>
            <a:endParaRPr lang="pl-PL" sz="1500" dirty="0">
              <a:latin typeface="+mj-lt"/>
            </a:endParaRPr>
          </a:p>
        </p:txBody>
      </p:sp>
    </p:spTree>
    <p:extLst>
      <p:ext uri="{BB962C8B-B14F-4D97-AF65-F5344CB8AC3E}">
        <p14:creationId xmlns:p14="http://schemas.microsoft.com/office/powerpoint/2010/main" val="16707600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Smuga">
  <a:themeElements>
    <a:clrScheme name="Smuga">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Smuga">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muga">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39f7c1c4-9d1a-4107-9192-b1bcec9d9d0b">4AUVVSWN3CTX-1046662397-27</_dlc_DocId>
    <_dlc_DocIdUrl xmlns="39f7c1c4-9d1a-4107-9192-b1bcec9d9d0b">
      <Url>https://portalarimr.arimr.gov.pl/Departamenty/DDI/_layouts/15/DocIdRedir.aspx?ID=4AUVVSWN3CTX-1046662397-27</Url>
      <Description>4AUVVSWN3CTX-1046662397-27</Description>
    </_dlc_DocIdUrl>
    <LikesCount xmlns="http://schemas.microsoft.com/sharepoint/v3" xsi:nil="true"/>
    <Ratings xmlns="http://schemas.microsoft.com/sharepoint/v3" xsi:nil="true"/>
    <LikedBy xmlns="http://schemas.microsoft.com/sharepoint/v3">
      <UserInfo>
        <DisplayName/>
        <AccountId xsi:nil="true"/>
        <AccountType/>
      </UserInfo>
    </LikedBy>
    <RatedBy xmlns="http://schemas.microsoft.com/sharepoint/v3">
      <UserInfo>
        <DisplayName/>
        <AccountId xsi:nil="true"/>
        <AccountType/>
      </UserInfo>
    </RatedBy>
  </documentManagement>
</p:properties>
</file>

<file path=customXml/item2.xml><?xml version="1.0" encoding="utf-8"?>
<ct:contentTypeSchema xmlns:ct="http://schemas.microsoft.com/office/2006/metadata/contentType" xmlns:ma="http://schemas.microsoft.com/office/2006/metadata/properties/metaAttributes" ct:_="" ma:_="" ma:contentTypeName="Dokument" ma:contentTypeID="0x0101004AB618E8EDD28A46B142EF78F737A66E" ma:contentTypeVersion="6" ma:contentTypeDescription="Utwórz nowy dokument." ma:contentTypeScope="" ma:versionID="9bb934e0e18da820de9cf8a9ada9b924">
  <xsd:schema xmlns:xsd="http://www.w3.org/2001/XMLSchema" xmlns:xs="http://www.w3.org/2001/XMLSchema" xmlns:p="http://schemas.microsoft.com/office/2006/metadata/properties" xmlns:ns1="http://schemas.microsoft.com/sharepoint/v3" xmlns:ns2="39f7c1c4-9d1a-4107-9192-b1bcec9d9d0b" targetNamespace="http://schemas.microsoft.com/office/2006/metadata/properties" ma:root="true" ma:fieldsID="b4205d82c61f98451695e2f0fa6c48ac" ns1:_="" ns2:_="">
    <xsd:import namespace="http://schemas.microsoft.com/sharepoint/v3"/>
    <xsd:import namespace="39f7c1c4-9d1a-4107-9192-b1bcec9d9d0b"/>
    <xsd:element name="properties">
      <xsd:complexType>
        <xsd:sequence>
          <xsd:element name="documentManagement">
            <xsd:complexType>
              <xsd:all>
                <xsd:element ref="ns2:_dlc_DocId" minOccurs="0"/>
                <xsd:element ref="ns2:_dlc_DocIdUrl" minOccurs="0"/>
                <xsd:element ref="ns2:_dlc_DocIdPersistId" minOccurs="0"/>
                <xsd:element ref="ns1:AverageRating" minOccurs="0"/>
                <xsd:element ref="ns1:RatingCount" minOccurs="0"/>
                <xsd:element ref="ns1:RatedBy" minOccurs="0"/>
                <xsd:element ref="ns1:Ratings" minOccurs="0"/>
                <xsd:element ref="ns1:LikesCount" minOccurs="0"/>
                <xsd:element ref="ns1:LikedB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AverageRating" ma:index="11" nillable="true" ma:displayName="Ocena (0-5)" ma:decimals="2" ma:description="Średnia wartość wszystkich przesłanych ocen" ma:internalName="AverageRating" ma:readOnly="true">
      <xsd:simpleType>
        <xsd:restriction base="dms:Number"/>
      </xsd:simpleType>
    </xsd:element>
    <xsd:element name="RatingCount" ma:index="12" nillable="true" ma:displayName="Liczba ocen" ma:decimals="0" ma:description="Liczba przesłanych ocen" ma:internalName="RatingCount" ma:readOnly="true">
      <xsd:simpleType>
        <xsd:restriction base="dms:Number"/>
      </xsd:simpleType>
    </xsd:element>
    <xsd:element name="RatedBy" ma:index="13" nillable="true" ma:displayName="Ocenione przez" ma:description="Użytkownicy ocenili element." ma:hidden="true" ma:list="UserInfo" ma:internalName="Rat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Ratings" ma:index="14" nillable="true" ma:displayName="Oceny użytkownika" ma:description="Oceny użytkownika dla elementu" ma:hidden="true" ma:internalName="Ratings">
      <xsd:simpleType>
        <xsd:restriction base="dms:Note"/>
      </xsd:simpleType>
    </xsd:element>
    <xsd:element name="LikesCount" ma:index="15" nillable="true" ma:displayName="Liczba znaczników „lubię to”" ma:internalName="LikesCount">
      <xsd:simpleType>
        <xsd:restriction base="dms:Unknown"/>
      </xsd:simpleType>
    </xsd:element>
    <xsd:element name="LikedBy" ma:index="16" nillable="true" ma:displayName="Lubiane przez" ma:hidden="true" ma:list="UserInfo" ma:internalName="LikedBy">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9f7c1c4-9d1a-4107-9192-b1bcec9d9d0b" elementFormDefault="qualified">
    <xsd:import namespace="http://schemas.microsoft.com/office/2006/documentManagement/types"/>
    <xsd:import namespace="http://schemas.microsoft.com/office/infopath/2007/PartnerControls"/>
    <xsd:element name="_dlc_DocId" ma:index="8" nillable="true" ma:displayName="Wartość identyfikatora dokumentu" ma:description="Wartość identyfikatora dokumentu przypisanego do tego elementu." ma:internalName="_dlc_DocId" ma:readOnly="true">
      <xsd:simpleType>
        <xsd:restriction base="dms:Text"/>
      </xsd:simpleType>
    </xsd:element>
    <xsd:element name="_dlc_DocIdUrl" ma:index="9" nillable="true" ma:displayName="Identyfikator dokumentu" ma:description="Łącze stałe do tego dokumentu."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A02DCAD-6CD1-4090-A6E4-D61430468C5B}">
  <ds:schemaRefs>
    <ds:schemaRef ds:uri="http://www.w3.org/XML/1998/namespace"/>
    <ds:schemaRef ds:uri="39f7c1c4-9d1a-4107-9192-b1bcec9d9d0b"/>
    <ds:schemaRef ds:uri="http://schemas.openxmlformats.org/package/2006/metadata/core-properties"/>
    <ds:schemaRef ds:uri="http://purl.org/dc/elements/1.1/"/>
    <ds:schemaRef ds:uri="http://purl.org/dc/terms/"/>
    <ds:schemaRef ds:uri="http://schemas.microsoft.com/sharepoint/v3"/>
    <ds:schemaRef ds:uri="http://schemas.microsoft.com/office/2006/documentManagement/types"/>
    <ds:schemaRef ds:uri="http://purl.org/dc/dcmitype/"/>
    <ds:schemaRef ds:uri="http://schemas.microsoft.com/office/infopath/2007/PartnerControls"/>
    <ds:schemaRef ds:uri="http://schemas.microsoft.com/office/2006/metadata/properties"/>
  </ds:schemaRefs>
</ds:datastoreItem>
</file>

<file path=customXml/itemProps2.xml><?xml version="1.0" encoding="utf-8"?>
<ds:datastoreItem xmlns:ds="http://schemas.openxmlformats.org/officeDocument/2006/customXml" ds:itemID="{E8A3885E-E284-4A43-967A-CAD98D36042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39f7c1c4-9d1a-4107-9192-b1bcec9d9d0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DFEDA6A-72D2-4DF8-BC38-42DB140573E2}">
  <ds:schemaRefs>
    <ds:schemaRef ds:uri="http://schemas.microsoft.com/sharepoint/events"/>
  </ds:schemaRefs>
</ds:datastoreItem>
</file>

<file path=customXml/itemProps4.xml><?xml version="1.0" encoding="utf-8"?>
<ds:datastoreItem xmlns:ds="http://schemas.openxmlformats.org/officeDocument/2006/customXml" ds:itemID="{00ECEFB5-6B4D-44BF-A376-7C5AB3BDBCD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Wisp</Template>
  <TotalTime>39972</TotalTime>
  <Words>6658</Words>
  <Application>Microsoft Office PowerPoint</Application>
  <PresentationFormat>Pokaz na ekranie (4:3)</PresentationFormat>
  <Paragraphs>811</Paragraphs>
  <Slides>81</Slides>
  <Notes>40</Notes>
  <HiddenSlides>0</HiddenSlides>
  <MMClips>0</MMClips>
  <ScaleCrop>false</ScaleCrop>
  <HeadingPairs>
    <vt:vector size="4" baseType="variant">
      <vt:variant>
        <vt:lpstr>Motyw</vt:lpstr>
      </vt:variant>
      <vt:variant>
        <vt:i4>1</vt:i4>
      </vt:variant>
      <vt:variant>
        <vt:lpstr>Tytuły slajdów</vt:lpstr>
      </vt:variant>
      <vt:variant>
        <vt:i4>81</vt:i4>
      </vt:variant>
    </vt:vector>
  </HeadingPairs>
  <TitlesOfParts>
    <vt:vector size="82" baseType="lpstr">
      <vt:lpstr>Smuga</vt:lpstr>
      <vt:lpstr>Program Rozwoju Obszarów Wiejskich na lata 2014 – 2020   poddziałania  dotyczące  obszaru wzmacniania przedsiębiorczości na obszarach wiejskich   REALIZOWANE PRZEZ ODDZIAŁY REGIONALNE ARIMR     AR i MR JAKO AGENCJA WDRAŻAJĄCA PROGRAMY POMOCOWE ORAZ  JAKO AGENCJA PŁATNICZA  PODDZIAŁANIE M06.4 WSPARCIE INWESTYCJI W TWORZENIE I  ROZWÓJ DZIAŁALNOŚCI POZAROLNICZEJ OPERACJE TYPU ROZWÓJ PRZEDSIEBIORCZOSCI-ROZWÓJ USŁUG ROLNICZYCH  PODDZIAŁANIE M04.2 WSPARCIE INWESTYCJI W PRZETWARZANIE PRODUKTÓW ROLNYCH, OBRÓT NIMI LUB ICH ROZWÓJ  PODDZIAŁANIE M06.2  POMOC NA ROZPOCZĘCIE POZAROLNICZEJ DZIAŁALNOŚCI GOSPODARCZEJ NA OBSZARACH WIEJSKICH TYP OPERACJI : PREMIE NA ROZPOCZĘCIE DZIAŁALNOŚCI POZAROLNICZEJ  </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Prezentacja programu PowerPoint</vt:lpstr>
      <vt:lpstr>Nabór</vt:lpstr>
      <vt:lpstr>Kryteria wyboru operacji:</vt:lpstr>
      <vt:lpstr>Rozpatrywanie wniosku o przyznanie pomocy</vt:lpstr>
      <vt:lpstr>Rozpatrywanie wniosku o przyznanie pomocy</vt:lpstr>
      <vt:lpstr>Umowa o przyznaniu pomocy </vt:lpstr>
      <vt:lpstr>Zaliczki</vt:lpstr>
      <vt:lpstr>Zaliczki</vt:lpstr>
      <vt:lpstr>Program Rozwoju Obszarów Wiejskich 2014-2020  Działanie „Inwestycje w środki trwałe”  PODDZIAŁANIE M04.2 WSPARCIE INWESTYCJI W PRZETWARZANIE PRODUKTÓW ROLNYCH, OBRÓT NIMI LUB ICH ROZWÓJ”              </vt:lpstr>
      <vt:lpstr>Budżet poddziałania </vt:lpstr>
      <vt:lpstr>Beneficjent </vt:lpstr>
      <vt:lpstr>Planowane nabory wniosków </vt:lpstr>
      <vt:lpstr>Wysokość wsparcia </vt:lpstr>
      <vt:lpstr>Etapy realizacji projektu </vt:lpstr>
      <vt:lpstr>Warunki przyznania pomocy</vt:lpstr>
      <vt:lpstr>Warunki przyznania pomocy </vt:lpstr>
      <vt:lpstr>Rodzaje działalności objętej wsparciem </vt:lpstr>
      <vt:lpstr>Zakres wsparcia </vt:lpstr>
      <vt:lpstr>Zakres wsparcia </vt:lpstr>
      <vt:lpstr>Kryteria wyboru operacji </vt:lpstr>
      <vt:lpstr>Kryteria wyboru operacji </vt:lpstr>
      <vt:lpstr>Rozpatrywanie wniosku o przyznanie pomocy </vt:lpstr>
      <vt:lpstr>Lista rankingowa </vt:lpstr>
      <vt:lpstr>Umowa o przyznaniu pomocy </vt:lpstr>
      <vt:lpstr>Realizacja operacji</vt:lpstr>
      <vt:lpstr>Realizacja operacji</vt:lpstr>
      <vt:lpstr>PODDZIAŁANIE M06.2  POMOC NA ROZPOCZĘCIE POZAROLNICZEJ DZIAŁALNOŚCI GOSPODARCZEJ NA OBSZARACH WIEJSKICH TYP OPERACJI : PREMIE NA ROZPOCZĘCIE DZIAŁALNOŚCI POZAROLNICZEJ</vt:lpstr>
      <vt:lpstr>Prezentacja programu PowerPoint</vt:lpstr>
      <vt:lpstr>PROW 2014-2020 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Działanie 9 Tworzenie grup producentów i organizacji producentów </vt:lpstr>
      <vt:lpstr>Zadania ARiMR delegowane do podmiotów zewnętrznych PROW 2014-2020</vt:lpstr>
      <vt:lpstr>Samorządy Województw</vt:lpstr>
      <vt:lpstr>Samorządy Województw cd.</vt:lpstr>
      <vt:lpstr>Agencja Rynku Rolnego</vt:lpstr>
      <vt:lpstr>Prezentacja programu PowerPoint</vt:lpstr>
    </vt:vector>
  </TitlesOfParts>
  <Company>ARiMR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ARiMR 20 lat i 10 lat w UE</dc:title>
  <dc:creator>wieteska. ewa</dc:creator>
  <cp:lastModifiedBy>Rączka</cp:lastModifiedBy>
  <cp:revision>2776</cp:revision>
  <cp:lastPrinted>2016-04-19T15:16:56Z</cp:lastPrinted>
  <dcterms:created xsi:type="dcterms:W3CDTF">2006-09-01T12:33:04Z</dcterms:created>
  <dcterms:modified xsi:type="dcterms:W3CDTF">2016-10-11T07:57:24Z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1473c7c9-1e2a-4b73-89c7-eaf297dc6154</vt:lpwstr>
  </property>
  <property fmtid="{D5CDD505-2E9C-101B-9397-08002B2CF9AE}" pid="3" name="ContentTypeId">
    <vt:lpwstr>0x0101004AB618E8EDD28A46B142EF78F737A66E</vt:lpwstr>
  </property>
</Properties>
</file>