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80" r:id="rId2"/>
    <p:sldId id="282" r:id="rId3"/>
    <p:sldId id="283" r:id="rId4"/>
    <p:sldId id="284" r:id="rId5"/>
    <p:sldId id="285" r:id="rId6"/>
    <p:sldId id="286" r:id="rId7"/>
    <p:sldId id="281" r:id="rId8"/>
  </p:sldIdLst>
  <p:sldSz cx="9144000" cy="6858000" type="screen4x3"/>
  <p:notesSz cx="6669088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CB601A-E78A-483D-B9BB-1C604E2936B9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2BBC39-B45B-481C-9797-BC310DE9DE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977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7E3C9-A103-4548-92A0-E0454E6132FC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3F0E-713D-4477-9AD1-5101C78EAE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FDBE8-FC7A-4F67-BEE4-4F835695C200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ABA0F-3CD2-4861-817A-E15133ECDE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94F2-79F2-48E0-BBCE-E4E8B04FE405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2FE55-AD54-4208-A8E4-DB7371A4A2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3E130-EF53-480D-AA47-86F65C3BE297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CE0CF-D448-4D22-80C4-7F26EFD76C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46F4A-329A-4DF4-9BE6-B91A24CFD40E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4CA62-1E91-43A9-8192-7C55A95E09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A3624-FDC1-44BF-A57D-EEBB406C1CBF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8C785-5D9F-421D-B272-D25CEE14D6E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92B3-28E8-4306-9573-89D84EB25CE8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EFD6C-2929-42FA-94C7-13E305E230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B0BD-9507-423A-A82E-04100EC52EBB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C9777-DB64-45C5-AE98-3B30A408D23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13A7B-12B9-4157-9F6D-19B14B86D6A6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A9811-E470-438A-9A63-3DB214103D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A315-BAE6-4331-B12D-7B5FE01344B3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4181-7240-4A17-9E05-613420E45E0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B5BB-A01D-45AC-BF24-E2F6FBE9BBF0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52A85-2D72-4AB3-BEF0-273398913C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358C20-B137-4A04-9E12-9E5908077CD4}" type="datetimeFigureOut">
              <a:rPr lang="pl-PL"/>
              <a:pPr>
                <a:defRPr/>
              </a:pPr>
              <a:t>10.10.2016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F98D61-5090-4690-B75A-D6DB827145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solidFill>
                  <a:srgbClr val="FF0000"/>
                </a:solidFill>
              </a:rPr>
              <a:t>Dotacje unijne dla przedsiębiorców  MSP w r.2016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/>
              <a:t>Konkursy </a:t>
            </a:r>
            <a:r>
              <a:rPr lang="pl-P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Polskiej </a:t>
            </a: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Agencji  Rozwoju Przedsiębiorczości (PARP)</a:t>
            </a:r>
          </a:p>
          <a:p>
            <a:pPr marL="0" indent="0">
              <a:buNone/>
            </a:pPr>
            <a:r>
              <a:rPr lang="pl-PL" sz="2000" dirty="0"/>
              <a:t>                                                w ramach</a:t>
            </a:r>
          </a:p>
          <a:p>
            <a:pPr marL="0" indent="0">
              <a:buNone/>
            </a:pPr>
            <a:r>
              <a:rPr lang="pl-PL" sz="2000" dirty="0" smtClean="0"/>
              <a:t>              </a:t>
            </a: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Programu Operacyjnego Inteligentny Rozwój (PO IR)</a:t>
            </a:r>
          </a:p>
          <a:p>
            <a:pPr marL="0" indent="0">
              <a:buNone/>
            </a:pPr>
            <a:r>
              <a:rPr lang="pl-PL" sz="2000" dirty="0" smtClean="0"/>
              <a:t>                                           </a:t>
            </a:r>
            <a:r>
              <a:rPr lang="pl-PL" sz="2000" dirty="0"/>
              <a:t>w r. 2016  </a:t>
            </a:r>
            <a:r>
              <a:rPr lang="pl-PL" sz="2000" dirty="0" smtClean="0"/>
              <a:t>oraz </a:t>
            </a:r>
            <a:r>
              <a:rPr lang="pl-PL" sz="2000" dirty="0"/>
              <a:t>w </a:t>
            </a:r>
          </a:p>
          <a:p>
            <a:pPr marL="0" indent="0">
              <a:buNone/>
            </a:pPr>
            <a:r>
              <a:rPr lang="pl-PL" sz="2000" dirty="0" smtClean="0"/>
              <a:t>    </a:t>
            </a:r>
            <a:r>
              <a:rPr lang="pl-PL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Regionalnym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Programie Operacyjnym Woj. </a:t>
            </a:r>
            <a:r>
              <a:rPr lang="pl-PL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Mazow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(RPO WM)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2014-2020</a:t>
            </a:r>
          </a:p>
          <a:p>
            <a:pPr marL="0" indent="0">
              <a:buNone/>
            </a:pPr>
            <a:r>
              <a:rPr lang="pl-PL" sz="2000" dirty="0"/>
              <a:t> </a:t>
            </a:r>
          </a:p>
          <a:p>
            <a:pPr marL="0" indent="0">
              <a:buNone/>
            </a:pPr>
            <a:r>
              <a:rPr lang="pl-PL" sz="2000" dirty="0"/>
              <a:t>                             </a:t>
            </a:r>
            <a:r>
              <a:rPr lang="pl-PL" sz="2000" dirty="0">
                <a:solidFill>
                  <a:srgbClr val="FF0000"/>
                </a:solidFill>
              </a:rPr>
              <a:t>Co jest jeszcze dostępne w roku 2016 ?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1800" i="1" dirty="0" smtClean="0">
                <a:solidFill>
                  <a:srgbClr val="00B0F0"/>
                </a:solidFill>
              </a:rPr>
              <a:t>                    </a:t>
            </a:r>
          </a:p>
          <a:p>
            <a:pPr marL="0" indent="0" algn="just">
              <a:buNone/>
            </a:pPr>
            <a:endParaRPr lang="pl-PL" sz="1800" i="1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pl-PL" sz="1800" i="1" dirty="0" smtClean="0">
                <a:solidFill>
                  <a:srgbClr val="00B0F0"/>
                </a:solidFill>
              </a:rPr>
              <a:t>  </a:t>
            </a:r>
            <a:r>
              <a:rPr lang="pl-PL" sz="1800" i="1" dirty="0" smtClean="0">
                <a:solidFill>
                  <a:srgbClr val="00B0F0"/>
                </a:solidFill>
              </a:rPr>
              <a:t>    </a:t>
            </a:r>
            <a:endParaRPr lang="pl-PL" sz="1800" i="1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pl-PL" sz="1800" i="1" dirty="0" smtClean="0">
                <a:solidFill>
                  <a:srgbClr val="00B0F0"/>
                </a:solidFill>
              </a:rPr>
              <a:t>                            Mława </a:t>
            </a:r>
            <a:r>
              <a:rPr lang="pl-PL" sz="1800" i="1" dirty="0" smtClean="0">
                <a:solidFill>
                  <a:srgbClr val="00B0F0"/>
                </a:solidFill>
              </a:rPr>
              <a:t>13.10.2016 r.                   Antoni Rutka      </a:t>
            </a:r>
            <a:endParaRPr lang="pl-PL" sz="18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79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>
                <a:solidFill>
                  <a:srgbClr val="FF0000"/>
                </a:solidFill>
              </a:rPr>
              <a:t>Aktualne nabory wniosków-konkursy projektów 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600" dirty="0"/>
              <a:t>PO IR Poddziałanie </a:t>
            </a:r>
            <a:r>
              <a:rPr lang="pl-PL" sz="1600" b="1" dirty="0"/>
              <a:t>2.3.2</a:t>
            </a:r>
            <a:r>
              <a:rPr lang="pl-PL" sz="1600" dirty="0"/>
              <a:t> -  </a:t>
            </a:r>
            <a:r>
              <a:rPr lang="pl-PL" sz="1800" b="1" dirty="0">
                <a:solidFill>
                  <a:srgbClr val="FF0000"/>
                </a:solidFill>
              </a:rPr>
              <a:t>Bony na innowacje dla MŚP </a:t>
            </a:r>
            <a:r>
              <a:rPr lang="pl-PL" sz="1600" dirty="0"/>
              <a:t>- </a:t>
            </a:r>
            <a:r>
              <a:rPr lang="pl-PL" sz="1600" i="1" dirty="0"/>
              <a:t>Wsparcie udzielane na finansowanie usług dla mikro, małych i średnich przedsiębiorstw realizowanych przez jednostkę naukową, przyczyniających się do rozwoju ich produktów (wyrobów i usług</a:t>
            </a:r>
            <a:r>
              <a:rPr lang="pl-PL" sz="1600" dirty="0"/>
              <a:t>).</a:t>
            </a:r>
          </a:p>
          <a:p>
            <a:r>
              <a:rPr lang="pl-PL" sz="1600" dirty="0"/>
              <a:t> Ogłoszenie konkursu 5 maja 2016 r. - rozpoczęcie naboru wniosków 6 czerwca 2016 r. zakończenie naboru wniosków 30 stycznia 2017r. 62,5 mln zł. (działanie zbliżone w woj. </a:t>
            </a:r>
            <a:r>
              <a:rPr lang="pl-PL" sz="1600" dirty="0" err="1"/>
              <a:t>mazow</a:t>
            </a:r>
            <a:r>
              <a:rPr lang="pl-PL" sz="1600" dirty="0"/>
              <a:t>.- RPO WM 1.2 –Działalność badawczo-rozwojowa przedsiębiorstw )</a:t>
            </a:r>
          </a:p>
          <a:p>
            <a:pPr marL="0" indent="0">
              <a:buNone/>
            </a:pPr>
            <a:r>
              <a:rPr lang="pl-PL" sz="1600" dirty="0"/>
              <a:t> </a:t>
            </a:r>
          </a:p>
          <a:p>
            <a:r>
              <a:rPr lang="pl-PL" sz="1600" dirty="0"/>
              <a:t>PO IR Poddziałanie  </a:t>
            </a:r>
            <a:r>
              <a:rPr lang="pl-PL" sz="1600" b="1" dirty="0"/>
              <a:t>2.3.4</a:t>
            </a:r>
            <a:r>
              <a:rPr lang="pl-PL" sz="1600" dirty="0"/>
              <a:t> </a:t>
            </a:r>
            <a:r>
              <a:rPr lang="pl-PL" sz="1800" b="1" dirty="0">
                <a:solidFill>
                  <a:srgbClr val="FF0000"/>
                </a:solidFill>
              </a:rPr>
              <a:t>Ochrona własności przemysłowej </a:t>
            </a:r>
            <a:r>
              <a:rPr lang="pl-PL" sz="1600" dirty="0"/>
              <a:t>- </a:t>
            </a:r>
            <a:r>
              <a:rPr lang="pl-PL" sz="1600" i="1" dirty="0"/>
              <a:t>Wsparcie udzielane będzie mikro małym i średnim przedsiębiorcom na pokrycie kosztów związanych z uzyskaniem i realizacją ochrony praw własności przemysłowej. </a:t>
            </a:r>
            <a:endParaRPr lang="pl-PL" sz="1600" dirty="0"/>
          </a:p>
          <a:p>
            <a:r>
              <a:rPr lang="pl-PL" sz="1600" dirty="0"/>
              <a:t>Ogłoszenie konkursu 15 czerwca 2016 r. rozpoczęcie naboru wniosków</a:t>
            </a:r>
            <a:br>
              <a:rPr lang="pl-PL" sz="1600" dirty="0"/>
            </a:br>
            <a:r>
              <a:rPr lang="pl-PL" sz="1600" dirty="0"/>
              <a:t>18 lipca 2016 r. zakończenie naboru wniosków 20 stycznia 2017 r. 50 mln zł.</a:t>
            </a:r>
          </a:p>
          <a:p>
            <a:pPr marL="0" indent="0">
              <a:buNone/>
            </a:pPr>
            <a:r>
              <a:rPr lang="pl-PL" sz="1600" dirty="0"/>
              <a:t> </a:t>
            </a:r>
          </a:p>
          <a:p>
            <a:r>
              <a:rPr lang="pl-PL" sz="1600" dirty="0"/>
              <a:t>RPO WM 2014-2020 działanie 3.3 </a:t>
            </a:r>
            <a:r>
              <a:rPr lang="pl-PL" sz="1800" b="1" dirty="0">
                <a:solidFill>
                  <a:srgbClr val="FF0000"/>
                </a:solidFill>
              </a:rPr>
              <a:t>Innowacje w MŚP  </a:t>
            </a:r>
            <a:r>
              <a:rPr lang="pl-PL" sz="1600" dirty="0"/>
              <a:t>-</a:t>
            </a:r>
            <a:r>
              <a:rPr lang="pl-PL" sz="1600" i="1" dirty="0"/>
              <a:t>Wprowadzanie na rynek nowych lub ulepszonych produktów lub usług (poprzez wdrożenie wyników prac B+R)</a:t>
            </a:r>
            <a:r>
              <a:rPr lang="pl-PL" sz="1600" dirty="0"/>
              <a:t>  - listopad 2016 r.; 57,240 mln zł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9659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 rot="20990863">
            <a:off x="447963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779912" y="404664"/>
            <a:ext cx="33522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Cele wsparcia i typy projektów 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771033" y="-1049149"/>
            <a:ext cx="784887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b="1" dirty="0" smtClean="0">
                <a:solidFill>
                  <a:srgbClr val="FF0000"/>
                </a:solidFill>
              </a:rPr>
              <a:t>PO </a:t>
            </a:r>
            <a:r>
              <a:rPr lang="pl-PL" b="1" dirty="0">
                <a:solidFill>
                  <a:srgbClr val="FF0000"/>
                </a:solidFill>
              </a:rPr>
              <a:t>IR 2.3.2 </a:t>
            </a:r>
            <a:r>
              <a:rPr lang="pl-PL" dirty="0"/>
              <a:t>– </a:t>
            </a:r>
            <a:r>
              <a:rPr lang="pl-PL" b="1" dirty="0" smtClean="0">
                <a:solidFill>
                  <a:srgbClr val="FF0000"/>
                </a:solidFill>
              </a:rPr>
              <a:t>Bony na innowacje </a:t>
            </a:r>
            <a:endParaRPr lang="pl-PL" b="1" dirty="0">
              <a:solidFill>
                <a:srgbClr val="FF0000"/>
              </a:solidFill>
            </a:endParaRPr>
          </a:p>
          <a:p>
            <a:r>
              <a:rPr lang="pl-PL" dirty="0"/>
              <a:t>Celem poddziałania jest stymulowanie współpracy pomiędzy sektorem nauki i gospodarki. </a:t>
            </a:r>
          </a:p>
          <a:p>
            <a:r>
              <a:rPr lang="pl-PL" dirty="0"/>
              <a:t>Finansowanie obejmuje usługi realizowane przez jednostki naukowe na rzecz przedsiębiorstw z sektora MŚP. Usługi te powinny przyczyniać się do rozwoju innowacyjnych (nowych lub znacząco ulepszonych) wyrobów, usług, technologii produkcji lub projektów wzorniczych. </a:t>
            </a:r>
          </a:p>
          <a:p>
            <a:r>
              <a:rPr lang="pl-PL" dirty="0"/>
              <a:t>Przez opracowanie nowego projektu wzorniczego rozumie się opracowanie cech technicznych, użytkowych i estetycznych wyrobu zmierzające do wprowadzenia go do obrotu. </a:t>
            </a:r>
          </a:p>
          <a:p>
            <a:r>
              <a:rPr lang="pl-PL" dirty="0"/>
              <a:t>Instrument będzie promował włączanie w proces tworzenia nowych wyrobów i usług ich końcowych użytkowników (</a:t>
            </a:r>
            <a:r>
              <a:rPr lang="pl-PL" i="1" dirty="0" err="1"/>
              <a:t>user-driven</a:t>
            </a:r>
            <a:r>
              <a:rPr lang="pl-PL" i="1" dirty="0"/>
              <a:t> </a:t>
            </a:r>
            <a:r>
              <a:rPr lang="pl-PL" i="1" dirty="0" err="1"/>
              <a:t>innovation</a:t>
            </a:r>
            <a:r>
              <a:rPr lang="pl-PL" dirty="0"/>
              <a:t>)</a:t>
            </a:r>
            <a:r>
              <a:rPr lang="pl-PL" b="1" dirty="0"/>
              <a:t>, </a:t>
            </a:r>
            <a:r>
              <a:rPr lang="pl-PL" dirty="0"/>
              <a:t>w celu zbadania odbioru rynku na projektowane innowacje </a:t>
            </a:r>
            <a:r>
              <a:rPr lang="pl-PL" i="1" dirty="0"/>
              <a:t>(proof of market). </a:t>
            </a:r>
            <a:endParaRPr lang="pl-PL" dirty="0"/>
          </a:p>
          <a:p>
            <a:r>
              <a:rPr lang="pl-PL" dirty="0"/>
              <a:t>Wykonawcą usługi na rzecz mikro, małych i średnich przedsiębiorstw mogą być jednostki naukowe, o których mowa w art. 2 pkt 9 lit. a-f ustawy z dnia 30 kwietnia 2010 r. o zasadach finansowania nauki (Dz. U. Nr 96, poz. 615, z </a:t>
            </a:r>
            <a:r>
              <a:rPr lang="pl-PL" dirty="0" err="1"/>
              <a:t>późn</a:t>
            </a:r>
            <a:r>
              <a:rPr lang="pl-PL" dirty="0"/>
              <a:t>. zm.), które posiadają przyznaną kategorię naukową A+, A albo B, o której mowa ww. ustawie oraz posiadają siedzibę na terytorium Rzeczypospolitej Polskiej. </a:t>
            </a:r>
          </a:p>
        </p:txBody>
      </p:sp>
    </p:spTree>
    <p:extLst>
      <p:ext uri="{BB962C8B-B14F-4D97-AF65-F5344CB8AC3E}">
        <p14:creationId xmlns:p14="http://schemas.microsoft.com/office/powerpoint/2010/main" val="269700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612845"/>
            <a:ext cx="806489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          </a:t>
            </a:r>
            <a:r>
              <a:rPr lang="pl-PL" dirty="0" smtClean="0"/>
              <a:t>   </a:t>
            </a:r>
            <a:r>
              <a:rPr lang="pl-PL" sz="2800" dirty="0" smtClean="0">
                <a:solidFill>
                  <a:srgbClr val="FF0000"/>
                </a:solidFill>
              </a:rPr>
              <a:t>PO </a:t>
            </a:r>
            <a:r>
              <a:rPr lang="pl-PL" sz="2800" dirty="0">
                <a:solidFill>
                  <a:srgbClr val="FF0000"/>
                </a:solidFill>
              </a:rPr>
              <a:t>IR 2.3.4 </a:t>
            </a:r>
            <a:r>
              <a:rPr lang="pl-PL" sz="2800" dirty="0" smtClean="0">
                <a:solidFill>
                  <a:srgbClr val="FF0000"/>
                </a:solidFill>
              </a:rPr>
              <a:t>– </a:t>
            </a:r>
            <a:r>
              <a:rPr lang="pl-PL" sz="2000" dirty="0" smtClean="0">
                <a:solidFill>
                  <a:srgbClr val="FF0000"/>
                </a:solidFill>
              </a:rPr>
              <a:t>Ochrona własności przemysłowej</a:t>
            </a:r>
            <a:r>
              <a:rPr lang="pl-PL" sz="2800" dirty="0" smtClean="0">
                <a:solidFill>
                  <a:srgbClr val="FF0000"/>
                </a:solidFill>
              </a:rPr>
              <a:t> </a:t>
            </a:r>
            <a:endParaRPr lang="pl-PL" sz="2800" dirty="0">
              <a:solidFill>
                <a:srgbClr val="FF0000"/>
              </a:solidFill>
            </a:endParaRP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r>
              <a:rPr lang="pl-PL" sz="2000" dirty="0" smtClean="0"/>
              <a:t>Celem </a:t>
            </a:r>
            <a:r>
              <a:rPr lang="pl-PL" sz="2000" dirty="0"/>
              <a:t>poddziałania jest wsparcie MŚP w procesie uzyskania ochrony prawa własności przemysłowej w trybie krajowym, regionalnym, unijnym lub międzynarodowym, z wyłączeniem zgłoszenia do Urzędu Patentowego RP w celu uzyskania ochrony wyłącznie na terytorium Polski, i jej realizacji. </a:t>
            </a:r>
          </a:p>
          <a:p>
            <a:r>
              <a:rPr lang="pl-PL" sz="2000" dirty="0"/>
              <a:t>Wsparcie ukierunkowane jest na procesy związane z: </a:t>
            </a:r>
          </a:p>
          <a:p>
            <a:r>
              <a:rPr lang="pl-PL" sz="2000" dirty="0"/>
              <a:t>- uzyskaniem ochrony własności przemysłowej (tj.: patentów, praw ochronnych na wzory użytkowe oraz praw z rejestracji na wzory przemysłowe) i z możliwością wsparcia na przygotowanie procesu komercjalizacji przedmiotu zgłoszenia, </a:t>
            </a:r>
          </a:p>
          <a:p>
            <a:r>
              <a:rPr lang="pl-PL" sz="2000" dirty="0"/>
              <a:t>- realizacją ochrony własności przemysłowej. </a:t>
            </a:r>
          </a:p>
        </p:txBody>
      </p:sp>
    </p:spTree>
    <p:extLst>
      <p:ext uri="{BB962C8B-B14F-4D97-AF65-F5344CB8AC3E}">
        <p14:creationId xmlns:p14="http://schemas.microsoft.com/office/powerpoint/2010/main" val="234745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476672"/>
            <a:ext cx="3602289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RPO WM 3.3 </a:t>
            </a:r>
            <a:r>
              <a:rPr lang="pl-PL" dirty="0" smtClean="0">
                <a:solidFill>
                  <a:srgbClr val="FF0000"/>
                </a:solidFill>
              </a:rPr>
              <a:t>(Innowacje w MSP)– </a:t>
            </a:r>
            <a:r>
              <a:rPr lang="pl-PL" dirty="0">
                <a:solidFill>
                  <a:srgbClr val="FF0000"/>
                </a:solidFill>
              </a:rPr>
              <a:t>Typy </a:t>
            </a:r>
            <a:r>
              <a:rPr lang="pl-PL" dirty="0" smtClean="0">
                <a:solidFill>
                  <a:srgbClr val="FF0000"/>
                </a:solidFill>
              </a:rPr>
              <a:t>projektów :</a:t>
            </a:r>
          </a:p>
          <a:p>
            <a:endParaRPr lang="pl-PL" dirty="0"/>
          </a:p>
          <a:p>
            <a:r>
              <a:rPr lang="pl-PL" dirty="0" smtClean="0"/>
              <a:t>a/</a:t>
            </a:r>
            <a:r>
              <a:rPr lang="pl-PL" b="1" dirty="0"/>
              <a:t>wprowadzanie na rynek nowych lub ulepszonych produktów lub usług </a:t>
            </a:r>
            <a:endParaRPr lang="pl-PL" dirty="0"/>
          </a:p>
          <a:p>
            <a:r>
              <a:rPr lang="pl-PL" dirty="0"/>
              <a:t> </a:t>
            </a:r>
            <a:r>
              <a:rPr lang="pl-PL" dirty="0" smtClean="0"/>
              <a:t>Interwencja </a:t>
            </a:r>
            <a:r>
              <a:rPr lang="pl-PL" dirty="0"/>
              <a:t>ukierunkowana będzie na wsparcie aktywności </a:t>
            </a:r>
            <a:r>
              <a:rPr lang="pl-PL" dirty="0" smtClean="0"/>
              <a:t>inwestycyjnej</a:t>
            </a:r>
          </a:p>
          <a:p>
            <a:r>
              <a:rPr lang="pl-PL" dirty="0" smtClean="0"/>
              <a:t> </a:t>
            </a:r>
            <a:r>
              <a:rPr lang="pl-PL" dirty="0"/>
              <a:t>istniejących mikro, małych i średnich przedsiębiorstw, poprzez </a:t>
            </a:r>
            <a:r>
              <a:rPr lang="pl-PL" dirty="0" smtClean="0"/>
              <a:t>wdrażanie</a:t>
            </a:r>
          </a:p>
          <a:p>
            <a:r>
              <a:rPr lang="pl-PL" dirty="0" smtClean="0"/>
              <a:t> </a:t>
            </a:r>
            <a:r>
              <a:rPr lang="pl-PL" dirty="0"/>
              <a:t>innowacji produktowych, procesowych, organizacyjnych i </a:t>
            </a:r>
            <a:r>
              <a:rPr lang="pl-PL" dirty="0" smtClean="0"/>
              <a:t>marketingowych, </a:t>
            </a:r>
          </a:p>
          <a:p>
            <a:r>
              <a:rPr lang="pl-PL" dirty="0" smtClean="0"/>
              <a:t>co </a:t>
            </a:r>
            <a:r>
              <a:rPr lang="pl-PL" dirty="0"/>
              <a:t>przełoży się na zwiększone zatrudnienie i trwały rozwój firm. </a:t>
            </a:r>
          </a:p>
          <a:p>
            <a:r>
              <a:rPr lang="pl-PL" dirty="0"/>
              <a:t>W ramach przedmiotowej interwencji możliwe będą do realizacji następujące </a:t>
            </a:r>
            <a:r>
              <a:rPr lang="pl-PL" dirty="0" smtClean="0">
                <a:solidFill>
                  <a:srgbClr val="FF0000"/>
                </a:solidFill>
              </a:rPr>
              <a:t>typy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projektów</a:t>
            </a:r>
            <a:r>
              <a:rPr lang="pl-PL" dirty="0"/>
              <a:t>: </a:t>
            </a:r>
          </a:p>
          <a:p>
            <a:r>
              <a:rPr lang="pl-PL" dirty="0" smtClean="0"/>
              <a:t>- </a:t>
            </a:r>
            <a:r>
              <a:rPr lang="pl-PL" dirty="0"/>
              <a:t>rozbudowa przedsiębiorstw, w szczególności związana z wprowadzaniem </a:t>
            </a:r>
            <a:r>
              <a:rPr lang="pl-PL" dirty="0" smtClean="0"/>
              <a:t>na</a:t>
            </a:r>
          </a:p>
          <a:p>
            <a:r>
              <a:rPr lang="pl-PL" dirty="0" smtClean="0"/>
              <a:t> </a:t>
            </a:r>
            <a:r>
              <a:rPr lang="pl-PL" dirty="0"/>
              <a:t>rynek nowych produktów i usług w skali regionu; </a:t>
            </a:r>
          </a:p>
          <a:p>
            <a:r>
              <a:rPr lang="pl-PL" dirty="0" smtClean="0"/>
              <a:t>- </a:t>
            </a:r>
            <a:r>
              <a:rPr lang="pl-PL" dirty="0"/>
              <a:t>realizacja zasadniczych zmian procesu produkcyjnego lub zmiana w </a:t>
            </a:r>
            <a:r>
              <a:rPr lang="pl-PL" dirty="0" smtClean="0"/>
              <a:t>zakresie</a:t>
            </a:r>
          </a:p>
          <a:p>
            <a:r>
              <a:rPr lang="pl-PL" dirty="0" smtClean="0"/>
              <a:t> </a:t>
            </a:r>
            <a:r>
              <a:rPr lang="pl-PL" dirty="0"/>
              <a:t>sposobu świadczenia usług (w tym usług świadczonych drogą elektroniczną); </a:t>
            </a:r>
          </a:p>
          <a:p>
            <a:r>
              <a:rPr lang="pl-PL" dirty="0"/>
              <a:t> </a:t>
            </a:r>
            <a:r>
              <a:rPr lang="pl-PL" dirty="0" smtClean="0"/>
              <a:t>Zakłada </a:t>
            </a:r>
            <a:r>
              <a:rPr lang="pl-PL" dirty="0"/>
              <a:t>się umożliwienie wdrożenia wyników prac B+R w szczególności </a:t>
            </a:r>
            <a:r>
              <a:rPr lang="pl-PL" dirty="0" smtClean="0"/>
              <a:t>jako</a:t>
            </a:r>
          </a:p>
          <a:p>
            <a:r>
              <a:rPr lang="pl-PL" dirty="0" smtClean="0"/>
              <a:t> </a:t>
            </a:r>
            <a:r>
              <a:rPr lang="pl-PL" dirty="0"/>
              <a:t>kontynuację pomyślnie zakończonej fazy badawczo-rozwojowej </a:t>
            </a:r>
            <a:r>
              <a:rPr lang="pl-PL" dirty="0" smtClean="0"/>
              <a:t>projektu</a:t>
            </a:r>
          </a:p>
          <a:p>
            <a:r>
              <a:rPr lang="pl-PL" dirty="0" smtClean="0"/>
              <a:t> </a:t>
            </a:r>
            <a:r>
              <a:rPr lang="pl-PL" dirty="0"/>
              <a:t>realizowanego w ramach Działania 1.2. </a:t>
            </a:r>
          </a:p>
          <a:p>
            <a:r>
              <a:rPr lang="pl-PL" dirty="0"/>
              <a:t>Przewiduje się realizację działań dotyczących nowoczesnych rozwiązań </a:t>
            </a:r>
            <a:endParaRPr lang="pl-PL" dirty="0" smtClean="0"/>
          </a:p>
          <a:p>
            <a:r>
              <a:rPr lang="pl-PL" dirty="0" smtClean="0"/>
              <a:t>umożliwiających </a:t>
            </a:r>
            <a:r>
              <a:rPr lang="pl-PL" dirty="0"/>
              <a:t>redukcję kosztów działalności rynkowej w przedsiębiorstwach, </a:t>
            </a:r>
            <a:endParaRPr lang="pl-PL" dirty="0" smtClean="0"/>
          </a:p>
          <a:p>
            <a:r>
              <a:rPr lang="pl-PL" dirty="0" smtClean="0"/>
              <a:t>wynikającą </a:t>
            </a:r>
            <a:r>
              <a:rPr lang="pl-PL" dirty="0"/>
              <a:t>m.in. z mniejszego zużycia energii lub bardziej efektywnego </a:t>
            </a:r>
            <a:endParaRPr lang="pl-PL" dirty="0" smtClean="0"/>
          </a:p>
          <a:p>
            <a:r>
              <a:rPr lang="pl-PL" dirty="0" smtClean="0"/>
              <a:t>wykorzystania </a:t>
            </a:r>
            <a:r>
              <a:rPr lang="pl-PL" dirty="0"/>
              <a:t>surowców, co w konsekwencji zapewni uzyskanie trwałych </a:t>
            </a:r>
            <a:r>
              <a:rPr lang="pl-PL" dirty="0" smtClean="0"/>
              <a:t>efektów</a:t>
            </a:r>
          </a:p>
          <a:p>
            <a:r>
              <a:rPr lang="pl-PL" dirty="0" smtClean="0"/>
              <a:t> </a:t>
            </a:r>
            <a:r>
              <a:rPr lang="pl-PL" dirty="0"/>
              <a:t>gospodarczych i środowiskowych. 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510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1166843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b/ rozwój </a:t>
            </a:r>
            <a:r>
              <a:rPr lang="pl-PL" b="1" dirty="0">
                <a:solidFill>
                  <a:srgbClr val="FF0000"/>
                </a:solidFill>
              </a:rPr>
              <a:t>produktów i usług opartych na handlu elektronicznym oraz zaawansowanych rozwiązaniach TIK </a:t>
            </a:r>
            <a:endParaRPr lang="pl-PL" b="1" dirty="0" smtClean="0">
              <a:solidFill>
                <a:srgbClr val="FF0000"/>
              </a:solidFill>
            </a:endParaRPr>
          </a:p>
          <a:p>
            <a:endParaRPr lang="pl-PL" dirty="0"/>
          </a:p>
          <a:p>
            <a:r>
              <a:rPr lang="pl-PL" dirty="0"/>
              <a:t>Interwencja obejmować będzie rozwój produktów i usług opartych na technologiach informacyjno-komunikacyjnych, w tym sprzedaż produktów i usług w Internecie, tworzenie i udostępnianie usług elektronicznych, optymalizację procesów ułatwiających zarządzanie przedsiębiorstwem oraz współpracę pomiędzy przedsiębiorcami poprzez rozwiązania informatyczne. </a:t>
            </a:r>
          </a:p>
          <a:p>
            <a:r>
              <a:rPr lang="pl-PL" dirty="0"/>
              <a:t>Efektem działania będzie zwiększenie roli handlu elektronicznego w działalności gospodarczej.</a:t>
            </a:r>
          </a:p>
        </p:txBody>
      </p:sp>
    </p:spTree>
    <p:extLst>
      <p:ext uri="{BB962C8B-B14F-4D97-AF65-F5344CB8AC3E}">
        <p14:creationId xmlns:p14="http://schemas.microsoft.com/office/powerpoint/2010/main" val="1606808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86000" y="2348880"/>
            <a:ext cx="4572000" cy="33547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just">
              <a:buNone/>
            </a:pPr>
            <a:r>
              <a:rPr lang="pl-PL" sz="3200" i="1" dirty="0">
                <a:solidFill>
                  <a:srgbClr val="FF0000"/>
                </a:solidFill>
              </a:rPr>
              <a:t>Dziękuję za uwagę </a:t>
            </a:r>
            <a:endParaRPr lang="pl-PL" sz="3200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l-PL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l-PL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l-PL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i="1" dirty="0" smtClean="0">
                <a:solidFill>
                  <a:srgbClr val="FF0000"/>
                </a:solidFill>
              </a:rPr>
              <a:t>    </a:t>
            </a:r>
            <a:endParaRPr lang="pl-PL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i="1" dirty="0">
                <a:solidFill>
                  <a:srgbClr val="FF0000"/>
                </a:solidFill>
              </a:rPr>
              <a:t>Mława 13.10.2016 r. </a:t>
            </a:r>
            <a:endParaRPr lang="pl-PL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l-PL" i="1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pl-PL" i="1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pl-PL" i="1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pl-PL" i="1" dirty="0" smtClean="0">
                <a:solidFill>
                  <a:srgbClr val="00B0F0"/>
                </a:solidFill>
              </a:rPr>
              <a:t>                 </a:t>
            </a:r>
          </a:p>
          <a:p>
            <a:pPr marL="0" indent="0" algn="just">
              <a:buNone/>
            </a:pPr>
            <a:r>
              <a:rPr lang="pl-PL" i="1" dirty="0" smtClean="0">
                <a:solidFill>
                  <a:srgbClr val="00B0F0"/>
                </a:solidFill>
              </a:rPr>
              <a:t> </a:t>
            </a:r>
            <a:r>
              <a:rPr lang="pl-PL" i="1" dirty="0">
                <a:solidFill>
                  <a:srgbClr val="00B0F0"/>
                </a:solidFill>
              </a:rPr>
              <a:t>Antoni Rutka       www: arutka@vp.pl</a:t>
            </a:r>
          </a:p>
        </p:txBody>
      </p:sp>
    </p:spTree>
    <p:extLst>
      <p:ext uri="{BB962C8B-B14F-4D97-AF65-F5344CB8AC3E}">
        <p14:creationId xmlns:p14="http://schemas.microsoft.com/office/powerpoint/2010/main" val="7720425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527</Words>
  <Application>Microsoft Office PowerPoint</Application>
  <PresentationFormat>Pokaz na ekranie (4:3)</PresentationFormat>
  <Paragraphs>90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Dotacje unijne dla przedsiębiorców  MSP w r.2016</vt:lpstr>
      <vt:lpstr>Aktualne nabory wniosków-konkursy projektów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Daria</dc:creator>
  <cp:lastModifiedBy>Antoni Rutka</cp:lastModifiedBy>
  <cp:revision>69</cp:revision>
  <dcterms:created xsi:type="dcterms:W3CDTF">2013-01-10T12:00:35Z</dcterms:created>
  <dcterms:modified xsi:type="dcterms:W3CDTF">2016-10-10T07:14:31Z</dcterms:modified>
</cp:coreProperties>
</file>