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7" r:id="rId10"/>
    <p:sldId id="268" r:id="rId11"/>
    <p:sldId id="269" r:id="rId12"/>
    <p:sldId id="270" r:id="rId13"/>
    <p:sldId id="271" r:id="rId14"/>
    <p:sldId id="272" r:id="rId15"/>
    <p:sldId id="266" r:id="rId16"/>
  </p:sldIdLst>
  <p:sldSz cx="12192000" cy="685800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42361-C642-4AAD-8C2D-8954DFADE567}" type="datetimeFigureOut">
              <a:rPr lang="pl-PL" smtClean="0"/>
              <a:t>2016-10-11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A8F2D-1D47-48A0-A352-A83C8F4EFF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1308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517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678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264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2177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593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37847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38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246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93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852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93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61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582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08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805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77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18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2219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lnocnemazowsze.pl/" TargetMode="External"/><Relationship Id="rId2" Type="http://schemas.openxmlformats.org/officeDocument/2006/relationships/hyperlink" Target="mailto:biuro@polnocnemazowsze.pl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4212" y="2421229"/>
            <a:ext cx="6400800" cy="3369972"/>
          </a:xfrm>
        </p:spPr>
        <p:txBody>
          <a:bodyPr>
            <a:normAutofit/>
          </a:bodyPr>
          <a:lstStyle/>
          <a:p>
            <a:pPr algn="ctr"/>
            <a:endParaRPr lang="pl-PL" sz="3200" b="1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pl-PL" sz="32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STOWARZYSZENIE LOKALNA GRUPA DZIAŁANIA </a:t>
            </a:r>
          </a:p>
          <a:p>
            <a:pPr algn="ctr"/>
            <a:r>
              <a:rPr lang="pl-PL" sz="32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„ PÓŁNOCNE MAZOWSZE ”</a:t>
            </a: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21195" y="220886"/>
            <a:ext cx="9001125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17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684212" y="2343956"/>
            <a:ext cx="8534400" cy="3650444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621449" y="-1996225"/>
            <a:ext cx="8534400" cy="5846531"/>
          </a:xfrm>
        </p:spPr>
        <p:txBody>
          <a:bodyPr>
            <a:normAutofit/>
          </a:bodyPr>
          <a:lstStyle/>
          <a:p>
            <a:r>
              <a:rPr lang="pl-PL" sz="2400" b="1" dirty="0" smtClean="0">
                <a:solidFill>
                  <a:schemeClr val="bg1"/>
                </a:solidFill>
              </a:rPr>
              <a:t>SZCZEGÓŁOWE KRYTRERIA WYBORU PROJEKTÓW</a:t>
            </a:r>
            <a:endParaRPr lang="pl-PL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680596"/>
              </p:ext>
            </p:extLst>
          </p:nvPr>
        </p:nvGraphicFramePr>
        <p:xfrm>
          <a:off x="296214" y="1262129"/>
          <a:ext cx="11694017" cy="54477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7627"/>
                <a:gridCol w="4005222"/>
                <a:gridCol w="2547607"/>
                <a:gridCol w="4403561"/>
              </a:tblGrid>
              <a:tr h="12012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L.p.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39483" marR="3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Kryterium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39483" marR="3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 Adekwatność do diagnozy i analizy SWOT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39483" marR="3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Punktacja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39483" marR="39483" marT="0" marB="0" anchor="ctr"/>
                </a:tc>
              </a:tr>
              <a:tr h="8580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1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39483" marR="3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Doświadczenie wnioskodawcy lub partnera deklarującego udział w projekcie,</a:t>
                      </a:r>
                      <a:br>
                        <a:rPr lang="pl-PL" sz="1050" b="1" kern="50" dirty="0">
                          <a:effectLst/>
                        </a:rPr>
                      </a:br>
                      <a:r>
                        <a:rPr lang="pl-PL" sz="1050" b="1" kern="50" dirty="0">
                          <a:effectLst/>
                        </a:rPr>
                        <a:t>w aplikowaniu lub realizacji projektów dofinansowanych z funduszy krajowych lub UE</a:t>
                      </a:r>
                      <a:br>
                        <a:rPr lang="pl-PL" sz="1050" b="1" kern="50" dirty="0">
                          <a:effectLst/>
                        </a:rPr>
                      </a:br>
                      <a:r>
                        <a:rPr lang="pl-PL" sz="1050" b="1" kern="50" dirty="0">
                          <a:effectLst/>
                        </a:rPr>
                        <a:t>(0-4 pkt)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39483" marR="3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Zapewnienie odpowiedniej jakości realizowanych operacji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39483" marR="3948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4 pkt - zrealizowanie 3 lub więcej projektów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2 pkt - zrealizowanie 2 projektów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1 pkt - zrealizowany 1 projekt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0 pkt - brak zrealizowanego projektu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39483" marR="39483" marT="0" marB="0" anchor="ctr"/>
                </a:tc>
              </a:tr>
              <a:tr h="10736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2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39483" marR="3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Wnioskodawca korzystał z doradztwa i szkoleń świadczonych przez biuro LGD  i/lub uczestniczył w szkoleniu nt. PROW 2014 - 2020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(0-4 pkt)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39483" marR="3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Odpowiednią jakość wniosków i operacji zapewniają właściwie przygotowani wnioskodawcy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39483" marR="3948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4 pkt – tak, korzystał z doradztwa i szkolenia stacjonarnego lub szkolenia e-learningowego (3 szkolenia)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3 pkt – tak, korzystał z doradztwa i szkolenia stacjonarnego, albo e-learningowego (2 szkolenia)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0 pkt – nie korzystał z doradztwa i szkoleń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39483" marR="39483" marT="0" marB="0" anchor="ctr"/>
                </a:tc>
              </a:tr>
              <a:tr h="12012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3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39483" marR="3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Partnerstwo z innymi podmiotami (0-6 pkt)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39483" marR="3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Wskazano na potrzebę rozwoju współpracy i  współdziałania oraz partnerstwa gospodarczego 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39483" marR="3948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6 pkt – przewidziano współprace z min. trzema podmiotami sektorowymi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4 pkt – przewidziano współpracę z dwoma podmiotami sektorowymi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2 pkt – przewidziano współprace z jednym podmiotem sektorowym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0 pkt –  nie przewidziano współpracy z żadnym podmiotem 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39483" marR="39483" marT="0" marB="0" anchor="ctr"/>
                </a:tc>
              </a:tr>
              <a:tr h="11136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4.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39483" marR="3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Operacja dotyczy aktywizacji  działalności gospodarczej w zakresie lokalnych zasobów (techniczno-gospodarczych, przyrodniczych, społecznych, kulturowych)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(0-4 pkt)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39483" marR="3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Niedostateczny stopień  ekonomicznego wykorzystania lokalnych zasobów obszaru LGD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39483" marR="3948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4 pkt – bezpośredni związek operacji z lokalnymi zasobami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2 pkt – pośredni związek operacji z lokalnymi zasobami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0 pkt –  brak związku operacji z  lokalnymi zasobami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39483" marR="39483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7701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377044"/>
              </p:ext>
            </p:extLst>
          </p:nvPr>
        </p:nvGraphicFramePr>
        <p:xfrm>
          <a:off x="540913" y="380967"/>
          <a:ext cx="11217498" cy="60971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2808"/>
                <a:gridCol w="3347785"/>
                <a:gridCol w="2984557"/>
                <a:gridCol w="4172348"/>
              </a:tblGrid>
              <a:tr h="11290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5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0645" marR="406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Realizacja operacji spowoduje utworzenie miejsc pracy w przeliczeniu na pełen etat średniorocznie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(0-6 pkt)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0645" marR="406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W diagnozie wskazano na niewystarczającą ilość miejsc pracy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0645" marR="4064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6 pkt – 3 miejsca pracy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4 pkt – 2 miejsca pracy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2 pkt – 1 miejsce pracy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0 pkt – operacja nie powoduje powstania miejsca pracy.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0645" marR="40645" marT="0" marB="0" anchor="ctr"/>
                </a:tc>
              </a:tr>
              <a:tr h="15807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6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0645" marR="406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Czy wnioskodawca jest osobą z grupy defaworyzowanej lub tworzy miejsce pracy dla w/w grupy (osoby do 25 r. ż., kobiety, w szcz. 50+ bezrobotni, niepełnosprawni)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(0-3 pkt)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0645" marR="406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W diagnozie wyszczególniono grupy </a:t>
                      </a:r>
                      <a:r>
                        <a:rPr lang="pl-PL" sz="1050" b="1" kern="50" dirty="0" err="1">
                          <a:effectLst/>
                        </a:rPr>
                        <a:t>defaworyzowane</a:t>
                      </a:r>
                      <a:r>
                        <a:rPr lang="pl-PL" sz="1050" b="1" kern="50" dirty="0">
                          <a:effectLst/>
                        </a:rPr>
                        <a:t> ze względu na dostęp do rynku pracy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0645" marR="4064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3 pkt – tak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0 pkt – nie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0645" marR="40645" marT="0" marB="0" anchor="ctr"/>
                </a:tc>
              </a:tr>
              <a:tr h="33872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7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0645" marR="406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Operacja ma charakter innowacyjny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(0-6 pkt)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0645" marR="406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Preferowane będą operacje innowacyjne, w tym </a:t>
                      </a:r>
                      <a:r>
                        <a:rPr lang="pl-PL" sz="1050" b="1" kern="50" dirty="0" err="1">
                          <a:effectLst/>
                        </a:rPr>
                        <a:t>ekoinnowacyjne</a:t>
                      </a:r>
                      <a:r>
                        <a:rPr lang="pl-PL" sz="1050" b="1" kern="50" dirty="0">
                          <a:effectLst/>
                        </a:rPr>
                        <a:t> i związane z zastosowaniem technik informacyjno-komunikacyjnych, które wykorzystują nie praktykowane dotąd zastosowanie: zasobów, technik i technologii, systemów zarządzania i organizacji lub realizujące nowe usługi/produkty na obszarze LGD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0645" marR="4064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6 pkt – rozwiązanie jest nowe na obszarze LGD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4 pkt – rozwiązanie jest nowe na obszarze gminy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2 pkt – rozwiązanie jest nowe na obszarze miejscowości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0 pkt – rozwiązanie nie posiada cech innowacyjności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0645" marR="4064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7680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791176"/>
              </p:ext>
            </p:extLst>
          </p:nvPr>
        </p:nvGraphicFramePr>
        <p:xfrm>
          <a:off x="463639" y="180305"/>
          <a:ext cx="11346288" cy="65748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4786"/>
                <a:gridCol w="3544952"/>
                <a:gridCol w="3160331"/>
                <a:gridCol w="3886219"/>
              </a:tblGrid>
              <a:tr h="16676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8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18209" marR="182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Zastosowanie rozwiązań sprzyjających ochronie środowiska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(0-6 pkt)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18209" marR="182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Wskazano na potrzebę ekologizacji działalności gospodarczej,  rozwoju świadomości i postaw proekologicznych podejmowaniu działań przyjaznych środowisku  i bioróżnorodności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 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18209" marR="1820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6 pkt – zastosowanie rozwiązań sprzyjających ochronie środowiska bezpośrednio (wymierny efekt ekologiczny)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3 pkt – zastosowanie rozwiązań sprzyjających ochronie środowiska  pośrednio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0 pkt –  nie zastosowanie rozwiązań sprzyjających ochronie środowiska 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 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18209" marR="18209" marT="0" marB="0" anchor="ctr"/>
                </a:tc>
              </a:tr>
              <a:tr h="1329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9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18209" marR="182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Zastosowanie rozwiązań sprzyjających ochronie i / lub adaptacji do zmian klimatu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(0-6 pkt)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18209" marR="182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Wskazano na potrzebę działań w zakresie przeciwdziałania zmianom klimatu, zmniejszenia emisyjności oraz adaptacji do zmian klimatu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 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18209" marR="1820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6 pkt – zastosowanie rozwiązań sprzyjających ochronie klimatu i niskoemisyjności lub adaptacji do tych zmian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3 pkt – zastosowanie rozwiązań sprzyjających niskoemisyjności pośrednio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0 pkt –  nie zastosowanie rozwiązań w zakresie niskoemisyjności i adaptacji do zmian klimatu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18209" marR="18209" marT="0" marB="0" anchor="ctr"/>
                </a:tc>
              </a:tr>
              <a:tr h="1163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10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18209" marR="182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Zintegrowanie i komplementarność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(0-2 pkt)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18209" marR="182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Operacje realizowane w ramach LSR powinny być komplementarne, nie powielać się i sprzyjać osiąganiu efekty synergii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18209" marR="1820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2 pkt – operacja uwzględnia interesariuszy innych operacji LSR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0 pkt – operacja nie uwzględnia interesariuszy innych operacji realizowanych na obszarze LGD 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 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18209" marR="18209" marT="0" marB="0" anchor="ctr"/>
                </a:tc>
              </a:tr>
              <a:tr h="1163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11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18209" marR="182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Wpływ na rozwój turystyki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(0-4 pkt)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18209" marR="182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Stwierdzono potrzebę stymulowania rozwoju turystyki na obszarze LGD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18209" marR="1820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4 pkt – operacja ma bezpośredni związek z rozwojem turystyki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2 pkt – operacja ma pośredni związek z rozwojem turystyki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0 pkt –  operacja nie ma żadnego związku z rozwojem turystyki lub nie dotyczy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18209" marR="18209" marT="0" marB="0" anchor="ctr"/>
                </a:tc>
              </a:tr>
              <a:tr h="6587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12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18209" marR="182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Wpływ na promocję LGD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(0-2 pkt)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18209" marR="182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Istnieje potrzeba promocji obszaru LGD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18209" marR="1820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2 pkt – operacja przewiduje promocję obszaru LGD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0 pkt –  operacja nie przewiduje promocji obszaru LGD lub nie dotyczy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18209" marR="18209" marT="0" marB="0" anchor="ctr"/>
                </a:tc>
              </a:tr>
              <a:tr h="405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18209" marR="182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18209" marR="182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18209" marR="1820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18209" marR="1820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757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511352"/>
              </p:ext>
            </p:extLst>
          </p:nvPr>
        </p:nvGraphicFramePr>
        <p:xfrm>
          <a:off x="231819" y="103030"/>
          <a:ext cx="11410681" cy="63879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9071"/>
                <a:gridCol w="3565069"/>
                <a:gridCol w="3178267"/>
                <a:gridCol w="3908274"/>
              </a:tblGrid>
              <a:tr h="12784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13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5316" marR="553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Biznesplan (jeśli dotyczy) jest racjonalny, realny oraz nie budzący wątpliwości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(0-3 pkt) 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5316" marR="553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Dobrze opracowany biznesplan jest warunkiem ekonomicznego powodzenia przedsięwzięcia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5316" marR="553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3 pkt – tak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0 pkt – nie lub nie dotyczy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5316" marR="55316" marT="0" marB="0" anchor="ctr"/>
                </a:tc>
              </a:tr>
              <a:tr h="22990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14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5316" marR="553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Operacja w zakresie infrastruktury turystycznej, rekreacyjnej, kulturalnej lub drogowej realizowana jest w miejscowości zamieszkanej przez mniej niż 5 tys. mieszkańców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(0-3 pkt)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5316" marR="553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Wsparcie mniejszych miejscowości 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5316" marR="553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3 pkt – tak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0 pkt – nie lub nie dotyczy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5316" marR="55316" marT="0" marB="0" anchor="ctr"/>
                </a:tc>
              </a:tr>
              <a:tr h="10227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15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5316" marR="553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Operacja podnosi kwalifikacje zawodowe wnioskodawcy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(0-2 pkt)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5316" marR="553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Niedostateczne dopasowanie podaży pracy do potrzeb rynku pracy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5316" marR="553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2 pkt – tak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0 pkt – nie lub nie dotyczy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5316" marR="55316" marT="0" marB="0" anchor="ctr"/>
                </a:tc>
              </a:tr>
              <a:tr h="17876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16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5316" marR="553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Operacja wpłynie na osiągnięcie wyższego wskaźnika rezultatu, niż minimalny określony w ogłoszeniu o konkursie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(0-2 pkt)</a:t>
                      </a:r>
                      <a:endParaRPr lang="pl-PL" sz="1050" b="1" kern="5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316" marR="553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140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Efektywność realizacji LSR</a:t>
                      </a:r>
                      <a:endParaRPr lang="pl-PL" sz="1050" b="1" kern="5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316" marR="553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2 pkt – tak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0 pkt – nie</a:t>
                      </a:r>
                      <a:endParaRPr lang="pl-PL" sz="1050" b="1" kern="5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316" marR="55316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8932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38182"/>
              </p:ext>
            </p:extLst>
          </p:nvPr>
        </p:nvGraphicFramePr>
        <p:xfrm>
          <a:off x="309092" y="296213"/>
          <a:ext cx="11578107" cy="62076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0210"/>
                <a:gridCol w="3617378"/>
                <a:gridCol w="3224899"/>
                <a:gridCol w="3965620"/>
              </a:tblGrid>
              <a:tr h="9583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17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3151" marR="531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Efekty operacji będą trwałe ponad minimalny zakres trwałości efektów operacji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(0-2 pkt)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3151" marR="531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Efektywność realizacji LSR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3151" marR="531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2 pkt – tak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0 pkt – nie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3151" marR="53151" marT="0" marB="0" anchor="ctr"/>
                </a:tc>
              </a:tr>
              <a:tr h="11979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18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3151" marR="531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Efekt operacji będzie miał charakter modelowy i wzorcowy dla innych tego typu przedsięwzięć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(0-2 pkt)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3151" marR="531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Efektywność realizacji LSR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3151" marR="531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2 pkt – tak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0 pkt – nie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3151" marR="53151" marT="0" marB="0" anchor="ctr"/>
                </a:tc>
              </a:tr>
              <a:tr h="11979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19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3151" marR="531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Operacja wpłynie na jakość życia mieszkańców LGD i przyczyni się do zmniejszenia wykluczenia społecznego (0-2 pkt) 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3151" marR="531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Efektywność społeczna realizacji LSR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3151" marR="531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2 pkt – tak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0 pkt – nie lub nie dotyczy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3151" marR="53151" marT="0" marB="0" anchor="ctr"/>
                </a:tc>
              </a:tr>
              <a:tr h="16771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20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3151" marR="531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Działalność bazująca na produktach lokalnych ukierunkowanych na zaspokajanie grup defaworyzowanych określonych w LSR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(0-2 pkt)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3151" marR="531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Promowanie lokalnych produktów i przeciwdziałanie wykluczeniu społecznemu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3151" marR="531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2 pkt – tak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0 pkt – nie lub nie dotyczy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3151" marR="53151" marT="0" marB="0" anchor="ctr"/>
                </a:tc>
              </a:tr>
              <a:tr h="11762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21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3151" marR="531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Operacja wspiera rozwój ekonomii społecznej i partnerstwa międzysektorowego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(0-2 pkt)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3151" marR="531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>
                          <a:effectLst/>
                        </a:rPr>
                        <a:t>Wspieranie rozwoju ekonomii społecznej i partnerstwa międzysektorowego</a:t>
                      </a:r>
                      <a:endParaRPr lang="pl-PL" sz="105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3151" marR="531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2 pkt – tak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kern="50" dirty="0">
                          <a:effectLst/>
                        </a:rPr>
                        <a:t>0 pkt – nie lub nie dotyczy</a:t>
                      </a:r>
                      <a:endParaRPr lang="pl-PL" sz="105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53151" marR="53151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2763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4212" y="669702"/>
            <a:ext cx="8215089" cy="3825026"/>
          </a:xfrm>
        </p:spPr>
        <p:txBody>
          <a:bodyPr/>
          <a:lstStyle/>
          <a:p>
            <a:r>
              <a:rPr lang="pl-PL" dirty="0" smtClean="0"/>
              <a:t>	</a:t>
            </a:r>
            <a:r>
              <a:rPr lang="pl-PL" dirty="0"/>
              <a:t>	</a:t>
            </a:r>
            <a:r>
              <a:rPr lang="pl-PL" b="1" dirty="0">
                <a:solidFill>
                  <a:schemeClr val="bg1"/>
                </a:solidFill>
              </a:rPr>
              <a:t>DZIĘKUJĘ ZA UWAGĘ </a:t>
            </a:r>
            <a:r>
              <a:rPr lang="pl-PL" b="1" dirty="0" smtClean="0">
                <a:solidFill>
                  <a:schemeClr val="bg1"/>
                </a:solidFill>
              </a:rPr>
              <a:t/>
            </a:r>
            <a:br>
              <a:rPr lang="pl-PL" b="1" dirty="0" smtClean="0">
                <a:solidFill>
                  <a:schemeClr val="bg1"/>
                </a:solidFill>
              </a:rPr>
            </a:br>
            <a:r>
              <a:rPr lang="pl-PL" b="1" dirty="0">
                <a:solidFill>
                  <a:schemeClr val="bg1"/>
                </a:solidFill>
              </a:rPr>
              <a:t/>
            </a:r>
            <a:br>
              <a:rPr lang="pl-PL" b="1" dirty="0">
                <a:solidFill>
                  <a:schemeClr val="bg1"/>
                </a:solidFill>
              </a:rPr>
            </a:br>
            <a:r>
              <a:rPr lang="pl-PL" b="1" dirty="0">
                <a:solidFill>
                  <a:schemeClr val="bg1"/>
                </a:solidFill>
              </a:rPr>
              <a:t/>
            </a:r>
            <a:br>
              <a:rPr lang="pl-PL" b="1" dirty="0">
                <a:solidFill>
                  <a:schemeClr val="bg1"/>
                </a:solidFill>
              </a:rPr>
            </a:br>
            <a:r>
              <a:rPr lang="pl-PL" b="1" dirty="0" smtClean="0">
                <a:solidFill>
                  <a:schemeClr val="bg1"/>
                </a:solidFill>
              </a:rPr>
              <a:t>							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4210" y="3928056"/>
            <a:ext cx="10018133" cy="2485623"/>
          </a:xfrm>
        </p:spPr>
        <p:txBody>
          <a:bodyPr>
            <a:noAutofit/>
          </a:bodyPr>
          <a:lstStyle/>
          <a:p>
            <a:pPr algn="r"/>
            <a:r>
              <a:rPr lang="pl-PL" sz="18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Kontakt: Biuro LGD </a:t>
            </a:r>
          </a:p>
          <a:p>
            <a:pPr algn="r"/>
            <a:r>
              <a:rPr lang="pl-PL" sz="18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Zielona </a:t>
            </a:r>
            <a:r>
              <a:rPr lang="pl-PL" sz="1800" b="1" dirty="0">
                <a:solidFill>
                  <a:srgbClr val="002060"/>
                </a:solidFill>
                <a:latin typeface="Arial Black" panose="020B0A04020102020204" pitchFamily="34" charset="0"/>
              </a:rPr>
              <a:t>24, 06-408 </a:t>
            </a:r>
            <a:r>
              <a:rPr lang="pl-PL" sz="18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Krasne</a:t>
            </a:r>
          </a:p>
          <a:p>
            <a:pPr algn="r"/>
            <a:r>
              <a:rPr lang="pt-BR" sz="1800" b="1" dirty="0">
                <a:solidFill>
                  <a:srgbClr val="002060"/>
                </a:solidFill>
                <a:latin typeface="Arial Black" panose="020B0A04020102020204" pitchFamily="34" charset="0"/>
              </a:rPr>
              <a:t>Tel. 23 671 12 02</a:t>
            </a:r>
            <a:br>
              <a:rPr lang="pt-BR" sz="1800" b="1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pt-BR" sz="1800" b="1" dirty="0">
                <a:solidFill>
                  <a:srgbClr val="002060"/>
                </a:solidFill>
                <a:latin typeface="Arial Black" panose="020B0A04020102020204" pitchFamily="34" charset="0"/>
              </a:rPr>
              <a:t>e-mail: </a:t>
            </a:r>
            <a:r>
              <a:rPr lang="pt-BR" sz="1800" b="1" dirty="0" smtClean="0">
                <a:solidFill>
                  <a:srgbClr val="FF0000"/>
                </a:solidFill>
                <a:latin typeface="Arial Black" panose="020B0A04020102020204" pitchFamily="34" charset="0"/>
                <a:hlinkClick r:id="rId2"/>
              </a:rPr>
              <a:t>biuro@polnocnemazowsze.pl</a:t>
            </a:r>
            <a:endParaRPr lang="pl-PL" sz="1800" b="1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r"/>
            <a:r>
              <a:rPr lang="pl-PL" sz="18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Strona</a:t>
            </a:r>
            <a:r>
              <a:rPr lang="pl-PL" sz="1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pl-PL" sz="1800" b="1" u="sng" dirty="0" smtClean="0">
                <a:solidFill>
                  <a:srgbClr val="FF0000"/>
                </a:solidFill>
                <a:latin typeface="Arial Black" panose="020B0A04020102020204" pitchFamily="34" charset="0"/>
                <a:hlinkClick r:id="rId3"/>
              </a:rPr>
              <a:t>www.polnocnemazowsze.pl</a:t>
            </a:r>
            <a:endParaRPr lang="pl-PL" sz="1800" b="1" u="sng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r"/>
            <a:r>
              <a:rPr lang="pl-PL" sz="18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szkolenia </a:t>
            </a:r>
            <a:r>
              <a:rPr lang="pl-PL" sz="1800" b="1" dirty="0">
                <a:solidFill>
                  <a:srgbClr val="002060"/>
                </a:solidFill>
                <a:latin typeface="Arial Black" panose="020B0A04020102020204" pitchFamily="34" charset="0"/>
              </a:rPr>
              <a:t>e-learningowe </a:t>
            </a:r>
            <a:r>
              <a:rPr lang="pl-PL" sz="1800" b="1" u="sng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www.epik24.pl</a:t>
            </a:r>
          </a:p>
        </p:txBody>
      </p:sp>
    </p:spTree>
    <p:extLst>
      <p:ext uri="{BB962C8B-B14F-4D97-AF65-F5344CB8AC3E}">
        <p14:creationId xmlns:p14="http://schemas.microsoft.com/office/powerpoint/2010/main" val="222024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6014435" y="685800"/>
            <a:ext cx="5988675" cy="1371600"/>
          </a:xfrm>
        </p:spPr>
        <p:txBody>
          <a:bodyPr/>
          <a:lstStyle/>
          <a:p>
            <a:r>
              <a:rPr lang="pl-PL" b="1" dirty="0" smtClean="0">
                <a:solidFill>
                  <a:srgbClr val="002060"/>
                </a:solidFill>
              </a:rPr>
              <a:t>OBSZAR LGD „PÓŁNOCNE MAZOWSZE”</a:t>
            </a:r>
            <a:endParaRPr lang="pl-PL" b="1" dirty="0">
              <a:solidFill>
                <a:srgbClr val="002060"/>
              </a:solidFill>
            </a:endParaRPr>
          </a:p>
        </p:txBody>
      </p:sp>
      <p:pic>
        <p:nvPicPr>
          <p:cNvPr id="1030" name="Picture 6" descr="http://www.polnocnemazowsze.pl/wp-content/uploads/2016/06/Mapa-LGD-201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69" y="103031"/>
            <a:ext cx="5872766" cy="6581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ymbol zastępczy tekstu 6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3392511"/>
          </a:xfrm>
        </p:spPr>
        <p:txBody>
          <a:bodyPr>
            <a:normAutofit/>
          </a:bodyPr>
          <a:lstStyle/>
          <a:p>
            <a:r>
              <a:rPr lang="pl-PL" b="1" dirty="0"/>
              <a:t>Obszar </a:t>
            </a:r>
            <a:r>
              <a:rPr lang="pl-PL" b="1" dirty="0" smtClean="0"/>
              <a:t>obejmuje </a:t>
            </a:r>
            <a:r>
              <a:rPr lang="pl-PL" b="1" dirty="0"/>
              <a:t>17 gmin z terenu czterech powiatów: przasnyskiego (Krzynowłoga Mała, Czernice Borowe, Krasne, gmina wiejska </a:t>
            </a:r>
            <a:r>
              <a:rPr lang="pl-PL" b="1" dirty="0" smtClean="0"/>
              <a:t>              i </a:t>
            </a:r>
            <a:r>
              <a:rPr lang="pl-PL" b="1" dirty="0"/>
              <a:t>miejska Przasnysz), ciechanowskiego (Grudusk, Regimin, Opinogóra Górna, Gołymin – Ośrodek, Sońsk, Ojrzeń, gmina wiejska Ciechanów), mławskiego (Dzierzgowo, Stupsk, Szydłowo, Wieczfnia Kościelna), makowskiego (Karniewo).</a:t>
            </a:r>
          </a:p>
        </p:txBody>
      </p:sp>
    </p:spTree>
    <p:extLst>
      <p:ext uri="{BB962C8B-B14F-4D97-AF65-F5344CB8AC3E}">
        <p14:creationId xmlns:p14="http://schemas.microsoft.com/office/powerpoint/2010/main" val="242611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2545" y="891862"/>
            <a:ext cx="10058400" cy="2743200"/>
          </a:xfrm>
        </p:spPr>
        <p:txBody>
          <a:bodyPr>
            <a:normAutofit fontScale="90000"/>
          </a:bodyPr>
          <a:lstStyle/>
          <a:p>
            <a:r>
              <a:rPr lang="pl-PL" b="1" u="sng" dirty="0">
                <a:solidFill>
                  <a:srgbClr val="002060"/>
                </a:solidFill>
                <a:latin typeface="Arial Black" panose="020B0A04020102020204" pitchFamily="34" charset="0"/>
              </a:rPr>
              <a:t>C</a:t>
            </a:r>
            <a:r>
              <a:rPr lang="pl-PL" b="1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ele </a:t>
            </a:r>
            <a:r>
              <a:rPr lang="pl-PL" b="1" u="sng" dirty="0">
                <a:solidFill>
                  <a:srgbClr val="002060"/>
                </a:solidFill>
                <a:latin typeface="Arial Black" panose="020B0A04020102020204" pitchFamily="34" charset="0"/>
              </a:rPr>
              <a:t>główne </a:t>
            </a:r>
            <a:r>
              <a:rPr lang="pl-PL" b="1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LSR</a:t>
            </a:r>
            <a:r>
              <a:rPr lang="pl-PL" b="1" u="sng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pl-PL" b="1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pl-PL" b="1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pl-PL" b="1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LGD ”PÓŁNOCNE MAZOWSZE”</a:t>
            </a:r>
            <a:br>
              <a:rPr lang="pl-PL" b="1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pl-PL" b="1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pl-PL" b="1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pl-PL" b="1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pl-PL" b="1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pl-PL" b="1" u="sng" dirty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pl-PL" b="1" u="sng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pl-PL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pl-PL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pl-PL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pl-PL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endParaRPr lang="pl-PL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4212" y="1648497"/>
            <a:ext cx="8535988" cy="434590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sz="28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1. Wzrost </a:t>
            </a:r>
            <a:r>
              <a:rPr lang="pl-PL" sz="2800" b="1" dirty="0">
                <a:solidFill>
                  <a:schemeClr val="bg1"/>
                </a:solidFill>
                <a:latin typeface="Arial Black" panose="020B0A04020102020204" pitchFamily="34" charset="0"/>
              </a:rPr>
              <a:t>kapitału ludzkiego i społecznego na obszarze </a:t>
            </a:r>
            <a:r>
              <a:rPr lang="pl-PL" sz="28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LGD</a:t>
            </a:r>
          </a:p>
          <a:p>
            <a:pPr marL="457200" indent="-457200" algn="just">
              <a:buFontTx/>
              <a:buChar char="-"/>
            </a:pPr>
            <a:endParaRPr lang="pl-PL" sz="2800" b="1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just"/>
            <a:r>
              <a:rPr lang="pl-PL" sz="32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2. Rozwój </a:t>
            </a:r>
            <a:r>
              <a:rPr lang="pl-PL" sz="32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przedsiębiorczości i kapitału gospodarczego obszaru </a:t>
            </a:r>
            <a:endParaRPr lang="pl-PL" sz="32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0" indent="-457200" algn="just">
              <a:buFontTx/>
              <a:buChar char="-"/>
            </a:pPr>
            <a:endParaRPr lang="pl-PL" sz="2800" b="1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just"/>
            <a:r>
              <a:rPr lang="pl-PL" sz="28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3. Wykorzystanie </a:t>
            </a:r>
            <a:r>
              <a:rPr lang="pl-PL" sz="2800" b="1" dirty="0">
                <a:solidFill>
                  <a:schemeClr val="bg1"/>
                </a:solidFill>
                <a:latin typeface="Arial Black" panose="020B0A04020102020204" pitchFamily="34" charset="0"/>
              </a:rPr>
              <a:t>kapitału przyrodniczego </a:t>
            </a:r>
            <a:r>
              <a:rPr lang="pl-PL" sz="28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           i kulturowego obszaru </a:t>
            </a:r>
            <a:r>
              <a:rPr lang="pl-PL" sz="2800" b="1" dirty="0">
                <a:solidFill>
                  <a:schemeClr val="bg1"/>
                </a:solidFill>
                <a:latin typeface="Arial Black" panose="020B0A04020102020204" pitchFamily="34" charset="0"/>
              </a:rPr>
              <a:t>LGD do rozwoju turystyki</a:t>
            </a:r>
          </a:p>
          <a:p>
            <a:pPr algn="just"/>
            <a:endParaRPr lang="pl-PL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14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28800" y="2675467"/>
            <a:ext cx="8534400" cy="1507067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Harmonogram planowanych naborów wniosków o udzielenie wsparcia na wdrażanie operacji</a:t>
            </a:r>
            <a:br>
              <a:rPr lang="pl-PL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pl-PL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w ramach strategii rozwoju lokalnego kierowanego przez społeczność dotyczące przedsiębiorczości</a:t>
            </a:r>
            <a:endParaRPr lang="pl-PL" b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08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466792"/>
              </p:ext>
            </p:extLst>
          </p:nvPr>
        </p:nvGraphicFramePr>
        <p:xfrm>
          <a:off x="399246" y="412124"/>
          <a:ext cx="11372043" cy="69151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7430"/>
                <a:gridCol w="1176357"/>
                <a:gridCol w="8698256"/>
              </a:tblGrid>
              <a:tr h="11544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600" kern="5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Rok naborów</a:t>
                      </a:r>
                      <a:endParaRPr lang="pl-PL" sz="1600" kern="50" dirty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600" kern="5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Półrocze</a:t>
                      </a:r>
                      <a:endParaRPr lang="pl-PL" sz="1600" kern="50" dirty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 kern="5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Zakres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 kern="5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tematyczny/planowana </a:t>
                      </a:r>
                      <a:r>
                        <a:rPr lang="pl-PL" sz="2000" kern="50" dirty="0" smtClean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alokacja środków na rozwój przedsiębiorczości</a:t>
                      </a:r>
                      <a:endParaRPr lang="pl-PL" sz="2000" kern="50" dirty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/>
                </a:tc>
              </a:tr>
              <a:tr h="47698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kern="50" dirty="0" smtClean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Mangal"/>
                        </a:rPr>
                        <a:t>2017</a:t>
                      </a:r>
                      <a:endParaRPr lang="pl-PL" sz="1800" kern="50" dirty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kern="5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r>
                        <a:rPr lang="pl-PL" sz="1800" kern="50" dirty="0" smtClean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I</a:t>
                      </a:r>
                      <a:endParaRPr lang="pl-PL" sz="1800" kern="50" dirty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800" kern="50" dirty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u="none" kern="50" dirty="0" smtClean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Mangal"/>
                        </a:rPr>
                        <a:t>1.Rozwój i dywersyfikacja działalności gospodarczej</a:t>
                      </a:r>
                      <a:r>
                        <a:rPr lang="pl-PL" sz="1800" u="none" kern="50" dirty="0" smtClean="0"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Mangal"/>
                        </a:rPr>
                        <a:t>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kern="50" dirty="0" smtClean="0"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Mangal"/>
                        </a:rPr>
                        <a:t>-   Wsparcie na zakładanie działalności gospodarczej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kern="50" dirty="0" smtClean="0"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Mangal"/>
                        </a:rPr>
                        <a:t>Inwestycje zwiększające konkurencyjność mikro i małych firm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kern="50" dirty="0" smtClean="0"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Mangal"/>
                        </a:rPr>
                        <a:t>- Rozwój działalności pozarolniczej i przetwórczej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kern="50" dirty="0" smtClean="0"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Mangal"/>
                        </a:rPr>
                        <a:t>Wzrost efektywnej, innowacyjnej i proekologicznej współpracy podmiotów gospodarczych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kern="50" dirty="0" smtClean="0"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Mangal"/>
                        </a:rPr>
                        <a:t>- Rozwój usług prozdrowotnych i kosmetycznych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u="sng" kern="50" dirty="0" smtClean="0"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Mangal"/>
                        </a:rPr>
                        <a:t>ŁĄCZNA WARTOŚĆ DOFINANSOWANIA NA</a:t>
                      </a:r>
                      <a:r>
                        <a:rPr lang="pl-PL" sz="1800" u="sng" kern="50" baseline="0" dirty="0" smtClean="0"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Mangal"/>
                        </a:rPr>
                        <a:t> NABÓR</a:t>
                      </a:r>
                      <a:r>
                        <a:rPr lang="pl-PL" sz="1800" u="sng" kern="50" dirty="0" smtClean="0"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Mangal"/>
                        </a:rPr>
                        <a:t>: 1.330.000 zł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pl-PL" sz="1800" kern="50" dirty="0" smtClean="0"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Mangal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u="none" kern="50" dirty="0" smtClean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Mangal"/>
                        </a:rPr>
                        <a:t>2.Wzrost jakości usług i produktów lokalnych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kern="50" dirty="0" smtClean="0"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Mangal"/>
                        </a:rPr>
                        <a:t>- Wdrażanie innowacyjnych rozwiązań i technologii, w tym </a:t>
                      </a:r>
                      <a:r>
                        <a:rPr lang="pl-PL" sz="1800" kern="50" dirty="0" err="1" smtClean="0"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Mangal"/>
                        </a:rPr>
                        <a:t>ekotechnologii</a:t>
                      </a:r>
                      <a:r>
                        <a:rPr lang="pl-PL" sz="1800" kern="50" dirty="0" smtClean="0"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Mangal"/>
                        </a:rPr>
                        <a:t> w celu podniesienia jakości i konkurencyjności  produktów i usług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kern="50" dirty="0" smtClean="0"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Mangal"/>
                        </a:rPr>
                        <a:t>- Współpraca gospodarcza na rzecz rozwoju rynków zbytu i promocji produktów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kern="50" dirty="0" smtClean="0"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Mangal"/>
                        </a:rPr>
                        <a:t>- Kreowanie marki produktu lokalnego i badanie rynku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kern="50" dirty="0" smtClean="0"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Mangal"/>
                        </a:rPr>
                        <a:t>- Uzyskanie certyfikatów i uczestnictwo w systemach jakości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kern="50" dirty="0" smtClean="0"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Mangal"/>
                        </a:rPr>
                        <a:t>- Rozwój obiektów i infrastruktury na cele promocyjne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u="sng" kern="50" dirty="0" smtClean="0"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Mangal"/>
                        </a:rPr>
                        <a:t>ŁĄCZNA WARTOŚĆ DOFINANSOWANIA NA NABÓR: 180.000 zł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pl-PL" sz="1800" u="sng" kern="50" dirty="0" smtClean="0"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Mangal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pl-PL" sz="1800" kern="50" dirty="0"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69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639795"/>
              </p:ext>
            </p:extLst>
          </p:nvPr>
        </p:nvGraphicFramePr>
        <p:xfrm>
          <a:off x="347729" y="257577"/>
          <a:ext cx="11372044" cy="10149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9617"/>
                <a:gridCol w="978924"/>
                <a:gridCol w="8913503"/>
              </a:tblGrid>
              <a:tr h="67485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kern="5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kern="5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2017</a:t>
                      </a:r>
                      <a:endParaRPr lang="pl-PL" sz="1800" kern="50" dirty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kern="5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kern="5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kern="5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kern="5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kern="5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kern="5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kern="5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kern="5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kern="5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kern="5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kern="5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kern="5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kern="5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800" kern="50" dirty="0" smtClean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800" kern="50" dirty="0" smtClean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800" kern="50" dirty="0" smtClean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800" kern="50" dirty="0" smtClean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800" kern="50" dirty="0" smtClean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800" kern="50" dirty="0" smtClean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800" kern="50" dirty="0" smtClean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800" kern="50" dirty="0" smtClean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800" kern="50" dirty="0" smtClean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800" kern="50" dirty="0" smtClean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800" kern="50" dirty="0" smtClean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800" kern="50" dirty="0" smtClean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800" kern="50" dirty="0" smtClean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800" kern="50" dirty="0" smtClean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800" kern="50" dirty="0" smtClean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800" kern="50" dirty="0" smtClean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800" kern="50" dirty="0" smtClean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800" kern="50" dirty="0" smtClean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800" kern="50" dirty="0" smtClean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800" kern="50" dirty="0" smtClean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800" kern="50" dirty="0" smtClean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800" kern="50" dirty="0" smtClean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800" kern="50" dirty="0" smtClean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800" kern="50" dirty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l-PL" sz="1800" kern="0" dirty="0" smtClean="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marL="0" indent="0" algn="just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800" kern="50" dirty="0" smtClean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l-PL" sz="1800" kern="50" dirty="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b="0" u="none" kern="0" dirty="0" smtClean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3.Rozwój </a:t>
                      </a:r>
                      <a:r>
                        <a:rPr lang="pl-PL" sz="1800" b="0" u="none" kern="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usług socjalnych i przedsiębiorczości społecznej</a:t>
                      </a:r>
                      <a:r>
                        <a:rPr lang="pl-PL" sz="1800" u="none" kern="0" dirty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pl-PL" sz="1800" u="none" kern="0" dirty="0" smtClean="0">
                          <a:effectLst/>
                          <a:latin typeface="Arial Black" panose="020B0A04020102020204" pitchFamily="34" charset="0"/>
                        </a:rPr>
                        <a:t>                           </a:t>
                      </a:r>
                      <a:r>
                        <a:rPr lang="pl-PL" sz="1800" kern="0" dirty="0" smtClean="0">
                          <a:effectLst/>
                          <a:latin typeface="Arial Black" panose="020B0A04020102020204" pitchFamily="34" charset="0"/>
                        </a:rPr>
                        <a:t>-   Rozwój usług opiekuńczych i wychowawczych dla dzieci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pl-PL" sz="1800" kern="0" dirty="0" smtClean="0">
                          <a:effectLst/>
                          <a:latin typeface="Arial Black" panose="020B0A04020102020204" pitchFamily="34" charset="0"/>
                        </a:rPr>
                        <a:t>Rozwój usług opiekuńczych pielęgnacyjnych i rehabilitacyjnych dla osób starszych,</a:t>
                      </a:r>
                      <a:r>
                        <a:rPr lang="pl-PL" sz="1800" kern="0" baseline="0" dirty="0" smtClean="0">
                          <a:effectLst/>
                          <a:latin typeface="Arial Black" panose="020B0A04020102020204" pitchFamily="34" charset="0"/>
                        </a:rPr>
                        <a:t> chorych i niepełnosprawnych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u="sng" kern="50" dirty="0" smtClean="0">
                          <a:effectLst/>
                          <a:latin typeface="Arial Black" panose="020B0A04020102020204" pitchFamily="34" charset="0"/>
                        </a:rPr>
                        <a:t>ŁĄCZNA WARTOŚĆ DOFINANSOWANIA NA NABÓR: 300.000 zł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pl-PL" sz="1800" kern="5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b="1" u="none" dirty="0" smtClean="0">
                          <a:solidFill>
                            <a:srgbClr val="0070C0"/>
                          </a:solidFill>
                        </a:rPr>
                        <a:t>4.Ekologizacja</a:t>
                      </a:r>
                      <a:r>
                        <a:rPr lang="pl-PL" sz="1800" b="1" u="none" kern="0" dirty="0" smtClean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pl-PL" sz="1800" b="1" u="none" kern="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rolnictwa i życia na wsi </a:t>
                      </a:r>
                      <a:endParaRPr lang="pl-PL" sz="1800" b="1" u="none" kern="0" dirty="0" smtClean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kern="0" dirty="0" smtClean="0">
                          <a:effectLst/>
                          <a:latin typeface="Arial Black" panose="020B0A04020102020204" pitchFamily="34" charset="0"/>
                        </a:rPr>
                        <a:t>-  Przestawianie gospodarstw na ekologiczne lub integrowane metody produkcji rolnej na potrzeby działalności przetwórczej lub agroturystycznej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pl-PL" sz="1800" kern="0" dirty="0" smtClean="0">
                          <a:effectLst/>
                          <a:latin typeface="Arial Black" panose="020B0A04020102020204" pitchFamily="34" charset="0"/>
                        </a:rPr>
                        <a:t>Budowa małych instalacji proekologicznych, w tym wykorzystujących OZE na potrzeby działalności gospodarczej, biogazowni rolniczych, biologicznych oczyszczalni ścieków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800" kern="0" dirty="0" smtClean="0">
                          <a:effectLst/>
                          <a:latin typeface="Arial Black" panose="020B0A04020102020204" pitchFamily="34" charset="0"/>
                        </a:rPr>
                        <a:t>-   Usługi techniczne i projektowe związane z wykorzystaniem OZE       i inwestycjami proekologicznymi</a:t>
                      </a:r>
                      <a:endParaRPr lang="pl-PL" sz="1800" kern="50" dirty="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kern="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r>
                        <a:rPr lang="pl-PL" sz="1800" kern="0" dirty="0" smtClean="0">
                          <a:effectLst/>
                          <a:latin typeface="Arial Black" panose="020B0A04020102020204" pitchFamily="34" charset="0"/>
                        </a:rPr>
                        <a:t>- Wykorzystanie biomasy na cele energetyczne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u="sng" kern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ŁĄCZNA WARTOŚĆ DOFINANSOWANIA NA NABÓR: 300.000 zł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pl-PL" sz="1800" kern="0" dirty="0" smtClean="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pl-PL" sz="1800" kern="50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05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146211"/>
              </p:ext>
            </p:extLst>
          </p:nvPr>
        </p:nvGraphicFramePr>
        <p:xfrm>
          <a:off x="386366" y="334851"/>
          <a:ext cx="11384924" cy="60917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8736"/>
                <a:gridCol w="1113083"/>
                <a:gridCol w="8583105"/>
              </a:tblGrid>
              <a:tr h="342658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800" kern="5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800" kern="5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2019</a:t>
                      </a:r>
                      <a:endParaRPr lang="pl-PL" sz="1800" kern="50" dirty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1184" marR="4118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800" kern="5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800" kern="5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I</a:t>
                      </a:r>
                      <a:endParaRPr lang="pl-PL" sz="1800" kern="50" dirty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1184" marR="4118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kern="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l-PL" sz="1800" kern="50" dirty="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kern="0" dirty="0" smtClean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1.Rozwój </a:t>
                      </a:r>
                      <a:r>
                        <a:rPr lang="pl-PL" sz="1800" kern="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i dywersyfikacja działalności gospodarczej </a:t>
                      </a:r>
                      <a:endParaRPr lang="pl-PL" sz="1800" kern="0" dirty="0" smtClean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kern="0" dirty="0" smtClean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pl-PL" sz="1800" u="sng" kern="0" dirty="0" smtClean="0">
                          <a:effectLst/>
                          <a:latin typeface="Arial Black" panose="020B0A04020102020204" pitchFamily="34" charset="0"/>
                        </a:rPr>
                        <a:t>ŁĄCZNA WARTOŚĆ DOFINANSOWANIA NA NABÓR: 1.420.000 zł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pl-PL" sz="1800" u="sng" kern="50" dirty="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kern="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r>
                        <a:rPr lang="pl-PL" sz="1800" kern="0" dirty="0" smtClean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.Wzrost </a:t>
                      </a:r>
                      <a:r>
                        <a:rPr lang="pl-PL" sz="1800" kern="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jakości usług i produktów </a:t>
                      </a:r>
                      <a:r>
                        <a:rPr lang="pl-PL" sz="1800" kern="0" dirty="0" smtClean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lokalnych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u="sng" kern="0" dirty="0" smtClean="0">
                          <a:effectLst/>
                          <a:latin typeface="Arial Black" panose="020B0A04020102020204" pitchFamily="34" charset="0"/>
                        </a:rPr>
                        <a:t>ŁĄCZNA WARTOŚĆ DOFINANSOWANIA NA NABÓR:  </a:t>
                      </a:r>
                      <a:r>
                        <a:rPr lang="pl-PL" sz="1800" u="sng" kern="0" dirty="0">
                          <a:effectLst/>
                          <a:latin typeface="Arial Black" panose="020B0A04020102020204" pitchFamily="34" charset="0"/>
                        </a:rPr>
                        <a:t>260.000 </a:t>
                      </a:r>
                      <a:r>
                        <a:rPr lang="pl-PL" sz="1800" u="sng" kern="0" dirty="0" smtClean="0">
                          <a:effectLst/>
                          <a:latin typeface="Arial Black" panose="020B0A04020102020204" pitchFamily="34" charset="0"/>
                        </a:rPr>
                        <a:t>zł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pl-PL" sz="1800" u="sng" kern="50" dirty="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kern="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  <a:r>
                        <a:rPr lang="pl-PL" sz="1800" kern="0" dirty="0" smtClean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.Rozwój </a:t>
                      </a:r>
                      <a:r>
                        <a:rPr lang="pl-PL" sz="1800" kern="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usług socjalnych i przedsiębiorczości </a:t>
                      </a:r>
                      <a:r>
                        <a:rPr lang="pl-PL" sz="1800" kern="0" dirty="0" smtClean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społecznej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u="sng" kern="0" dirty="0" smtClean="0">
                          <a:effectLst/>
                          <a:latin typeface="Arial Black" panose="020B0A04020102020204" pitchFamily="34" charset="0"/>
                        </a:rPr>
                        <a:t>ŁĄCZNA WARTOŚĆ DOFINANSOWANIA NA NABÓR:  390.000 z</a:t>
                      </a:r>
                      <a:r>
                        <a:rPr lang="pl-PL" sz="1800" kern="0" dirty="0" smtClean="0">
                          <a:effectLst/>
                          <a:latin typeface="Arial Black" panose="020B0A04020102020204" pitchFamily="34" charset="0"/>
                        </a:rPr>
                        <a:t>ł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pl-PL" sz="1800" kern="50" dirty="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kern="0" dirty="0" smtClean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4.Ekologizacja </a:t>
                      </a:r>
                      <a:r>
                        <a:rPr lang="pl-PL" sz="1800" kern="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rolnictwa i życia na </a:t>
                      </a:r>
                      <a:r>
                        <a:rPr lang="pl-PL" sz="1800" kern="0" dirty="0" smtClean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wsi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u="sng" kern="0" dirty="0" smtClean="0">
                          <a:effectLst/>
                          <a:latin typeface="Arial Black" panose="020B0A04020102020204" pitchFamily="34" charset="0"/>
                        </a:rPr>
                        <a:t>ŁĄCZNA WARTOŚĆ DOFINANSOWANIA NA NABÓR: 340.000 </a:t>
                      </a:r>
                      <a:r>
                        <a:rPr lang="pl-PL" sz="1800" u="sng" kern="0" dirty="0">
                          <a:effectLst/>
                          <a:latin typeface="Arial Black" panose="020B0A04020102020204" pitchFamily="34" charset="0"/>
                        </a:rPr>
                        <a:t>zł</a:t>
                      </a:r>
                      <a:endParaRPr lang="pl-PL" sz="1800" u="sng" kern="50" dirty="0"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1184" marR="41184" marT="0" marB="0"/>
                </a:tc>
              </a:tr>
              <a:tr h="26651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800" kern="5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l-PL" sz="1800" kern="50" dirty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1184" marR="4118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800" kern="5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pl-PL" sz="1800" kern="50" dirty="0" smtClean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800" kern="50" dirty="0" smtClean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II</a:t>
                      </a:r>
                      <a:endParaRPr lang="pl-PL" sz="1800" kern="50" dirty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1184" marR="4118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kern="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l-PL" sz="1800" kern="50" dirty="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pl-PL" sz="1800" kern="0" dirty="0" smtClean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kern="0" dirty="0" smtClean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1.Rozwój </a:t>
                      </a:r>
                      <a:r>
                        <a:rPr lang="pl-PL" sz="1800" kern="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i dywersyfikacja działalności gospodarczej </a:t>
                      </a:r>
                      <a:endParaRPr lang="pl-PL" sz="1800" kern="0" dirty="0" smtClean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u="sng" kern="0" dirty="0" smtClean="0">
                          <a:effectLst/>
                          <a:latin typeface="Arial Black" panose="020B0A04020102020204" pitchFamily="34" charset="0"/>
                        </a:rPr>
                        <a:t>ŁĄCZNA WARTOŚĆ DOFINANSOWANIA NA NABÓR: 500.000 </a:t>
                      </a:r>
                      <a:r>
                        <a:rPr lang="pl-PL" sz="1800" u="sng" kern="0" dirty="0">
                          <a:effectLst/>
                          <a:latin typeface="Arial Black" panose="020B0A04020102020204" pitchFamily="34" charset="0"/>
                        </a:rPr>
                        <a:t>zł</a:t>
                      </a:r>
                      <a:endParaRPr lang="pl-PL" sz="1800" u="sng" kern="50" dirty="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kern="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l-PL" sz="1800" kern="50" dirty="0"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1184" marR="4118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440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2017"/>
              </p:ext>
            </p:extLst>
          </p:nvPr>
        </p:nvGraphicFramePr>
        <p:xfrm>
          <a:off x="347731" y="309093"/>
          <a:ext cx="11552348" cy="61689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8739"/>
                <a:gridCol w="1234800"/>
                <a:gridCol w="8548809"/>
              </a:tblGrid>
              <a:tr h="61689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kern="5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kern="5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2022</a:t>
                      </a:r>
                      <a:endParaRPr lang="pl-PL" sz="1800" kern="50" dirty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kern="5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kern="5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I</a:t>
                      </a:r>
                      <a:endParaRPr lang="pl-PL" sz="1800" kern="50" dirty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kern="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l-PL" sz="1800" kern="50" dirty="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pl-PL" sz="1800" kern="0" dirty="0" smtClean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kern="0" dirty="0" smtClean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1.Rozwój </a:t>
                      </a:r>
                      <a:r>
                        <a:rPr lang="pl-PL" sz="1800" kern="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i dywersyfikacja działalności gospodarczej </a:t>
                      </a:r>
                      <a:endParaRPr lang="pl-PL" sz="1800" kern="0" dirty="0" smtClean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pl-PL" sz="1800" kern="0" dirty="0" smtClean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u="sng" kern="50" dirty="0" smtClean="0">
                          <a:effectLst/>
                          <a:latin typeface="Arial Black" panose="020B0A04020102020204" pitchFamily="34" charset="0"/>
                        </a:rPr>
                        <a:t>ŁĄCZNA WARTOŚĆ DOFINANSOWANIA NA NABÓR :</a:t>
                      </a:r>
                      <a:r>
                        <a:rPr lang="pl-PL" sz="1800" u="sng" kern="50" baseline="0" dirty="0" smtClean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pl-PL" sz="1800" u="sng" kern="50" dirty="0" smtClean="0">
                          <a:effectLst/>
                          <a:latin typeface="Arial Black" panose="020B0A04020102020204" pitchFamily="34" charset="0"/>
                        </a:rPr>
                        <a:t>670.000 zł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pl-PL" sz="1800" u="sng" kern="50" dirty="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pl-PL" sz="1800" kern="50" dirty="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pl-PL" sz="1800" kern="50" dirty="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kern="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r>
                        <a:rPr lang="pl-PL" sz="1800" kern="0" dirty="0" smtClean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.Ekologizacja </a:t>
                      </a:r>
                      <a:r>
                        <a:rPr lang="pl-PL" sz="1800" kern="0" dirty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rolnictwa i życia na </a:t>
                      </a:r>
                      <a:r>
                        <a:rPr lang="pl-PL" sz="1800" kern="0" dirty="0" smtClean="0">
                          <a:solidFill>
                            <a:srgbClr val="0070C0"/>
                          </a:solidFill>
                          <a:effectLst/>
                          <a:latin typeface="Arial Black" panose="020B0A04020102020204" pitchFamily="34" charset="0"/>
                        </a:rPr>
                        <a:t>wsi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pl-PL" sz="1800" kern="50" dirty="0">
                        <a:solidFill>
                          <a:srgbClr val="0070C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u="sng" kern="0" dirty="0" smtClean="0">
                          <a:effectLst/>
                          <a:latin typeface="Arial Black" panose="020B0A04020102020204" pitchFamily="34" charset="0"/>
                        </a:rPr>
                        <a:t>ŁĄCZNA WARTOŚĆ DOFINANSOWANIA NA NABÓR  : 290.000 </a:t>
                      </a:r>
                      <a:r>
                        <a:rPr lang="pl-PL" sz="1800" u="sng" kern="0" dirty="0">
                          <a:effectLst/>
                          <a:latin typeface="Arial Black" panose="020B0A04020102020204" pitchFamily="34" charset="0"/>
                        </a:rPr>
                        <a:t>zł</a:t>
                      </a:r>
                      <a:endParaRPr lang="pl-PL" sz="1800" u="sng" kern="50" dirty="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800" kern="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l-PL" sz="1800" kern="50" dirty="0"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132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684211" y="1146220"/>
            <a:ext cx="10249952" cy="3141980"/>
          </a:xfrm>
        </p:spPr>
        <p:txBody>
          <a:bodyPr>
            <a:norm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ŁĄCZNA KWOTA W BUDŻECIE LSR NA TWORZENIE I ROZWÓJ PRZEDSIĘBIORSTW: </a:t>
            </a:r>
            <a:br>
              <a:rPr lang="pl-PL" b="1" dirty="0" smtClean="0">
                <a:solidFill>
                  <a:schemeClr val="bg1"/>
                </a:solidFill>
              </a:rPr>
            </a:br>
            <a:r>
              <a:rPr lang="pl-PL" b="1" u="sng" dirty="0" smtClean="0">
                <a:solidFill>
                  <a:schemeClr val="bg1"/>
                </a:solidFill>
              </a:rPr>
              <a:t>5 980 000,00 zł</a:t>
            </a:r>
            <a:endParaRPr lang="pl-PL" b="1" u="sng" dirty="0">
              <a:solidFill>
                <a:schemeClr val="bg1"/>
              </a:solidFill>
            </a:endParaRPr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>
          <a:xfrm flipV="1">
            <a:off x="684213" y="5994399"/>
            <a:ext cx="3977939" cy="123065"/>
          </a:xfrm>
        </p:spPr>
        <p:txBody>
          <a:bodyPr>
            <a:normAutofit fontScale="25000" lnSpcReduction="20000"/>
          </a:bodyPr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0303893"/>
      </p:ext>
    </p:extLst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Wycinek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Wycine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ycine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282EB108-EDE6-4B8E-957B-D4A69BF580E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304</TotalTime>
  <Words>1269</Words>
  <Application>Microsoft Office PowerPoint</Application>
  <PresentationFormat>Niestandardowy</PresentationFormat>
  <Paragraphs>277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Wycinek</vt:lpstr>
      <vt:lpstr>   </vt:lpstr>
      <vt:lpstr>OBSZAR LGD „PÓŁNOCNE MAZOWSZE”</vt:lpstr>
      <vt:lpstr>Cele główne LSR  LGD ”PÓŁNOCNE MAZOWSZE”      </vt:lpstr>
      <vt:lpstr>Harmonogram planowanych naborów wniosków o udzielenie wsparcia na wdrażanie operacji w ramach strategii rozwoju lokalnego kierowanego przez społeczność dotyczące przedsiębiorczości</vt:lpstr>
      <vt:lpstr>Prezentacja programu PowerPoint</vt:lpstr>
      <vt:lpstr>Prezentacja programu PowerPoint</vt:lpstr>
      <vt:lpstr>Prezentacja programu PowerPoint</vt:lpstr>
      <vt:lpstr>Prezentacja programu PowerPoint</vt:lpstr>
      <vt:lpstr>ŁĄCZNA KWOTA W BUDŻECIE LSR NA TWORZENIE I ROZWÓJ PRZEDSIĘBIORSTW:  5 980 000,00 zł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 DZIĘKUJĘ ZA UWAGĘ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LGD PM</dc:creator>
  <cp:lastModifiedBy>Rączka</cp:lastModifiedBy>
  <cp:revision>37</cp:revision>
  <cp:lastPrinted>2016-10-11T07:42:45Z</cp:lastPrinted>
  <dcterms:created xsi:type="dcterms:W3CDTF">2016-10-10T07:53:29Z</dcterms:created>
  <dcterms:modified xsi:type="dcterms:W3CDTF">2016-10-11T10:19:53Z</dcterms:modified>
</cp:coreProperties>
</file>