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8" r:id="rId3"/>
    <p:sldId id="259" r:id="rId4"/>
    <p:sldId id="260" r:id="rId5"/>
    <p:sldId id="286" r:id="rId6"/>
    <p:sldId id="283" r:id="rId7"/>
    <p:sldId id="284" r:id="rId8"/>
    <p:sldId id="285" r:id="rId9"/>
    <p:sldId id="281" r:id="rId10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9CDCE9-A6E7-44E8-A4C4-AC9BFCB75C2D}" type="datetimeFigureOut">
              <a:rPr lang="pl-PL" smtClean="0"/>
              <a:t>2016-10-11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5962D2-6916-43A8-A468-89E83D26B07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366297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962D2-6916-43A8-A468-89E83D26B07B}" type="slidenum">
              <a:rPr lang="pl-PL" smtClean="0"/>
              <a:t>4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AB67635-12FC-4000-B2E9-134E01EA97CB}" type="datetimeFigureOut">
              <a:rPr lang="pl-PL" smtClean="0"/>
              <a:pPr/>
              <a:t>2016-10-11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48F7B66-9D43-457E-B15E-B8A949BC853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B67635-12FC-4000-B2E9-134E01EA97CB}" type="datetimeFigureOut">
              <a:rPr lang="pl-PL" smtClean="0"/>
              <a:pPr/>
              <a:t>2016-10-11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8F7B66-9D43-457E-B15E-B8A949BC853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B67635-12FC-4000-B2E9-134E01EA97CB}" type="datetimeFigureOut">
              <a:rPr lang="pl-PL" smtClean="0"/>
              <a:pPr/>
              <a:t>2016-10-11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8F7B66-9D43-457E-B15E-B8A949BC853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B67635-12FC-4000-B2E9-134E01EA97CB}" type="datetimeFigureOut">
              <a:rPr lang="pl-PL" smtClean="0"/>
              <a:pPr/>
              <a:t>2016-10-11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8F7B66-9D43-457E-B15E-B8A949BC8531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B67635-12FC-4000-B2E9-134E01EA97CB}" type="datetimeFigureOut">
              <a:rPr lang="pl-PL" smtClean="0"/>
              <a:pPr/>
              <a:t>2016-10-11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8F7B66-9D43-457E-B15E-B8A949BC8531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B67635-12FC-4000-B2E9-134E01EA97CB}" type="datetimeFigureOut">
              <a:rPr lang="pl-PL" smtClean="0"/>
              <a:pPr/>
              <a:t>2016-10-11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8F7B66-9D43-457E-B15E-B8A949BC8531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B67635-12FC-4000-B2E9-134E01EA97CB}" type="datetimeFigureOut">
              <a:rPr lang="pl-PL" smtClean="0"/>
              <a:pPr/>
              <a:t>2016-10-11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8F7B66-9D43-457E-B15E-B8A949BC853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B67635-12FC-4000-B2E9-134E01EA97CB}" type="datetimeFigureOut">
              <a:rPr lang="pl-PL" smtClean="0"/>
              <a:pPr/>
              <a:t>2016-10-11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8F7B66-9D43-457E-B15E-B8A949BC8531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B67635-12FC-4000-B2E9-134E01EA97CB}" type="datetimeFigureOut">
              <a:rPr lang="pl-PL" smtClean="0"/>
              <a:pPr/>
              <a:t>2016-10-11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8F7B66-9D43-457E-B15E-B8A949BC853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AB67635-12FC-4000-B2E9-134E01EA97CB}" type="datetimeFigureOut">
              <a:rPr lang="pl-PL" smtClean="0"/>
              <a:pPr/>
              <a:t>2016-10-11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8F7B66-9D43-457E-B15E-B8A949BC853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AB67635-12FC-4000-B2E9-134E01EA97CB}" type="datetimeFigureOut">
              <a:rPr lang="pl-PL" smtClean="0"/>
              <a:pPr/>
              <a:t>2016-10-11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48F7B66-9D43-457E-B15E-B8A949BC8531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AB67635-12FC-4000-B2E9-134E01EA97CB}" type="datetimeFigureOut">
              <a:rPr lang="pl-PL" smtClean="0"/>
              <a:pPr/>
              <a:t>2016-10-11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48F7B66-9D43-457E-B15E-B8A949BC8531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biuro@ssslgd.pl" TargetMode="External"/><Relationship Id="rId2" Type="http://schemas.openxmlformats.org/officeDocument/2006/relationships/hyperlink" Target="mailto:info@ssslgd.pl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0" y="1752601"/>
            <a:ext cx="9144000" cy="3188567"/>
          </a:xfrm>
        </p:spPr>
        <p:txBody>
          <a:bodyPr>
            <a:normAutofit/>
          </a:bodyPr>
          <a:lstStyle/>
          <a:p>
            <a:pPr algn="ctr"/>
            <a:r>
              <a:rPr lang="pl-PL" sz="3100" b="1" dirty="0" smtClean="0">
                <a:solidFill>
                  <a:schemeClr val="accent2"/>
                </a:solidFill>
              </a:rPr>
              <a:t>Stowarzyszenie Społecznej Samopomocy – Lokalna Grupa Działania </a:t>
            </a:r>
            <a:r>
              <a:rPr lang="pl-PL" sz="3100" b="1" dirty="0" smtClean="0"/>
              <a:t/>
            </a:r>
            <a:br>
              <a:rPr lang="pl-PL" sz="3100" b="1" dirty="0" smtClean="0"/>
            </a:br>
            <a:r>
              <a:rPr lang="pl-PL" sz="3100" b="1" dirty="0" smtClean="0"/>
              <a:t> </a:t>
            </a:r>
            <a:r>
              <a:rPr lang="pl-PL" sz="3100" b="1" i="1" dirty="0" smtClean="0"/>
              <a:t>kryteria wyboru operacji na rozwój przedsiębiorczości</a:t>
            </a:r>
            <a:r>
              <a:rPr lang="pl-PL" sz="4000" b="1" i="1" dirty="0" smtClean="0"/>
              <a:t/>
            </a:r>
            <a:br>
              <a:rPr lang="pl-PL" sz="4000" b="1" i="1" dirty="0" smtClean="0"/>
            </a:br>
            <a:endParaRPr lang="pl-PL" i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31640" y="5661248"/>
            <a:ext cx="6400800" cy="1008112"/>
          </a:xfrm>
        </p:spPr>
        <p:txBody>
          <a:bodyPr>
            <a:normAutofit/>
          </a:bodyPr>
          <a:lstStyle/>
          <a:p>
            <a:r>
              <a:rPr lang="pl-PL" b="1" dirty="0" smtClean="0"/>
              <a:t>Mława</a:t>
            </a:r>
          </a:p>
          <a:p>
            <a:r>
              <a:rPr lang="pl-PL" b="1" dirty="0" smtClean="0"/>
              <a:t> 13 października 2016 r.</a:t>
            </a:r>
          </a:p>
          <a:p>
            <a:endParaRPr lang="pl-PL" dirty="0"/>
          </a:p>
        </p:txBody>
      </p:sp>
      <p:pic>
        <p:nvPicPr>
          <p:cNvPr id="5" name="Obraz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88640"/>
            <a:ext cx="6480720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666523"/>
          </a:xfrm>
        </p:spPr>
        <p:txBody>
          <a:bodyPr>
            <a:normAutofit/>
          </a:bodyPr>
          <a:lstStyle/>
          <a:p>
            <a:pPr>
              <a:buNone/>
            </a:pPr>
            <a:endParaRPr lang="pl-PL" dirty="0"/>
          </a:p>
          <a:p>
            <a:r>
              <a:rPr lang="pl-PL" sz="2400" dirty="0" smtClean="0"/>
              <a:t>wszystkie gminy powiatu żuromińskiego,</a:t>
            </a:r>
          </a:p>
          <a:p>
            <a:r>
              <a:rPr lang="pl-PL" sz="2400" dirty="0" smtClean="0"/>
              <a:t>Miasto i Gmina Lidzbark,</a:t>
            </a:r>
          </a:p>
          <a:p>
            <a:r>
              <a:rPr lang="pl-PL" sz="2400" dirty="0" smtClean="0"/>
              <a:t>Miasto i gmina Glinojeck,</a:t>
            </a:r>
          </a:p>
          <a:p>
            <a:r>
              <a:rPr lang="pl-PL" sz="2400" dirty="0" smtClean="0"/>
              <a:t>Pięć gmin powiatu mławskiego: Lipowiec Kościelny, Radzanów, Strzegowo, Szreńsk i Wiśniewo</a:t>
            </a:r>
          </a:p>
          <a:p>
            <a:pPr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Obszarowy zakres oddziaływania LSR</a:t>
            </a:r>
            <a:endParaRPr lang="pl-PL" dirty="0"/>
          </a:p>
        </p:txBody>
      </p:sp>
      <p:pic>
        <p:nvPicPr>
          <p:cNvPr id="6146" name="Picture 2" descr="mapk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86964" y="3789040"/>
            <a:ext cx="2663409" cy="278472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96752"/>
            <a:ext cx="8363272" cy="4248472"/>
          </a:xfrm>
        </p:spPr>
        <p:txBody>
          <a:bodyPr>
            <a:normAutofit lnSpcReduction="10000"/>
          </a:bodyPr>
          <a:lstStyle/>
          <a:p>
            <a:endParaRPr lang="pl-PL" sz="2400" dirty="0" smtClean="0"/>
          </a:p>
          <a:p>
            <a:r>
              <a:rPr lang="pl-PL" sz="2000" dirty="0" smtClean="0"/>
              <a:t>Podejmowanie działalności gospodarczej – premia 60 tys. zł</a:t>
            </a:r>
          </a:p>
          <a:p>
            <a:pPr>
              <a:buNone/>
            </a:pPr>
            <a:endParaRPr lang="pl-PL" sz="2000" dirty="0" smtClean="0"/>
          </a:p>
          <a:p>
            <a:r>
              <a:rPr lang="pl-PL" sz="2000" dirty="0" smtClean="0"/>
              <a:t>Rozwój istniejących przedsiębiorstw oraz tworzenie miejsc pracy – 60 tys. zł średnio na jedno miejsce pracy nie więcej niż 300 tys. </a:t>
            </a:r>
          </a:p>
          <a:p>
            <a:endParaRPr lang="pl-PL" sz="2000" dirty="0" smtClean="0"/>
          </a:p>
          <a:p>
            <a:r>
              <a:rPr lang="pl-PL" sz="2000" dirty="0" smtClean="0"/>
              <a:t>Uruchomienie działalności gospodarczej w zakresie branży turystycznej – 50 tys. zł</a:t>
            </a:r>
          </a:p>
          <a:p>
            <a:endParaRPr lang="pl-PL" sz="2000" dirty="0" smtClean="0"/>
          </a:p>
          <a:p>
            <a:r>
              <a:rPr lang="pl-PL" sz="2000" dirty="0" smtClean="0"/>
              <a:t>Utworzenie inkubatora przetwórstwa produktów rolnych – 400 tys. zł</a:t>
            </a:r>
          </a:p>
          <a:p>
            <a:pPr>
              <a:buNone/>
            </a:pPr>
            <a:r>
              <a:rPr lang="pl-PL" sz="2400" dirty="0" smtClean="0"/>
              <a:t> </a:t>
            </a:r>
          </a:p>
          <a:p>
            <a:endParaRPr lang="pl-PL" sz="2800" dirty="0"/>
          </a:p>
          <a:p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800" b="1" dirty="0" smtClean="0"/>
              <a:t>Przedsiębiorczość - typy operacji w ramach LSR</a:t>
            </a:r>
            <a:endParaRPr lang="pl-PL" sz="2800" b="1" dirty="0"/>
          </a:p>
        </p:txBody>
      </p:sp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4653136"/>
            <a:ext cx="2481064" cy="1860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r>
              <a:rPr lang="pl-PL" sz="1600" b="1" dirty="0" smtClean="0"/>
              <a:t>Podejmowanie działalności gospodarczej </a:t>
            </a:r>
          </a:p>
          <a:p>
            <a:r>
              <a:rPr lang="pl-PL" sz="1600" dirty="0" smtClean="0"/>
              <a:t>Innowacyjność operacji  (technologiczna lub organizacyjna) - pkt. 0 -  5 - 10</a:t>
            </a:r>
          </a:p>
          <a:p>
            <a:r>
              <a:rPr lang="pl-PL" sz="1600" dirty="0" smtClean="0"/>
              <a:t>Nieobowiązkowy wkład własny w kosztach operacji – pkt.  0 – 5 - 10</a:t>
            </a:r>
          </a:p>
          <a:p>
            <a:r>
              <a:rPr lang="pl-PL" sz="1600" dirty="0" smtClean="0"/>
              <a:t>Udział w konsultacjach, szkoleniach oraz korzystanie z doradztwa – pkt. 0 - 5</a:t>
            </a:r>
          </a:p>
          <a:p>
            <a:r>
              <a:rPr lang="pl-PL" sz="1600" dirty="0" smtClean="0"/>
              <a:t>Wykorzystanie  lokalnych produktów rolnych jako podstawa realizacji operacji – pkt. 0 - 10</a:t>
            </a:r>
          </a:p>
          <a:p>
            <a:r>
              <a:rPr lang="pl-PL" sz="1600" dirty="0" smtClean="0"/>
              <a:t>Komplementarność operacji z innymi przedsięwzięciami na obszarze LGD – pkt. 0 – 5 - 10</a:t>
            </a:r>
          </a:p>
          <a:p>
            <a:r>
              <a:rPr lang="pl-PL" sz="1600" dirty="0" smtClean="0"/>
              <a:t>Tworzenie zielonych miejsc pracy (działalność przyjazna środowisku naturalnemu) – pkt. 0 - 10</a:t>
            </a:r>
          </a:p>
          <a:p>
            <a:r>
              <a:rPr lang="pl-PL" sz="1600" dirty="0" smtClean="0"/>
              <a:t>Operacja jest realizowana przez osobę z  grupy </a:t>
            </a:r>
            <a:r>
              <a:rPr lang="pl-PL" sz="1600" dirty="0" err="1" smtClean="0"/>
              <a:t>defaworyzowanej</a:t>
            </a:r>
            <a:r>
              <a:rPr lang="pl-PL" sz="1600" dirty="0" smtClean="0"/>
              <a:t> </a:t>
            </a:r>
          </a:p>
          <a:p>
            <a:r>
              <a:rPr lang="pl-PL" sz="1600" dirty="0" smtClean="0"/>
              <a:t>(długotrwale bezrobotni, niepełnosprawni, osoby poniżej 30 roku życia, </a:t>
            </a:r>
          </a:p>
          <a:p>
            <a:r>
              <a:rPr lang="pl-PL" sz="1600" dirty="0" smtClean="0"/>
              <a:t>osoby powyżej 50 roku życia) – 0 - 15</a:t>
            </a:r>
          </a:p>
          <a:p>
            <a:pPr>
              <a:buNone/>
            </a:pPr>
            <a:endParaRPr lang="pl-PL" sz="1600" dirty="0" smtClean="0"/>
          </a:p>
          <a:p>
            <a:endParaRPr lang="pl-PL" sz="14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pPr algn="ctr"/>
            <a:r>
              <a:rPr lang="pl-PL" sz="3200" b="1" dirty="0" smtClean="0"/>
              <a:t>Lokalne kryteria wyboru </a:t>
            </a:r>
            <a:r>
              <a:rPr lang="pl-PL" sz="3200" b="0" dirty="0" smtClean="0"/>
              <a:t>operacji</a:t>
            </a:r>
            <a:r>
              <a:rPr lang="pl-PL" sz="3200" b="1" dirty="0" smtClean="0"/>
              <a:t/>
            </a:r>
            <a:br>
              <a:rPr lang="pl-PL" sz="3200" b="1" dirty="0" smtClean="0"/>
            </a:br>
            <a:endParaRPr lang="pl-PL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pl-PL" sz="3600" b="1" dirty="0" smtClean="0"/>
              <a:t>Rozwój  działalności gospodarczej poprzez tworzenie nowych miejsc pracy</a:t>
            </a:r>
          </a:p>
          <a:p>
            <a:r>
              <a:rPr lang="pl-PL" sz="2800" dirty="0" smtClean="0"/>
              <a:t>Innowacyjność operacji – pkt. 0 – 5 - 10</a:t>
            </a:r>
          </a:p>
          <a:p>
            <a:r>
              <a:rPr lang="pl-PL" sz="2800" dirty="0" smtClean="0"/>
              <a:t>wkład własny jest wyższy od minimalnego (30 %) – pkt. 0 – 5 - 10</a:t>
            </a:r>
          </a:p>
          <a:p>
            <a:r>
              <a:rPr lang="pl-PL" sz="2800" dirty="0" smtClean="0"/>
              <a:t>Wpływ operacji na poprawę sytuacji na lokalnym rynku pracy (więcej niż jedno miejsce pracy) – pkt. 0 - 5</a:t>
            </a:r>
          </a:p>
          <a:p>
            <a:r>
              <a:rPr lang="pl-PL" sz="2800" dirty="0" smtClean="0"/>
              <a:t>Udział w konsultacjach, szkoleniach oraz korzystanie z doradztwa – pkt. 0 - 5</a:t>
            </a:r>
          </a:p>
          <a:p>
            <a:r>
              <a:rPr lang="pl-PL" sz="2800" dirty="0" smtClean="0"/>
              <a:t>Komplementarność operacji z innymi przedsięwzięciami na obszarze LSR – pkt. 0 – 5 -  10</a:t>
            </a:r>
          </a:p>
          <a:p>
            <a:r>
              <a:rPr lang="pl-PL" sz="2800" dirty="0" smtClean="0"/>
              <a:t>Tworzenie zielonych miejsc pracy – pkt. 0 – 5 - 10</a:t>
            </a:r>
          </a:p>
          <a:p>
            <a:r>
              <a:rPr lang="pl-PL" sz="2800" dirty="0" smtClean="0"/>
              <a:t>Operacja zakłada zatrudnienie osób z grup </a:t>
            </a:r>
            <a:r>
              <a:rPr lang="pl-PL" sz="2800" dirty="0" err="1" smtClean="0"/>
              <a:t>defaworyzowanych</a:t>
            </a:r>
            <a:r>
              <a:rPr lang="pl-PL" sz="2800" dirty="0" smtClean="0"/>
              <a:t> – pkt. 0 – 5 - 10</a:t>
            </a:r>
          </a:p>
          <a:p>
            <a:r>
              <a:rPr lang="pl-PL" sz="2800" dirty="0" smtClean="0"/>
              <a:t>Wykorzystanie lokalnych produktów rolnych jako podstawa realizacji operacji – pkt. 0 – 10</a:t>
            </a:r>
          </a:p>
          <a:p>
            <a:pPr>
              <a:buNone/>
            </a:pPr>
            <a:r>
              <a:rPr lang="pl-PL" sz="2800" dirty="0" smtClean="0"/>
              <a:t>          </a:t>
            </a:r>
            <a:r>
              <a:rPr lang="pl-PL" sz="2800" b="1" dirty="0" smtClean="0"/>
              <a:t>maksymalna liczba  pkt. dla obu typów operacji - 70, minimalna liczba pkt. - 35</a:t>
            </a:r>
            <a:endParaRPr lang="pl-PL" sz="2800" dirty="0" smtClean="0"/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4000" dirty="0" smtClean="0"/>
              <a:t>Lokalne kryteria wyboru </a:t>
            </a:r>
            <a:r>
              <a:rPr lang="pl-PL" sz="4000" b="0" dirty="0" smtClean="0"/>
              <a:t>operacji</a:t>
            </a:r>
            <a:r>
              <a:rPr lang="pl-PL" sz="4400" dirty="0" smtClean="0"/>
              <a:t/>
            </a:r>
            <a:br>
              <a:rPr lang="pl-PL" sz="4400" dirty="0" smtClean="0"/>
            </a:br>
            <a:endParaRPr lang="pl-P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882547"/>
          </a:xfrm>
        </p:spPr>
        <p:txBody>
          <a:bodyPr>
            <a:normAutofit fontScale="85000" lnSpcReduction="10000"/>
          </a:bodyPr>
          <a:lstStyle/>
          <a:p>
            <a:r>
              <a:rPr lang="pl-PL" sz="1800" b="1" dirty="0" smtClean="0"/>
              <a:t>Inkubator przetwórstwa produktów rolnych – </a:t>
            </a:r>
            <a:r>
              <a:rPr lang="pl-PL" sz="1600" dirty="0" smtClean="0"/>
              <a:t>kryteria w zakresie rozwoju działalności gospodarczej poprzez tworzenie nowych miejsc pracy</a:t>
            </a:r>
          </a:p>
          <a:p>
            <a:endParaRPr lang="pl-PL" sz="1800" b="1" dirty="0" smtClean="0"/>
          </a:p>
          <a:p>
            <a:r>
              <a:rPr lang="pl-PL" sz="1800" b="1" dirty="0" smtClean="0"/>
              <a:t>Uruchomienie działalności gospodarczej w zakresie branży turystycznej</a:t>
            </a:r>
          </a:p>
          <a:p>
            <a:r>
              <a:rPr lang="pl-PL" sz="1600" dirty="0" smtClean="0"/>
              <a:t>Wpływ operacji na realizację celów LSR (premiowany więcej niż jeden cel) – 0 - 10</a:t>
            </a:r>
          </a:p>
          <a:p>
            <a:r>
              <a:rPr lang="pl-PL" sz="1600" dirty="0" smtClean="0"/>
              <a:t>Innowacyjność operacji – 0 – 5 - 10</a:t>
            </a:r>
          </a:p>
          <a:p>
            <a:r>
              <a:rPr lang="pl-PL" sz="1600" dirty="0" smtClean="0"/>
              <a:t>Racjonalność wydatkowania środków publicznych </a:t>
            </a:r>
            <a:r>
              <a:rPr lang="pl-PL" sz="1600" b="1" dirty="0" smtClean="0"/>
              <a:t>- </a:t>
            </a:r>
            <a:r>
              <a:rPr lang="pl-PL" sz="1600" dirty="0" smtClean="0"/>
              <a:t>deklarowanie wkładu własnego 0 – 5 - 10</a:t>
            </a:r>
          </a:p>
          <a:p>
            <a:r>
              <a:rPr lang="pl-PL" sz="1600" dirty="0" smtClean="0"/>
              <a:t>Trwałość operacji – 0 – 5 - 10</a:t>
            </a:r>
          </a:p>
          <a:p>
            <a:r>
              <a:rPr lang="pl-PL" sz="1600" dirty="0" smtClean="0"/>
              <a:t>Udział w konsultacjach, szkoleniach oraz korzystanie z doradztwa – 0 - 5</a:t>
            </a:r>
          </a:p>
          <a:p>
            <a:r>
              <a:rPr lang="pl-PL" sz="1600" dirty="0" smtClean="0"/>
              <a:t>Pozytywny wpływ operacji  na poprawę stanu środowiska naturalnego  lub klimatu obszaru na którym wdrażana jest LSR – 0 - 5</a:t>
            </a:r>
          </a:p>
          <a:p>
            <a:r>
              <a:rPr lang="pl-PL" sz="1600" dirty="0" smtClean="0"/>
              <a:t>Wpływ operacji na poprawę atrakcyjności turystycznej obszaru LGD – 0 - 5</a:t>
            </a:r>
          </a:p>
          <a:p>
            <a:r>
              <a:rPr lang="pl-PL" sz="1600" dirty="0" smtClean="0"/>
              <a:t>Miejsce realizacji operacji (premia dla operacji realizowanych w miejscowościach o liczbie mieszkańców poniżej 5 tysięcy) – 0 - 5</a:t>
            </a:r>
          </a:p>
          <a:p>
            <a:r>
              <a:rPr lang="pl-PL" sz="1600" dirty="0" smtClean="0"/>
              <a:t>Oddziaływanie operacji na poprawę sytuacji grup </a:t>
            </a:r>
            <a:r>
              <a:rPr lang="pl-PL" sz="1600" dirty="0" err="1" smtClean="0"/>
              <a:t>defaworyzowanych</a:t>
            </a:r>
            <a:r>
              <a:rPr lang="pl-PL" sz="1600" dirty="0" smtClean="0"/>
              <a:t> (osoby niepełnosprawne, długotrwale bezrobotni, poniżej 30 roku życia, 50 plus) – 0 – 5 - 10</a:t>
            </a:r>
          </a:p>
          <a:p>
            <a:r>
              <a:rPr lang="pl-PL" sz="1600" dirty="0" smtClean="0"/>
              <a:t>Komplementarność operacji z innymi przedsięwzięciami – 0 – 5 - 10</a:t>
            </a:r>
          </a:p>
          <a:p>
            <a:r>
              <a:rPr lang="pl-PL" sz="1600" dirty="0" smtClean="0"/>
              <a:t>Uspołecznienie operacji (w realizację operacji zaangażowane są  różne grupy społeczne) - 0 – 10</a:t>
            </a:r>
          </a:p>
          <a:p>
            <a:pPr>
              <a:buNone/>
            </a:pPr>
            <a:r>
              <a:rPr lang="pl-PL" sz="1600" dirty="0" smtClean="0"/>
              <a:t>        </a:t>
            </a:r>
            <a:r>
              <a:rPr lang="pl-PL" sz="1600" b="1" dirty="0" smtClean="0"/>
              <a:t>maksymalna pkt. - 85, minimalna liczba pkt. - 42,5</a:t>
            </a:r>
          </a:p>
          <a:p>
            <a:endParaRPr lang="pl-PL" sz="18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Lokalne kryteria wyboru operacji</a:t>
            </a:r>
            <a:endParaRPr lang="pl-P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bedzin.zak.edu.pl/wp-content/blogs.dir/5/files/2016/02/harmonogra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03756" y="4072085"/>
            <a:ext cx="2740244" cy="2785915"/>
          </a:xfrm>
          <a:prstGeom prst="rect">
            <a:avLst/>
          </a:prstGeom>
          <a:noFill/>
        </p:spPr>
      </p:pic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481328"/>
            <a:ext cx="8892480" cy="4525963"/>
          </a:xfrm>
        </p:spPr>
        <p:txBody>
          <a:bodyPr>
            <a:normAutofit/>
          </a:bodyPr>
          <a:lstStyle/>
          <a:p>
            <a:r>
              <a:rPr lang="pl-PL" sz="1800" dirty="0" smtClean="0"/>
              <a:t>Podejmowanie  działalności gospodarczej – II półrocze 2016 </a:t>
            </a:r>
          </a:p>
          <a:p>
            <a:r>
              <a:rPr lang="pl-PL" sz="1800" dirty="0" smtClean="0"/>
              <a:t>utworzenie miejsc pracy w istniejących przedsiębiorstwach – I półrocze 2017</a:t>
            </a:r>
          </a:p>
          <a:p>
            <a:r>
              <a:rPr lang="pl-PL" sz="1800" dirty="0" smtClean="0"/>
              <a:t>inkubator przetwórstwa lokalnych produktów rolnych  - II półrocze 2017</a:t>
            </a:r>
          </a:p>
          <a:p>
            <a:r>
              <a:rPr lang="pl-PL" sz="1800" dirty="0" smtClean="0"/>
              <a:t> uruchomienie działalności gospodarczej w zakresie branży turystycznej – I półrocze  2018</a:t>
            </a:r>
          </a:p>
          <a:p>
            <a:r>
              <a:rPr lang="pl-PL" sz="1800" dirty="0" smtClean="0"/>
              <a:t> podejmowanie  działalności gospodarczej – I półrocze 2019</a:t>
            </a:r>
          </a:p>
          <a:p>
            <a:r>
              <a:rPr lang="pl-PL" sz="1800" dirty="0" smtClean="0"/>
              <a:t> utworzenie miejsc pracy w istniejących przedsiębiorstwach </a:t>
            </a:r>
          </a:p>
          <a:p>
            <a:pPr>
              <a:buNone/>
            </a:pPr>
            <a:r>
              <a:rPr lang="pl-PL" sz="1800" dirty="0" smtClean="0"/>
              <a:t>– I półrocze 2019</a:t>
            </a:r>
          </a:p>
          <a:p>
            <a:r>
              <a:rPr lang="pl-PL" sz="1800" dirty="0" smtClean="0"/>
              <a:t> zakładanie działalności gospodarczej – I półrocze 2022</a:t>
            </a:r>
          </a:p>
          <a:p>
            <a:r>
              <a:rPr lang="pl-PL" sz="1800" dirty="0" smtClean="0"/>
              <a:t>utworzenie miejsc pracy w istniejących przedsiębiorstwach </a:t>
            </a:r>
          </a:p>
          <a:p>
            <a:pPr>
              <a:buNone/>
            </a:pPr>
            <a:r>
              <a:rPr lang="pl-PL" sz="1800" dirty="0" smtClean="0"/>
              <a:t>– I półrocze 2022</a:t>
            </a:r>
            <a:br>
              <a:rPr lang="pl-PL" sz="1800" dirty="0" smtClean="0"/>
            </a:br>
            <a:endParaRPr lang="pl-PL" sz="18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400" dirty="0" smtClean="0"/>
              <a:t>Harmonogram konkursów na rozwój przedsiębiorczości</a:t>
            </a:r>
            <a:endParaRPr lang="pl-PL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4294967295"/>
          </p:nvPr>
        </p:nvSpPr>
        <p:spPr>
          <a:xfrm>
            <a:off x="1043608" y="836712"/>
            <a:ext cx="7185992" cy="5170388"/>
          </a:xfrm>
        </p:spPr>
        <p:txBody>
          <a:bodyPr>
            <a:normAutofit lnSpcReduction="10000"/>
          </a:bodyPr>
          <a:lstStyle/>
          <a:p>
            <a:pPr algn="ctr"/>
            <a:r>
              <a:rPr lang="pl-PL" b="1" dirty="0" smtClean="0"/>
              <a:t>Stowarzyszenie Społecznej Samopomocy - Lokalna Grupa Działania</a:t>
            </a:r>
            <a:endParaRPr lang="pl-PL" dirty="0" smtClean="0"/>
          </a:p>
          <a:p>
            <a:pPr algn="ctr"/>
            <a:r>
              <a:rPr lang="pl-PL" dirty="0" smtClean="0"/>
              <a:t>06-400 Ciechanów, ul. Śląska 1</a:t>
            </a:r>
            <a:br>
              <a:rPr lang="pl-PL" dirty="0" smtClean="0"/>
            </a:br>
            <a:r>
              <a:rPr lang="pl-PL" dirty="0" smtClean="0"/>
              <a:t>tel. (23) 672 13 79</a:t>
            </a:r>
            <a:br>
              <a:rPr lang="pl-PL" dirty="0" smtClean="0"/>
            </a:br>
            <a:endParaRPr lang="pl-PL" dirty="0" smtClean="0"/>
          </a:p>
          <a:p>
            <a:pPr algn="ctr"/>
            <a:r>
              <a:rPr lang="pl-PL" dirty="0" err="1" smtClean="0">
                <a:hlinkClick r:id="rId2"/>
              </a:rPr>
              <a:t>info@ssslgd.pl</a:t>
            </a:r>
            <a:r>
              <a:rPr lang="pl-PL" dirty="0" smtClean="0"/>
              <a:t>; </a:t>
            </a:r>
            <a:r>
              <a:rPr lang="pl-PL" dirty="0" err="1" smtClean="0">
                <a:hlinkClick r:id="rId3"/>
              </a:rPr>
              <a:t>biuro@ssslgd.pl</a:t>
            </a:r>
            <a:endParaRPr lang="pl-PL" dirty="0" smtClean="0"/>
          </a:p>
          <a:p>
            <a:pPr algn="ctr">
              <a:buNone/>
            </a:pPr>
            <a:r>
              <a:rPr lang="pl-PL" b="1" dirty="0" smtClean="0"/>
              <a:t>Informacja dla Beneficjentów pomocy w ramach działania osi LEADER</a:t>
            </a:r>
            <a:endParaRPr lang="pl-PL" dirty="0" smtClean="0"/>
          </a:p>
          <a:p>
            <a:pPr algn="ctr">
              <a:buNone/>
            </a:pPr>
            <a:r>
              <a:rPr lang="pl-PL" dirty="0" smtClean="0"/>
              <a:t>Oferujemy bezpłatne doradztwo na terenie obszaru LGD w zakresie przygotowania wniosków o przyznanie pomocy w ramach osi 4 Leader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pPr algn="ctr">
              <a:buNone/>
            </a:pPr>
            <a:r>
              <a:rPr lang="pl-PL" dirty="0" smtClean="0"/>
              <a:t>    </a:t>
            </a:r>
            <a:r>
              <a:rPr lang="pl-PL" sz="2400" dirty="0" smtClean="0"/>
              <a:t>Dokument programowy (LSR), harmonogram konkursów oraz szczegółowe informacje i kryteria oceny operacji dostępne są na stronie </a:t>
            </a:r>
            <a:r>
              <a:rPr lang="pl-PL" sz="2400" b="1" dirty="0" err="1" smtClean="0"/>
              <a:t>www.ssslgd.pl</a:t>
            </a:r>
            <a:r>
              <a:rPr lang="pl-PL" sz="2400" b="1" dirty="0" smtClean="0"/>
              <a:t> 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                       </a:t>
            </a:r>
            <a:r>
              <a:rPr lang="pl-PL" b="1" dirty="0" smtClean="0"/>
              <a:t>Dziękuję za uwagę</a:t>
            </a:r>
          </a:p>
          <a:p>
            <a:pPr>
              <a:buNone/>
            </a:pPr>
            <a:endParaRPr lang="pl-PL" b="1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60648"/>
            <a:ext cx="8280920" cy="134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322</TotalTime>
  <Words>547</Words>
  <Application>Microsoft Office PowerPoint</Application>
  <PresentationFormat>Pokaz na ekranie (4:3)</PresentationFormat>
  <Paragraphs>78</Paragraphs>
  <Slides>9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0" baseType="lpstr">
      <vt:lpstr>Hol</vt:lpstr>
      <vt:lpstr>Stowarzyszenie Społecznej Samopomocy – Lokalna Grupa Działania   kryteria wyboru operacji na rozwój przedsiębiorczości </vt:lpstr>
      <vt:lpstr>Obszarowy zakres oddziaływania LSR</vt:lpstr>
      <vt:lpstr>Przedsiębiorczość - typy operacji w ramach LSR</vt:lpstr>
      <vt:lpstr>Lokalne kryteria wyboru operacji </vt:lpstr>
      <vt:lpstr>Lokalne kryteria wyboru operacji </vt:lpstr>
      <vt:lpstr>Lokalne kryteria wyboru operacji</vt:lpstr>
      <vt:lpstr>Harmonogram konkursów na rozwój przedsiębiorczości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Materiały na spotkanie w dniach 19-20 marca 2015</dc:title>
  <dc:creator>Rączka</dc:creator>
  <cp:lastModifiedBy>Rączka</cp:lastModifiedBy>
  <cp:revision>159</cp:revision>
  <dcterms:created xsi:type="dcterms:W3CDTF">2015-03-09T07:51:24Z</dcterms:created>
  <dcterms:modified xsi:type="dcterms:W3CDTF">2016-10-11T07:57:49Z</dcterms:modified>
</cp:coreProperties>
</file>