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59" r:id="rId5"/>
    <p:sldId id="269" r:id="rId6"/>
    <p:sldId id="265" r:id="rId7"/>
    <p:sldId id="266" r:id="rId8"/>
    <p:sldId id="270" r:id="rId9"/>
    <p:sldId id="271" r:id="rId10"/>
    <p:sldId id="272" r:id="rId11"/>
    <p:sldId id="273" r:id="rId12"/>
    <p:sldId id="275" r:id="rId13"/>
    <p:sldId id="276" r:id="rId14"/>
    <p:sldId id="277" r:id="rId15"/>
    <p:sldId id="280" r:id="rId16"/>
    <p:sldId id="279" r:id="rId17"/>
    <p:sldId id="281" r:id="rId18"/>
    <p:sldId id="278" r:id="rId19"/>
    <p:sldId id="282" r:id="rId20"/>
    <p:sldId id="284" r:id="rId21"/>
    <p:sldId id="283" r:id="rId22"/>
    <p:sldId id="285" r:id="rId23"/>
    <p:sldId id="286" r:id="rId24"/>
    <p:sldId id="287" r:id="rId25"/>
    <p:sldId id="288" r:id="rId26"/>
    <p:sldId id="289" r:id="rId27"/>
    <p:sldId id="264" r:id="rId28"/>
  </p:sldIdLst>
  <p:sldSz cx="9144000" cy="6858000" type="screen4x3"/>
  <p:notesSz cx="6797675" cy="99282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97" autoAdjust="0"/>
  </p:normalViewPr>
  <p:slideViewPr>
    <p:cSldViewPr>
      <p:cViewPr>
        <p:scale>
          <a:sx n="79" d="100"/>
          <a:sy n="79" d="100"/>
        </p:scale>
        <p:origin x="-540" y="-462"/>
      </p:cViewPr>
      <p:guideLst>
        <p:guide orient="horz" pos="2160"/>
        <p:guide pos="2880"/>
      </p:guideLst>
    </p:cSldViewPr>
  </p:slideViewPr>
  <p:outlineViewPr>
    <p:cViewPr>
      <p:scale>
        <a:sx n="33" d="100"/>
        <a:sy n="33" d="100"/>
      </p:scale>
      <p:origin x="0" y="1931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r>
              <a:rPr lang="pl-PL" smtClean="0"/>
              <a:t>2015-10-21</a:t>
            </a:r>
            <a:endParaRPr lang="pl-PL" dirty="0"/>
          </a:p>
        </p:txBody>
      </p:sp>
      <p:sp>
        <p:nvSpPr>
          <p:cNvPr id="4" name="Symbol zastępczy stopki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pl-PL" dirty="0"/>
          </a:p>
        </p:txBody>
      </p:sp>
      <p:sp>
        <p:nvSpPr>
          <p:cNvPr id="5" name="Symbol zastępczy numeru slajd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163A859E-70D4-4995-8DE3-A9C10DF0F21C}" type="slidenum">
              <a:rPr lang="pl-PL" smtClean="0"/>
              <a:pPr/>
              <a:t>‹#›</a:t>
            </a:fld>
            <a:endParaRPr lang="pl-PL" dirty="0"/>
          </a:p>
        </p:txBody>
      </p:sp>
    </p:spTree>
    <p:extLst>
      <p:ext uri="{BB962C8B-B14F-4D97-AF65-F5344CB8AC3E}">
        <p14:creationId xmlns:p14="http://schemas.microsoft.com/office/powerpoint/2010/main" xmlns="" val="42396760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r>
              <a:rPr lang="pl-PL" smtClean="0"/>
              <a:t>2015-10-21</a:t>
            </a:r>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4B937CD-C278-4BD3-ADBA-75C471765FB5}" type="slidenum">
              <a:rPr lang="pl-PL" smtClean="0"/>
              <a:pPr/>
              <a:t>‹#›</a:t>
            </a:fld>
            <a:endParaRPr lang="pl-PL"/>
          </a:p>
        </p:txBody>
      </p:sp>
    </p:spTree>
    <p:extLst>
      <p:ext uri="{BB962C8B-B14F-4D97-AF65-F5344CB8AC3E}">
        <p14:creationId xmlns:p14="http://schemas.microsoft.com/office/powerpoint/2010/main" xmlns="" val="2453064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6" name="Symbol zastępczy numeru slajdu 5"/>
          <p:cNvSpPr>
            <a:spLocks noGrp="1"/>
          </p:cNvSpPr>
          <p:nvPr>
            <p:ph type="sldNum" sz="quarter" idx="12"/>
          </p:nvPr>
        </p:nvSpPr>
        <p:spPr/>
        <p:txBody>
          <a:bodyPr/>
          <a:lstStyle/>
          <a:p>
            <a:fld id="{04B937CD-C278-4BD3-ADBA-75C471765FB5}" type="slidenum">
              <a:rPr lang="pl-PL" smtClean="0"/>
              <a:pPr/>
              <a:t>1</a:t>
            </a:fld>
            <a:endParaRPr lang="pl-PL"/>
          </a:p>
        </p:txBody>
      </p:sp>
    </p:spTree>
    <p:extLst>
      <p:ext uri="{BB962C8B-B14F-4D97-AF65-F5344CB8AC3E}">
        <p14:creationId xmlns:p14="http://schemas.microsoft.com/office/powerpoint/2010/main" xmlns="" val="624668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04B937CD-C278-4BD3-ADBA-75C471765FB5}" type="slidenum">
              <a:rPr lang="pl-PL" smtClean="0"/>
              <a:pPr/>
              <a:t>16</a:t>
            </a:fld>
            <a:endParaRPr lang="pl-PL"/>
          </a:p>
        </p:txBody>
      </p:sp>
    </p:spTree>
    <p:extLst>
      <p:ext uri="{BB962C8B-B14F-4D97-AF65-F5344CB8AC3E}">
        <p14:creationId xmlns:p14="http://schemas.microsoft.com/office/powerpoint/2010/main" xmlns="" val="2863338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2A64AD3A-B620-4048-A53D-2787B409B069}"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64AD3A-B620-4048-A53D-2787B409B069}"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http://seeklogo.com/images/U/urz__d_pracy__cdr-logo-5245DBEC6C-seeklogo.com.gi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http://seeklogo.com/images/U/urz__d_pracy__cdr-logo-5245DBEC6C-seeklogo.com.gif"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2132856"/>
            <a:ext cx="7772400" cy="1470025"/>
          </a:xfrm>
        </p:spPr>
        <p:txBody>
          <a:bodyPr>
            <a:normAutofit/>
          </a:bodyPr>
          <a:lstStyle/>
          <a:p>
            <a:r>
              <a:rPr lang="pl-PL" b="1" dirty="0" smtClean="0"/>
              <a:t>Aktywni i przedsiębiorczy</a:t>
            </a:r>
            <a:endParaRPr lang="pl-PL" b="1" dirty="0"/>
          </a:p>
        </p:txBody>
      </p:sp>
      <p:sp>
        <p:nvSpPr>
          <p:cNvPr id="3" name="Podtytuł 2"/>
          <p:cNvSpPr>
            <a:spLocks noGrp="1"/>
          </p:cNvSpPr>
          <p:nvPr>
            <p:ph type="subTitle" idx="1"/>
          </p:nvPr>
        </p:nvSpPr>
        <p:spPr>
          <a:xfrm>
            <a:off x="1259632" y="3861048"/>
            <a:ext cx="6400800" cy="1752600"/>
          </a:xfrm>
        </p:spPr>
        <p:txBody>
          <a:bodyPr/>
          <a:lstStyle/>
          <a:p>
            <a:r>
              <a:rPr lang="pl-PL" b="1" dirty="0" smtClean="0">
                <a:solidFill>
                  <a:schemeClr val="tx1"/>
                </a:solidFill>
              </a:rPr>
              <a:t>Żuromin, 02.03 – 03.03.2017 r.</a:t>
            </a:r>
          </a:p>
          <a:p>
            <a:endParaRPr lang="pl-PL" b="1" dirty="0" smtClean="0">
              <a:solidFill>
                <a:schemeClr val="tx1"/>
              </a:solidFill>
            </a:endParaRPr>
          </a:p>
          <a:p>
            <a:endParaRPr lang="pl-PL" b="1" dirty="0" smtClean="0">
              <a:solidFill>
                <a:schemeClr val="tx1"/>
              </a:solidFill>
            </a:endParaRPr>
          </a:p>
        </p:txBody>
      </p:sp>
      <p:pic>
        <p:nvPicPr>
          <p:cNvPr id="7" name="Obraz 6" descr="http://prow.slaskie.pl/zalaczniki/2015/04/10/big/1428663281.jpg"/>
          <p:cNvPicPr/>
          <p:nvPr/>
        </p:nvPicPr>
        <p:blipFill>
          <a:blip r:embed="rId3" cstate="print"/>
          <a:srcRect/>
          <a:stretch>
            <a:fillRect/>
          </a:stretch>
        </p:blipFill>
        <p:spPr bwMode="auto">
          <a:xfrm>
            <a:off x="5724128" y="548680"/>
            <a:ext cx="2016224" cy="1368152"/>
          </a:xfrm>
          <a:prstGeom prst="rect">
            <a:avLst/>
          </a:prstGeom>
          <a:noFill/>
          <a:ln w="9525">
            <a:noFill/>
            <a:miter lim="800000"/>
            <a:headEnd/>
            <a:tailEnd/>
          </a:ln>
        </p:spPr>
      </p:pic>
      <p:pic>
        <p:nvPicPr>
          <p:cNvPr id="8" name="Obraz 7" descr="LOGO"/>
          <p:cNvPicPr/>
          <p:nvPr/>
        </p:nvPicPr>
        <p:blipFill>
          <a:blip r:embed="rId4" cstate="print"/>
          <a:srcRect/>
          <a:stretch>
            <a:fillRect/>
          </a:stretch>
        </p:blipFill>
        <p:spPr bwMode="auto">
          <a:xfrm>
            <a:off x="6084168" y="4941168"/>
            <a:ext cx="1560190" cy="1008112"/>
          </a:xfrm>
          <a:prstGeom prst="rect">
            <a:avLst/>
          </a:prstGeom>
          <a:noFill/>
          <a:ln w="9525">
            <a:noFill/>
            <a:miter lim="800000"/>
            <a:headEnd/>
            <a:tailEnd/>
          </a:ln>
        </p:spPr>
      </p:pic>
      <p:pic>
        <p:nvPicPr>
          <p:cNvPr id="9" name="Obraz 8" descr="Znalezione obrazy dla zapytania logo leader"/>
          <p:cNvPicPr/>
          <p:nvPr/>
        </p:nvPicPr>
        <p:blipFill>
          <a:blip r:embed="rId5" cstate="print"/>
          <a:srcRect/>
          <a:stretch>
            <a:fillRect/>
          </a:stretch>
        </p:blipFill>
        <p:spPr bwMode="auto">
          <a:xfrm>
            <a:off x="1547664" y="764704"/>
            <a:ext cx="936104" cy="1008112"/>
          </a:xfrm>
          <a:prstGeom prst="rect">
            <a:avLst/>
          </a:prstGeom>
          <a:noFill/>
          <a:ln w="9525">
            <a:noFill/>
            <a:miter lim="800000"/>
            <a:headEnd/>
            <a:tailEnd/>
          </a:ln>
        </p:spPr>
      </p:pic>
      <p:pic>
        <p:nvPicPr>
          <p:cNvPr id="1026" name="Picture 2" descr="urząd pracy .cdr Logo Vector Download"/>
          <p:cNvPicPr>
            <a:picLocks noChangeAspect="1" noChangeArrowheads="1"/>
          </p:cNvPicPr>
          <p:nvPr/>
        </p:nvPicPr>
        <p:blipFill>
          <a:blip r:embed="rId6" r:link="rId7" cstate="print"/>
          <a:srcRect/>
          <a:stretch>
            <a:fillRect/>
          </a:stretch>
        </p:blipFill>
        <p:spPr bwMode="auto">
          <a:xfrm>
            <a:off x="1475656" y="4797152"/>
            <a:ext cx="1728192" cy="15114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effectLst>
                  <a:outerShdw blurRad="38100" dist="38100" dir="2700000" algn="tl">
                    <a:srgbClr val="C0C0C0"/>
                  </a:outerShdw>
                </a:effectLst>
              </a:rPr>
              <a:t>Budżet</a:t>
            </a:r>
            <a:r>
              <a:rPr lang="pl-PL" b="1" dirty="0" smtClean="0">
                <a:effectLst>
                  <a:outerShdw blurRad="38100" dist="38100" dir="2700000" algn="tl">
                    <a:srgbClr val="C0C0C0"/>
                  </a:outerShdw>
                </a:effectLst>
                <a:latin typeface="Arial" charset="0"/>
              </a:rPr>
              <a:t> przedsięwzięcia</a:t>
            </a:r>
            <a:endParaRPr lang="pl-PL" dirty="0"/>
          </a:p>
        </p:txBody>
      </p:sp>
      <p:sp>
        <p:nvSpPr>
          <p:cNvPr id="3" name="Symbol zastępczy zawartości 2"/>
          <p:cNvSpPr>
            <a:spLocks noGrp="1"/>
          </p:cNvSpPr>
          <p:nvPr>
            <p:ph idx="1"/>
          </p:nvPr>
        </p:nvSpPr>
        <p:spPr/>
        <p:txBody>
          <a:bodyPr/>
          <a:lstStyle/>
          <a:p>
            <a:pPr>
              <a:buClr>
                <a:srgbClr val="FFFF99"/>
              </a:buClr>
              <a:buSzPct val="65000"/>
              <a:buNone/>
              <a:tabLst>
                <a:tab pos="1258888" algn="l"/>
                <a:tab pos="1349375" algn="l"/>
              </a:tabLst>
              <a:defRPr/>
            </a:pPr>
            <a:r>
              <a:rPr lang="pl-PL" dirty="0" smtClean="0"/>
              <a:t>- Związek z celami przedsięwzięcia</a:t>
            </a:r>
          </a:p>
          <a:p>
            <a:pPr>
              <a:buClr>
                <a:srgbClr val="FFFF99"/>
              </a:buClr>
              <a:buSzPct val="65000"/>
              <a:buNone/>
              <a:defRPr/>
            </a:pPr>
            <a:r>
              <a:rPr lang="pl-PL" dirty="0" smtClean="0"/>
              <a:t>- Jakie zasoby będą potrzebne?</a:t>
            </a:r>
          </a:p>
          <a:p>
            <a:pPr>
              <a:buClr>
                <a:srgbClr val="FFFF99"/>
              </a:buClr>
              <a:buSzPct val="65000"/>
              <a:buNone/>
              <a:defRPr/>
            </a:pPr>
            <a:r>
              <a:rPr lang="pl-PL" dirty="0" smtClean="0"/>
              <a:t>- Ile te zasoby będą kosztowały?</a:t>
            </a:r>
          </a:p>
          <a:p>
            <a:pPr>
              <a:buClr>
                <a:srgbClr val="FFFF99"/>
              </a:buClr>
              <a:buSzPct val="65000"/>
              <a:buNone/>
              <a:defRPr/>
            </a:pPr>
            <a:r>
              <a:rPr lang="pl-PL" dirty="0" smtClean="0"/>
              <a:t>- Kiedy będą potrzebne?</a:t>
            </a:r>
          </a:p>
          <a:p>
            <a:pPr>
              <a:buClr>
                <a:srgbClr val="FFFF99"/>
              </a:buClr>
              <a:buSzPct val="65000"/>
              <a:buNone/>
              <a:defRPr/>
            </a:pPr>
            <a:r>
              <a:rPr lang="pl-PL" dirty="0" smtClean="0"/>
              <a:t>- Jakimi zasobami już dysponujemy?</a:t>
            </a:r>
          </a:p>
          <a:p>
            <a:pPr>
              <a:buClr>
                <a:srgbClr val="FFFF99"/>
              </a:buClr>
              <a:buSzPct val="65000"/>
              <a:buNone/>
              <a:defRPr/>
            </a:pPr>
            <a:r>
              <a:rPr lang="pl-PL" dirty="0" smtClean="0"/>
              <a:t>- Źródła finansowania przedsięwzięcia</a:t>
            </a:r>
          </a:p>
          <a:p>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Źródła finansowania przedsięwzięcia</a:t>
            </a:r>
            <a:endParaRPr lang="pl-PL" sz="3200" b="1" dirty="0"/>
          </a:p>
        </p:txBody>
      </p:sp>
      <p:sp>
        <p:nvSpPr>
          <p:cNvPr id="3" name="Symbol zastępczy zawartości 2"/>
          <p:cNvSpPr>
            <a:spLocks noGrp="1"/>
          </p:cNvSpPr>
          <p:nvPr>
            <p:ph idx="1"/>
          </p:nvPr>
        </p:nvSpPr>
        <p:spPr/>
        <p:txBody>
          <a:bodyPr>
            <a:normAutofit lnSpcReduction="10000"/>
          </a:bodyPr>
          <a:lstStyle/>
          <a:p>
            <a:pPr>
              <a:buNone/>
            </a:pPr>
            <a:r>
              <a:rPr lang="pl-PL" dirty="0" smtClean="0"/>
              <a:t>    - środki własne, </a:t>
            </a:r>
          </a:p>
          <a:p>
            <a:pPr>
              <a:buNone/>
            </a:pPr>
            <a:r>
              <a:rPr lang="pl-PL" dirty="0" smtClean="0"/>
              <a:t>    - wkład wspólnika, </a:t>
            </a:r>
          </a:p>
          <a:p>
            <a:pPr>
              <a:buNone/>
            </a:pPr>
            <a:r>
              <a:rPr lang="pl-PL" dirty="0" smtClean="0"/>
              <a:t>    - pożyczka z banku, </a:t>
            </a:r>
          </a:p>
          <a:p>
            <a:pPr>
              <a:buNone/>
            </a:pPr>
            <a:r>
              <a:rPr lang="pl-PL" dirty="0" smtClean="0"/>
              <a:t>    - fundusze pożyczkowe, </a:t>
            </a:r>
          </a:p>
          <a:p>
            <a:pPr>
              <a:buNone/>
            </a:pPr>
            <a:r>
              <a:rPr lang="pl-PL" dirty="0" smtClean="0"/>
              <a:t>    - Fundusz Pracy, </a:t>
            </a:r>
          </a:p>
          <a:p>
            <a:pPr>
              <a:buNone/>
            </a:pPr>
            <a:r>
              <a:rPr lang="pl-PL" dirty="0" smtClean="0"/>
              <a:t>    - Europejski Fundusz Społeczny</a:t>
            </a:r>
          </a:p>
          <a:p>
            <a:pPr>
              <a:buNone/>
            </a:pPr>
            <a:r>
              <a:rPr lang="pl-PL" dirty="0" smtClean="0"/>
              <a:t>    - Europejski Fundusz Rolny na rzecz Rozwoju </a:t>
            </a:r>
          </a:p>
          <a:p>
            <a:pPr>
              <a:buNone/>
            </a:pPr>
            <a:r>
              <a:rPr lang="pl-PL" dirty="0" smtClean="0"/>
              <a:t>      Obszarów Wiejskich</a:t>
            </a:r>
          </a:p>
          <a:p>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Fundusz Pracy</a:t>
            </a:r>
            <a:endParaRPr lang="pl-PL" dirty="0"/>
          </a:p>
        </p:txBody>
      </p:sp>
      <p:sp>
        <p:nvSpPr>
          <p:cNvPr id="3" name="Symbol zastępczy zawartości 2"/>
          <p:cNvSpPr>
            <a:spLocks noGrp="1"/>
          </p:cNvSpPr>
          <p:nvPr>
            <p:ph idx="1"/>
          </p:nvPr>
        </p:nvSpPr>
        <p:spPr/>
        <p:txBody>
          <a:bodyPr>
            <a:normAutofit/>
          </a:bodyPr>
          <a:lstStyle/>
          <a:p>
            <a:pPr>
              <a:buNone/>
            </a:pPr>
            <a:r>
              <a:rPr lang="pl-PL" sz="1800" b="1" dirty="0" smtClean="0"/>
              <a:t>Dotacja na uruchomienie działalności gospodarczej – ustawa o promocji</a:t>
            </a:r>
          </a:p>
          <a:p>
            <a:pPr>
              <a:buNone/>
            </a:pPr>
            <a:r>
              <a:rPr lang="pl-PL" sz="1800" b="1" dirty="0" smtClean="0"/>
              <a:t> zatrudnienia i instytucjach rynku pracy</a:t>
            </a:r>
          </a:p>
          <a:p>
            <a:pPr>
              <a:buNone/>
            </a:pPr>
            <a:r>
              <a:rPr lang="pl-PL" sz="1800" dirty="0" smtClean="0"/>
              <a:t>  - Kwota maksymalna – 6  krotność przeciętnego wynagrodzenia </a:t>
            </a:r>
          </a:p>
          <a:p>
            <a:pPr>
              <a:buNone/>
            </a:pPr>
            <a:r>
              <a:rPr lang="pl-PL" sz="1800" dirty="0" smtClean="0"/>
              <a:t>  - Przeznaczenie – wyposażenie stanowiska pracy, pomoc prawna i doradcza</a:t>
            </a:r>
          </a:p>
          <a:p>
            <a:pPr>
              <a:buFontTx/>
              <a:buChar char="-"/>
            </a:pPr>
            <a:endParaRPr lang="pl-PL" sz="1800" dirty="0" smtClean="0"/>
          </a:p>
          <a:p>
            <a:pPr>
              <a:buNone/>
            </a:pPr>
            <a:r>
              <a:rPr lang="pl-PL" sz="1800" b="1" dirty="0" smtClean="0"/>
              <a:t>Pożyczki na uruchomienie działalności gospodarczej</a:t>
            </a:r>
          </a:p>
          <a:p>
            <a:pPr>
              <a:buFontTx/>
              <a:buChar char="-"/>
            </a:pPr>
            <a:r>
              <a:rPr lang="pl-PL" sz="1800" dirty="0" smtClean="0"/>
              <a:t>Kwota maksymalna – 20 krotność przeciętnego wynagrodzenia, </a:t>
            </a:r>
          </a:p>
          <a:p>
            <a:pPr>
              <a:buFontTx/>
              <a:buChar char="-"/>
            </a:pPr>
            <a:r>
              <a:rPr lang="pl-PL" sz="1800" dirty="0" smtClean="0"/>
              <a:t>Karencja – 12 miesięcy</a:t>
            </a:r>
          </a:p>
          <a:p>
            <a:pPr>
              <a:buFontTx/>
              <a:buChar char="-"/>
            </a:pPr>
            <a:r>
              <a:rPr lang="pl-PL" sz="1800" dirty="0" smtClean="0"/>
              <a:t>Okres spłaty do 7 lat</a:t>
            </a:r>
          </a:p>
          <a:p>
            <a:pPr>
              <a:buFontTx/>
              <a:buChar char="-"/>
            </a:pPr>
            <a:r>
              <a:rPr lang="pl-PL" sz="1800" dirty="0" smtClean="0"/>
              <a:t>Oprocentowanie - 0,25 stopy redyskonta weksli NBP (</a:t>
            </a:r>
            <a:r>
              <a:rPr lang="pl-PL" sz="1800" b="1" dirty="0" smtClean="0"/>
              <a:t>0, 44% w skali roku</a:t>
            </a:r>
            <a:r>
              <a:rPr lang="pl-PL" sz="1800" dirty="0" smtClean="0"/>
              <a:t>, na dzień 04.03.2015)</a:t>
            </a:r>
          </a:p>
          <a:p>
            <a:pPr>
              <a:buFontTx/>
              <a:buChar char="-"/>
            </a:pPr>
            <a:endParaRPr lang="pl-PL" sz="1800" dirty="0" smtClean="0"/>
          </a:p>
          <a:p>
            <a:pPr>
              <a:buFontTx/>
              <a:buChar char="-"/>
            </a:pPr>
            <a:endParaRPr lang="pl-PL" sz="1800" dirty="0" smtClean="0"/>
          </a:p>
          <a:p>
            <a:pPr>
              <a:buNone/>
            </a:pPr>
            <a:endParaRPr lang="pl-PL" sz="1800" dirty="0" smtClean="0"/>
          </a:p>
          <a:p>
            <a:pPr>
              <a:buNone/>
            </a:pPr>
            <a:endParaRPr lang="pl-PL" sz="1800" dirty="0" smtClean="0"/>
          </a:p>
          <a:p>
            <a:pPr>
              <a:buNone/>
            </a:pPr>
            <a:endParaRPr lang="pl-PL" sz="1800" dirty="0" smtClean="0"/>
          </a:p>
          <a:p>
            <a:pPr>
              <a:buNone/>
            </a:pPr>
            <a:endParaRPr lang="pl-PL"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Europejski Fundusz Społeczny</a:t>
            </a:r>
            <a:endParaRPr lang="pl-PL" dirty="0"/>
          </a:p>
        </p:txBody>
      </p:sp>
      <p:sp>
        <p:nvSpPr>
          <p:cNvPr id="3" name="Symbol zastępczy zawartości 2"/>
          <p:cNvSpPr>
            <a:spLocks noGrp="1"/>
          </p:cNvSpPr>
          <p:nvPr>
            <p:ph idx="1"/>
          </p:nvPr>
        </p:nvSpPr>
        <p:spPr/>
        <p:txBody>
          <a:bodyPr>
            <a:normAutofit/>
          </a:bodyPr>
          <a:lstStyle/>
          <a:p>
            <a:pPr>
              <a:buNone/>
            </a:pPr>
            <a:r>
              <a:rPr lang="pl-PL" dirty="0" smtClean="0"/>
              <a:t>    </a:t>
            </a:r>
            <a:r>
              <a:rPr lang="pl-PL" sz="1800" b="1" dirty="0" smtClean="0"/>
              <a:t>Program Operacyjny Wiedza Edukacja Rozwój - Wsparcie osób młodych pozostających bez pracy na regionalnym rynku pracy</a:t>
            </a:r>
          </a:p>
          <a:p>
            <a:r>
              <a:rPr lang="pl-PL" sz="1800" dirty="0" smtClean="0"/>
              <a:t>Pomoc osobom młodym w zakładaniu i prowadzeniu własnej działalności gospodarczej poprzez: bezzwrotne dotacje na utworzenie przedsiębiorstwa, doradztwo i szkolenia umożliwiające nabycie wiedzy i umiejętności do prowadzenia firmy, wsparcie pomostowe.</a:t>
            </a:r>
          </a:p>
          <a:p>
            <a:endParaRPr lang="pl-PL" sz="1800" dirty="0" smtClean="0"/>
          </a:p>
          <a:p>
            <a:pPr>
              <a:buNone/>
            </a:pPr>
            <a:r>
              <a:rPr lang="pl-PL" sz="1800" b="1" dirty="0" smtClean="0"/>
              <a:t>       Regionalny Program Operacyjny Województwa Mazowieckiego 2014-2020 - Wspieranie samozatrudnienia i powstawania nowych miejsc pracy</a:t>
            </a:r>
          </a:p>
          <a:p>
            <a:r>
              <a:rPr lang="pl-PL" sz="1800" dirty="0" smtClean="0"/>
              <a:t>Pomoc w formie bezzwrotnych dotacji na założenie działalności gospodarczej,  moduł doradztwa i szkoleń przygotowujących do jej uruchomienia oraz utrzymania. Dotyczy głównie osób ze wszystkich grup defaworyzowanych dla których IPD wskazało tą formę jako najskuteczniejsze narzędzie. </a:t>
            </a:r>
          </a:p>
          <a:p>
            <a:pPr>
              <a:buNone/>
            </a:pPr>
            <a:endParaRPr lang="pl-PL" sz="1800" b="1" dirty="0" smtClean="0"/>
          </a:p>
          <a:p>
            <a:endParaRPr lang="pl-PL" sz="1800" dirty="0" smtClean="0"/>
          </a:p>
          <a:p>
            <a:endParaRPr lang="pl-PL"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100" dirty="0" smtClean="0"/>
              <a:t/>
            </a:r>
            <a:br>
              <a:rPr lang="pl-PL" sz="3100" dirty="0" smtClean="0"/>
            </a:br>
            <a:r>
              <a:rPr lang="pl-PL" sz="3100" dirty="0" smtClean="0"/>
              <a:t/>
            </a:r>
            <a:br>
              <a:rPr lang="pl-PL" sz="3100" dirty="0" smtClean="0"/>
            </a:br>
            <a:r>
              <a:rPr lang="pl-PL" sz="3100" b="1" dirty="0" smtClean="0"/>
              <a:t>Rozpoczęcie działalności w </a:t>
            </a:r>
            <a:r>
              <a:rPr lang="pl-PL" sz="2800" b="1" dirty="0" smtClean="0"/>
              <a:t>ramach PROW</a:t>
            </a:r>
            <a:r>
              <a:rPr lang="pl-PL" sz="2800" dirty="0" smtClean="0"/>
              <a:t/>
            </a:r>
            <a:br>
              <a:rPr lang="pl-PL" sz="2800" dirty="0" smtClean="0"/>
            </a:b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92500" lnSpcReduction="10000"/>
          </a:bodyPr>
          <a:lstStyle/>
          <a:p>
            <a:pPr>
              <a:buNone/>
            </a:pPr>
            <a:r>
              <a:rPr lang="pl-PL" dirty="0" smtClean="0"/>
              <a:t>    </a:t>
            </a:r>
            <a:r>
              <a:rPr lang="pl-PL" sz="1800" b="1" dirty="0" smtClean="0"/>
              <a:t>Beneficjent</a:t>
            </a:r>
            <a:r>
              <a:rPr lang="pl-PL" sz="1800" dirty="0" smtClean="0"/>
              <a:t> - ubezpieczony na podstawie przepisów o ubezpieczeniu społecznym rolników w pełnym zakresie jako domownik lub osoba zamierzająca rozpocząć działalność gospodarczą poprzez samozatrudnienie, w tym z grup defaworyzowanych.</a:t>
            </a:r>
            <a:br>
              <a:rPr lang="pl-PL" sz="1800" dirty="0" smtClean="0"/>
            </a:br>
            <a:r>
              <a:rPr lang="pl-PL" sz="1800" b="1" dirty="0" smtClean="0"/>
              <a:t>Forma pomocy finansowej</a:t>
            </a:r>
            <a:r>
              <a:rPr lang="pl-PL" sz="1800" dirty="0" smtClean="0"/>
              <a:t/>
            </a:r>
            <a:br>
              <a:rPr lang="pl-PL" sz="1800" dirty="0" smtClean="0"/>
            </a:br>
            <a:r>
              <a:rPr lang="pl-PL" sz="1800" dirty="0" smtClean="0"/>
              <a:t>Pomoc ma formę zwrotu części kosztów kwalifikowalnych operacji (części poniesionych kosztów inwestycji). Działanie może być wdrażane również w ramach podejścia LEADER.</a:t>
            </a:r>
          </a:p>
          <a:p>
            <a:pPr>
              <a:buNone/>
            </a:pPr>
            <a:r>
              <a:rPr lang="pl-PL" sz="1800" dirty="0" smtClean="0"/>
              <a:t>       Preferowane branże: sprzedaż hurtowa i detaliczna produktów nierolniczych, rzemiosło lub rękodzielnictwo, turystyka wiejska, przetwórstwo i sprzedaż produktów nierolniczych, świadczenie usług społecznych (opieka nad dziećmi, nad starszymi, opieka zdrowotna, opieka nad niepełnosprawnymi), działalność informatyczna, komputerowa </a:t>
            </a:r>
            <a:br>
              <a:rPr lang="pl-PL" sz="1800" dirty="0" smtClean="0"/>
            </a:br>
            <a:r>
              <a:rPr lang="pl-PL" sz="1800" dirty="0" smtClean="0"/>
              <a:t>i elektroniczna, sprzedaż internetowa, działalność architektoniczna i inżynierska, </a:t>
            </a:r>
            <a:br>
              <a:rPr lang="pl-PL" sz="1800" dirty="0" smtClean="0"/>
            </a:br>
            <a:r>
              <a:rPr lang="pl-PL" sz="1800" dirty="0" smtClean="0"/>
              <a:t>usługi księgowe, działalność weterynaryjna.</a:t>
            </a:r>
          </a:p>
          <a:p>
            <a:pPr>
              <a:buNone/>
            </a:pPr>
            <a:r>
              <a:rPr lang="pl-PL" sz="1800" dirty="0" smtClean="0"/>
              <a:t>       </a:t>
            </a:r>
            <a:r>
              <a:rPr lang="pl-PL" sz="1800" b="1" dirty="0" smtClean="0"/>
              <a:t>Wsparcie:</a:t>
            </a:r>
            <a:r>
              <a:rPr lang="pl-PL" sz="1800" dirty="0" smtClean="0"/>
              <a:t> </a:t>
            </a:r>
            <a:br>
              <a:rPr lang="pl-PL" sz="1800" dirty="0" smtClean="0"/>
            </a:br>
            <a:r>
              <a:rPr lang="pl-PL" sz="1800" dirty="0" smtClean="0"/>
              <a:t>Premia w wysokości do 100 000 zł wypłacana w ratach: </a:t>
            </a:r>
            <a:br>
              <a:rPr lang="pl-PL" sz="1800" dirty="0" smtClean="0"/>
            </a:br>
            <a:r>
              <a:rPr lang="pl-PL" sz="1800" dirty="0" smtClean="0"/>
              <a:t>- I rata - 80% kwoty pomocy, </a:t>
            </a:r>
            <a:br>
              <a:rPr lang="pl-PL" sz="1800" dirty="0" smtClean="0"/>
            </a:br>
            <a:r>
              <a:rPr lang="pl-PL" sz="1800" dirty="0" smtClean="0"/>
              <a:t>- II rata-20% kwoty pomocy. </a:t>
            </a:r>
            <a:br>
              <a:rPr lang="pl-PL" sz="1800" dirty="0" smtClean="0"/>
            </a:br>
            <a:endParaRPr lang="pl-PL" sz="1800" dirty="0" smtClean="0"/>
          </a:p>
          <a:p>
            <a:pPr>
              <a:buNone/>
            </a:pPr>
            <a:endParaRPr lang="pl-PL" sz="1800" dirty="0" smtClean="0"/>
          </a:p>
          <a:p>
            <a:pPr>
              <a:buNone/>
            </a:pPr>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LSR 2014 - 2020</a:t>
            </a:r>
            <a:endParaRPr lang="pl-PL" b="1" dirty="0"/>
          </a:p>
        </p:txBody>
      </p:sp>
      <p:sp>
        <p:nvSpPr>
          <p:cNvPr id="3" name="Symbol zastępczy zawartości 2"/>
          <p:cNvSpPr>
            <a:spLocks noGrp="1"/>
          </p:cNvSpPr>
          <p:nvPr>
            <p:ph idx="1"/>
          </p:nvPr>
        </p:nvSpPr>
        <p:spPr/>
        <p:txBody>
          <a:bodyPr>
            <a:normAutofit fontScale="77500" lnSpcReduction="20000"/>
          </a:bodyPr>
          <a:lstStyle/>
          <a:p>
            <a:pPr>
              <a:buNone/>
            </a:pPr>
            <a:r>
              <a:rPr lang="pl-PL" b="1" dirty="0" smtClean="0"/>
              <a:t>      Zakres podmiotowy:</a:t>
            </a:r>
          </a:p>
          <a:p>
            <a:r>
              <a:rPr lang="pl-PL" dirty="0" smtClean="0"/>
              <a:t>miejsce zamieszkania na obszarze wiejskim </a:t>
            </a:r>
            <a:br>
              <a:rPr lang="pl-PL" dirty="0" smtClean="0"/>
            </a:br>
            <a:r>
              <a:rPr lang="pl-PL" dirty="0" smtClean="0"/>
              <a:t>objętym LSR </a:t>
            </a:r>
            <a:r>
              <a:rPr lang="pl-PL" smtClean="0"/>
              <a:t>realizowaną przez SSS - LGD</a:t>
            </a:r>
            <a:endParaRPr lang="pl-PL" dirty="0" smtClean="0"/>
          </a:p>
          <a:p>
            <a:r>
              <a:rPr lang="pl-PL" dirty="0" smtClean="0"/>
              <a:t>miejsce oznaczone adresem, pod którym wykonuje działalność gospodarczą, wpisanym do Centralnej Ewidencji i Informacji o Działalności Gospodarczej, znajduje się na obszarze wiejskim objętym LSR </a:t>
            </a:r>
          </a:p>
          <a:p>
            <a:r>
              <a:rPr lang="pl-PL" dirty="0" smtClean="0"/>
              <a:t>Siedziba osoby prawnej lub jej oddziału - na obszarze wiejskim objętym LSR </a:t>
            </a:r>
          </a:p>
          <a:p>
            <a:r>
              <a:rPr lang="pl-PL" dirty="0" smtClean="0"/>
              <a:t>w przypadku spółki cywilnej warunki dotyczące kryterium dostępu  powinny być spełnione przez wszystkich wspólników tej spółki</a:t>
            </a:r>
          </a:p>
          <a:p>
            <a:pPr marL="0" indent="0">
              <a:buNone/>
            </a:pPr>
            <a:r>
              <a:rPr lang="pl-PL" dirty="0" smtClean="0"/>
              <a:t> </a:t>
            </a:r>
          </a:p>
          <a:p>
            <a:pPr>
              <a:buNone/>
            </a:pPr>
            <a:endParaRPr lang="pl-PL" b="1" dirty="0" smtClean="0"/>
          </a:p>
          <a:p>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Zakres rzeczowy:</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koszty kwalifikowalne operacji nie są współfinansowane </a:t>
            </a:r>
            <a:br>
              <a:rPr lang="pl-PL" dirty="0" smtClean="0"/>
            </a:br>
            <a:r>
              <a:rPr lang="pl-PL" dirty="0" smtClean="0"/>
              <a:t>z innych środków publicznych,</a:t>
            </a:r>
          </a:p>
          <a:p>
            <a:r>
              <a:rPr lang="pl-PL" dirty="0" smtClean="0"/>
              <a:t>operacja będzie realizowana nie więcej niż w 2 etapach, </a:t>
            </a:r>
          </a:p>
          <a:p>
            <a:r>
              <a:rPr lang="pl-PL" dirty="0" smtClean="0"/>
              <a:t>operacja, która obejmuje koszty inwestycyjne, zakłada realizację inwestycji na obszarze wiejskim objętym LSR,</a:t>
            </a:r>
          </a:p>
          <a:p>
            <a:r>
              <a:rPr lang="pl-PL" dirty="0" smtClean="0"/>
              <a:t>inwestycje w ramach operacji będą realizowane na nieruchomości będącej własnością lub współwłasnością podmiotu lub  podmiot ten posiada udokumentowane prawo do dysponowania nieruchomością,</a:t>
            </a:r>
          </a:p>
          <a:p>
            <a:r>
              <a:rPr lang="pl-PL" dirty="0" smtClean="0"/>
              <a:t>operacja jest uzasadniona ekonomicznie i będzie realizowana zgodnie z biznesplanem,</a:t>
            </a:r>
          </a:p>
          <a:p>
            <a:r>
              <a:rPr lang="pl-PL" dirty="0" smtClean="0"/>
              <a:t>realizacja operacji nie jest możliwa bez udziału środków publicznych.</a:t>
            </a:r>
          </a:p>
          <a:p>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Zakres rzeczowy kosztów</a:t>
            </a:r>
            <a:endParaRPr lang="pl-PL" dirty="0"/>
          </a:p>
        </p:txBody>
      </p:sp>
      <p:sp>
        <p:nvSpPr>
          <p:cNvPr id="3" name="Symbol zastępczy zawartości 2"/>
          <p:cNvSpPr>
            <a:spLocks noGrp="1"/>
          </p:cNvSpPr>
          <p:nvPr>
            <p:ph idx="1"/>
          </p:nvPr>
        </p:nvSpPr>
        <p:spPr/>
        <p:txBody>
          <a:bodyPr>
            <a:normAutofit fontScale="25000" lnSpcReduction="20000"/>
          </a:bodyPr>
          <a:lstStyle/>
          <a:p>
            <a:r>
              <a:rPr lang="pl-PL" sz="6400" dirty="0" smtClean="0"/>
              <a:t>koszty ogólne - honoraria architektów, inżynierów, opłaty za konsultacje, opłaty za doradztwo w zakresie zrównoważenia środowiskowego i gospodarczego, w tym studia wykonalności</a:t>
            </a:r>
          </a:p>
          <a:p>
            <a:r>
              <a:rPr lang="pl-PL" sz="6400" dirty="0" smtClean="0"/>
              <a:t> zakup robót budowlanych lub usług,</a:t>
            </a:r>
          </a:p>
          <a:p>
            <a:r>
              <a:rPr lang="pl-PL" sz="6400" dirty="0" smtClean="0"/>
              <a:t> zakup lub rozwój oprogramowania komputerowego oraz zakupu patentów, licencji lub wynagrodzeń za przeniesienie autorskich praw majątkowych lub znaków towarowych, </a:t>
            </a:r>
          </a:p>
          <a:p>
            <a:r>
              <a:rPr lang="pl-PL" sz="6400" dirty="0" smtClean="0"/>
              <a:t> najmu lub dzierżawy maszyn, wyposażenia lub nieruchomości,</a:t>
            </a:r>
          </a:p>
          <a:p>
            <a:r>
              <a:rPr lang="pl-PL" sz="6400" dirty="0" smtClean="0"/>
              <a:t> zakup nowych maszyn lub wyposażenia, a w przypadku operacji  dotyczących tworzenia skansenów, muzeów  używanych maszyn lub wyposażenia, stanowiących eksponaty, </a:t>
            </a:r>
          </a:p>
          <a:p>
            <a:r>
              <a:rPr lang="pl-PL" sz="6400" dirty="0" smtClean="0"/>
              <a:t>zakup środków transportu, z wyłączeniem zakupu samochodów osobowych przeznaczonych do przewozu mniej niż 8 osób łącznie z kierowcą, </a:t>
            </a:r>
          </a:p>
          <a:p>
            <a:r>
              <a:rPr lang="pl-PL" sz="6400" dirty="0" smtClean="0"/>
              <a:t>zakup rzeczy innych niż maszyny i środki transportu, w tym materiały,</a:t>
            </a:r>
          </a:p>
          <a:p>
            <a:r>
              <a:rPr lang="pl-PL" sz="6400" dirty="0" smtClean="0"/>
              <a:t>wynagrodzenia i innych świadczeń, o których mowa w Kodeksie pracy, związanych z pracą pracowników beneficjenta, a także inne koszty ponoszone przez beneficjenta na podstawie odrębnych przepisów w związku z zatrudnieniem tych pracowników – w przypadku inkubatorów i operacji w zakresie współpracy,</a:t>
            </a:r>
          </a:p>
          <a:p>
            <a:r>
              <a:rPr lang="pl-PL" sz="6400" dirty="0" smtClean="0"/>
              <a:t>podatku od towarów i usług (VAT). </a:t>
            </a:r>
          </a:p>
          <a:p>
            <a:pPr>
              <a:buNone/>
            </a:pPr>
            <a:r>
              <a:rPr lang="pl-PL" sz="6400" b="1" dirty="0" smtClean="0"/>
              <a:t>Koszty są uzasadnione zakresem operacji, niezbędne do osiągnięcia jej celu oraz racjonalne. </a:t>
            </a:r>
          </a:p>
          <a:p>
            <a:endParaRPr lang="pl-PL" sz="7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LSR Kryteria  </a:t>
            </a:r>
            <a:endParaRPr lang="pl-PL" dirty="0"/>
          </a:p>
        </p:txBody>
      </p:sp>
      <p:sp>
        <p:nvSpPr>
          <p:cNvPr id="3" name="Symbol zastępczy zawartości 2"/>
          <p:cNvSpPr>
            <a:spLocks noGrp="1"/>
          </p:cNvSpPr>
          <p:nvPr>
            <p:ph idx="1"/>
          </p:nvPr>
        </p:nvSpPr>
        <p:spPr/>
        <p:txBody>
          <a:bodyPr>
            <a:normAutofit fontScale="62500" lnSpcReduction="20000"/>
          </a:bodyPr>
          <a:lstStyle/>
          <a:p>
            <a:r>
              <a:rPr lang="pl-PL" dirty="0" smtClean="0"/>
              <a:t> W ramach</a:t>
            </a:r>
            <a:r>
              <a:rPr lang="pl-PL" b="1" dirty="0" smtClean="0"/>
              <a:t> </a:t>
            </a:r>
            <a:r>
              <a:rPr lang="pl-PL" dirty="0" smtClean="0"/>
              <a:t>przedsięwzięcia 3.1.1. planuje się działania wspierające tworzenie i rozwój lokalnej przedsiębiorczości szczególnie w branżach związanych z przetwórstwem rolno – spożywczym i turystyką.</a:t>
            </a:r>
          </a:p>
          <a:p>
            <a:r>
              <a:rPr lang="pl-PL" dirty="0" smtClean="0"/>
              <a:t>Premiowane działania generujące nowe miejsca pracy, szczególnie do zidentyfikowanych w LSR grup </a:t>
            </a:r>
            <a:r>
              <a:rPr lang="pl-PL" dirty="0" err="1" smtClean="0"/>
              <a:t>defaworyzowanych</a:t>
            </a:r>
            <a:r>
              <a:rPr lang="pl-PL" dirty="0" smtClean="0"/>
              <a:t> na rynku pracy. </a:t>
            </a:r>
          </a:p>
          <a:p>
            <a:r>
              <a:rPr lang="pl-PL" dirty="0" smtClean="0"/>
              <a:t>Beneficjentami operacji polegających na utworzeniu nowego przedsiębiorstwa będą osoby fizyczne zgodnie z przepisami rozporządzenia </a:t>
            </a:r>
            <a:r>
              <a:rPr lang="pl-PL" dirty="0" err="1" smtClean="0"/>
              <a:t>MRiRW</a:t>
            </a:r>
            <a:r>
              <a:rPr lang="pl-PL" dirty="0" smtClean="0"/>
              <a:t> z dnia 24 września 2015 r. w sprawie szczegółowych warunków i trybu przyznawania pomocy finansowej w ramach </a:t>
            </a:r>
            <a:r>
              <a:rPr lang="pl-PL" dirty="0" err="1" smtClean="0"/>
              <a:t>poddziałania</a:t>
            </a:r>
            <a:r>
              <a:rPr lang="pl-PL" dirty="0" smtClean="0"/>
              <a:t> „Wsparcie na wdrażanie operacji w ramach strategii rozwoju lokalnego kierowanego przez społeczność” objętego PROW na lata 2014–2020. Celem przedsięwzięcia jest generowanie miejsc pracy poprzez dofinansowanie uruchamiania działalności gospodarczej </a:t>
            </a:r>
          </a:p>
          <a:p>
            <a:r>
              <a:rPr lang="pl-PL" b="1" dirty="0" smtClean="0"/>
              <a:t>Premia dla rozpoczynających  działalność gospodarczą w wysokości  60 tys. zł. </a:t>
            </a:r>
            <a:r>
              <a:rPr lang="pl-PL" dirty="0" smtClean="0"/>
              <a:t>będzie wypłacana w formie płatności ryczałtowej (100% kosztów wskazanych we wniosku i biznes planie). </a:t>
            </a:r>
          </a:p>
          <a:p>
            <a:endParaRPr lang="pl-P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smtClean="0"/>
              <a:t>Innowacyjność operacji</a:t>
            </a:r>
            <a:r>
              <a:rPr lang="pl-PL" dirty="0" smtClean="0"/>
              <a:t/>
            </a:r>
            <a:br>
              <a:rPr lang="pl-PL" dirty="0" smtClean="0"/>
            </a:br>
            <a:endParaRPr lang="pl-PL" dirty="0"/>
          </a:p>
        </p:txBody>
      </p:sp>
      <p:sp>
        <p:nvSpPr>
          <p:cNvPr id="3" name="Symbol zastępczy zawartości 2"/>
          <p:cNvSpPr>
            <a:spLocks noGrp="1"/>
          </p:cNvSpPr>
          <p:nvPr>
            <p:ph idx="1"/>
          </p:nvPr>
        </p:nvSpPr>
        <p:spPr>
          <a:xfrm>
            <a:off x="457200" y="1340768"/>
            <a:ext cx="8229600" cy="4785395"/>
          </a:xfrm>
        </p:spPr>
        <p:txBody>
          <a:bodyPr>
            <a:noAutofit/>
          </a:bodyPr>
          <a:lstStyle/>
          <a:p>
            <a:r>
              <a:rPr lang="pl-PL" sz="1400" dirty="0" smtClean="0"/>
              <a:t>Preferowane są operacje innowacyjne dla obszaru LGD. Przez innowacyjność należy rozumieć zastosowanie lub wprowadzenie nowych lub ulepszonych produktów, procesów (technologii), metod organizacji lub marketingu poprzez praktyczne wykorzystanie, wykreowanie nowego rynku i nowatorskie docieranie do odbiorców. </a:t>
            </a:r>
          </a:p>
          <a:p>
            <a:r>
              <a:rPr lang="pl-PL" sz="1400" dirty="0" smtClean="0"/>
              <a:t> </a:t>
            </a:r>
            <a:r>
              <a:rPr lang="pl-PL" sz="1400" b="1" dirty="0" smtClean="0"/>
              <a:t>Innowacja produktowa</a:t>
            </a:r>
            <a:r>
              <a:rPr lang="pl-PL" sz="1400" dirty="0" smtClean="0"/>
              <a:t> np.: wprowadzenie na lokalny rynek nowego towaru lub usługi lub znaczące ulepszenie towarów i usług w odniesieniu do ich charakterystyk lub przeznaczenia</a:t>
            </a:r>
          </a:p>
          <a:p>
            <a:r>
              <a:rPr lang="pl-PL" sz="1400" b="1" dirty="0" smtClean="0"/>
              <a:t>Innowacja procesowa </a:t>
            </a:r>
            <a:r>
              <a:rPr lang="pl-PL" sz="1400" dirty="0" smtClean="0"/>
              <a:t>np.: wprowadzenie do praktyki nowych lub znacząco ulepszonych metod produkcji lub dostawy. Znaczące zmiany w zakresie technologii, urządzeń oraz/lub oprogramowania.</a:t>
            </a:r>
          </a:p>
          <a:p>
            <a:r>
              <a:rPr lang="pl-PL" sz="1400" b="1" dirty="0" smtClean="0"/>
              <a:t>Innowacja marketingowa</a:t>
            </a:r>
            <a:r>
              <a:rPr lang="pl-PL" sz="1400" dirty="0" smtClean="0"/>
              <a:t> np.: zastosowanie nowej metody marketingowej obejmującej znaczące zmiany w wyglądzie produktu, pozycjonowaniu, promocji, polityce cenowej lub modelu biznesowym w stosunku do już funkcjonujących na lokalnym rynku, wynikającej z nowej strategii marketingowej przedsiębiorstwa;</a:t>
            </a:r>
          </a:p>
          <a:p>
            <a:r>
              <a:rPr lang="pl-PL" sz="1400" b="1" dirty="0" smtClean="0"/>
              <a:t>Innowacja organizacyjna</a:t>
            </a:r>
            <a:r>
              <a:rPr lang="pl-PL" sz="1400" dirty="0" smtClean="0"/>
              <a:t> np.: zastosowanie nowej metody organizacji firmy, innowacyjnej organizacji miejsc pracy lub nowej organizacji relacji z otoczeniem zewnętrznym.</a:t>
            </a:r>
          </a:p>
          <a:p>
            <a:r>
              <a:rPr lang="pl-PL" sz="1400" b="1" dirty="0" smtClean="0"/>
              <a:t>8 pkt. </a:t>
            </a:r>
            <a:r>
              <a:rPr lang="pl-PL" sz="1400" dirty="0" smtClean="0"/>
              <a:t>– innowacyjność operacji na poziomie obszaru LSR</a:t>
            </a:r>
          </a:p>
          <a:p>
            <a:r>
              <a:rPr lang="pl-PL" sz="1400" b="1" dirty="0" smtClean="0"/>
              <a:t>4 pkt. </a:t>
            </a:r>
            <a:r>
              <a:rPr lang="pl-PL" sz="1400" dirty="0" smtClean="0"/>
              <a:t>– innowacyjność operacji na poziomie gminy członkowskiej LGD, na terenie której operacja jest planowana do realizacji</a:t>
            </a:r>
          </a:p>
          <a:p>
            <a:r>
              <a:rPr lang="pl-PL" sz="1400" b="1" dirty="0" smtClean="0"/>
              <a:t>0 pkt. </a:t>
            </a:r>
            <a:r>
              <a:rPr lang="pl-PL" sz="1400" dirty="0" smtClean="0"/>
              <a:t>– brak innowacyjności</a:t>
            </a:r>
          </a:p>
          <a:p>
            <a:pPr>
              <a:buNone/>
            </a:pPr>
            <a:r>
              <a:rPr lang="pl-PL" sz="1400" dirty="0" smtClean="0"/>
              <a:t>Zapisy w dokumentach aplikacyjnych, (wskazane jest załączenie dokumentów  poświadczających, że zastosowane rozwiązania mają taki charakter)</a:t>
            </a:r>
          </a:p>
          <a:p>
            <a:endParaRPr lang="pl-PL"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Cechy zachowań przedsiębiorczych</a:t>
            </a:r>
            <a:endParaRPr lang="pl-PL" b="1" dirty="0"/>
          </a:p>
        </p:txBody>
      </p:sp>
      <p:sp>
        <p:nvSpPr>
          <p:cNvPr id="3" name="Symbol zastępczy zawartości 2"/>
          <p:cNvSpPr>
            <a:spLocks noGrp="1"/>
          </p:cNvSpPr>
          <p:nvPr>
            <p:ph idx="1"/>
          </p:nvPr>
        </p:nvSpPr>
        <p:spPr/>
        <p:txBody>
          <a:bodyPr>
            <a:normAutofit fontScale="77500" lnSpcReduction="20000"/>
          </a:bodyPr>
          <a:lstStyle/>
          <a:p>
            <a:pPr>
              <a:defRPr/>
            </a:pPr>
            <a:r>
              <a:rPr lang="pl-PL" dirty="0" smtClean="0"/>
              <a:t>Gotowość i zdolność  podejmowania  działań </a:t>
            </a:r>
            <a:br>
              <a:rPr lang="pl-PL" dirty="0" smtClean="0"/>
            </a:br>
            <a:r>
              <a:rPr lang="pl-PL" dirty="0" smtClean="0"/>
              <a:t>i rozwiązywania w sposób twórczy i nowatorski  problemów,</a:t>
            </a:r>
          </a:p>
          <a:p>
            <a:pPr>
              <a:defRPr/>
            </a:pPr>
            <a:r>
              <a:rPr lang="pl-PL" dirty="0" smtClean="0"/>
              <a:t>Umiejętność wykorzystania nadarzających się szans i okazji,</a:t>
            </a:r>
          </a:p>
          <a:p>
            <a:pPr>
              <a:defRPr/>
            </a:pPr>
            <a:r>
              <a:rPr lang="pl-PL" dirty="0" smtClean="0"/>
              <a:t> Elastyczne przystosowanie się do zmiennych warunków funkcjonowania gospodarki.</a:t>
            </a:r>
          </a:p>
          <a:p>
            <a:pPr>
              <a:buFont typeface="Wingdings" pitchFamily="2" charset="2"/>
              <a:buNone/>
              <a:defRPr/>
            </a:pPr>
            <a:r>
              <a:rPr lang="pl-PL" dirty="0" smtClean="0"/>
              <a:t/>
            </a:r>
            <a:br>
              <a:rPr lang="pl-PL" dirty="0" smtClean="0"/>
            </a:br>
            <a:r>
              <a:rPr lang="pl-PL" b="1" dirty="0" smtClean="0"/>
              <a:t>Przedsiębiorczość może przejawiać się we wszystkich dziedzinach życia począwszy od działań pojedynczego człowieka po różne sfery działalności przedsiębiorstwa      a nawet państwa.</a:t>
            </a:r>
          </a:p>
          <a:p>
            <a:pPr>
              <a:buFont typeface="Wingdings" pitchFamily="2" charset="2"/>
              <a:buNone/>
              <a:defRPr/>
            </a:pPr>
            <a:r>
              <a:rPr lang="pl-PL" dirty="0" smtClean="0"/>
              <a:t/>
            </a:r>
            <a:br>
              <a:rPr lang="pl-PL" dirty="0" smtClean="0"/>
            </a:br>
            <a:endParaRPr lang="pl-PL"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t>
            </a:r>
            <a:br>
              <a:rPr lang="pl-PL" b="1" dirty="0" smtClean="0"/>
            </a:br>
            <a:r>
              <a:rPr lang="pl-PL" b="1" dirty="0" smtClean="0"/>
              <a:t>Stopnień powiązania wnioskodawcy z obszarem LSR</a:t>
            </a: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smtClean="0"/>
              <a:t>W diagnozie wskazano na zbyt niski poziom wskaźnika przedsiębiorczości i aktywności zawodowej na obszarze LGD.  Wymaga to uwzględnienia dodatkowych narzędzi, które zapewnią udział przede wszystkim osób trwale związanych z obszarem LSR, którzy mają lepszą znajomość lokalnego rynku.   </a:t>
            </a:r>
          </a:p>
          <a:p>
            <a:r>
              <a:rPr lang="pl-PL" b="1" dirty="0" smtClean="0"/>
              <a:t>6 pkt. </a:t>
            </a:r>
            <a:r>
              <a:rPr lang="pl-PL" dirty="0" smtClean="0"/>
              <a:t>- wnioskodawca zamieszkuje na obszarze  LGD co najmniej 12 miesięcy przed dniem złożenia wniosku</a:t>
            </a:r>
          </a:p>
          <a:p>
            <a:r>
              <a:rPr lang="pl-PL" b="1" dirty="0" smtClean="0"/>
              <a:t>0 pkt. </a:t>
            </a:r>
            <a:r>
              <a:rPr lang="pl-PL" dirty="0" smtClean="0"/>
              <a:t>- wnioskodawca zamieszkuje na obszarze  LGD krócej niż  12 miesięcy przed dniem złożenia wniosku</a:t>
            </a:r>
          </a:p>
          <a:p>
            <a:pPr>
              <a:buNone/>
            </a:pPr>
            <a:r>
              <a:rPr lang="pl-PL" dirty="0" smtClean="0"/>
              <a:t>Zapisy we wniosku, zapis w dowodzie osobistym, </a:t>
            </a:r>
          </a:p>
          <a:p>
            <a:pPr>
              <a:buNone/>
            </a:pPr>
            <a:r>
              <a:rPr lang="pl-PL" dirty="0" smtClean="0"/>
              <a:t> zaświadczenie z urzędu gminy</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smtClean="0"/>
              <a:t>Racjonalność wydatkowania środków publicznych  i realność kosztów</a:t>
            </a: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55000" lnSpcReduction="20000"/>
          </a:bodyPr>
          <a:lstStyle/>
          <a:p>
            <a:r>
              <a:rPr lang="pl-PL" dirty="0" smtClean="0"/>
              <a:t>Preferuje się projekty, w których uzasadniony i racjonalny poziom wydatków  przekracza wysokość dotacji (dla tego rodzaju operacji, zgodnie z zapisami w LSR  wsparcie ma charakter ryczałtowej premii w wysokości  60 000 zł.). W ramach kryterium oceniana będzie uzasadniona rodzajem przedsięwzięcia konieczność poniesienia przez Beneficjenta wydatków wyższych niż poziom wsparcia przewidziany w LSR.  Kryterium mierzalne (członkowie Rady LGD  weryfikują planowane wydatki pod kątem ich zasadności i poziomu kosztów w stosunku do cen wolnorynkowych).</a:t>
            </a:r>
          </a:p>
          <a:p>
            <a:r>
              <a:rPr lang="pl-PL" b="1" dirty="0" smtClean="0"/>
              <a:t>8 pkt. </a:t>
            </a:r>
            <a:r>
              <a:rPr lang="pl-PL" dirty="0" smtClean="0"/>
              <a:t>– w kosztach przedsięwzięcia uzasadniony i  konieczny  wkład finansowy Beneficjenta stanowi co najmniej 10%  ogólnej kwoty planowanych wydatków </a:t>
            </a:r>
          </a:p>
          <a:p>
            <a:r>
              <a:rPr lang="pl-PL" b="1" dirty="0" smtClean="0"/>
              <a:t>6  pkt. </a:t>
            </a:r>
            <a:r>
              <a:rPr lang="pl-PL" dirty="0" smtClean="0"/>
              <a:t>-  w kosztach przedsięwzięcia uzasadniony i  konieczny  wkład finansowy Beneficjenta stanowi co najmniej 8% ogólnej kwoty planowanych wydatków </a:t>
            </a:r>
          </a:p>
          <a:p>
            <a:r>
              <a:rPr lang="pl-PL" b="1" dirty="0" smtClean="0"/>
              <a:t>4  pkt. </a:t>
            </a:r>
            <a:r>
              <a:rPr lang="pl-PL" dirty="0" smtClean="0"/>
              <a:t>– w kosztach przedsięwzięcia uzasadniony i  konieczny  wkład finansowy Beneficjenta stanowi co najmniej 6% ogólnej kwoty planowanych wydatków</a:t>
            </a:r>
          </a:p>
          <a:p>
            <a:r>
              <a:rPr lang="pl-PL" b="1" dirty="0" smtClean="0"/>
              <a:t>0 pkt</a:t>
            </a:r>
            <a:r>
              <a:rPr lang="pl-PL" dirty="0" smtClean="0"/>
              <a:t>. – koszt przedsięwzięcia  na poziomie dotacji lub konieczny wkład finansowy Beneficjenta stanowi poniżej 6% ogólnej kwoty wydatków</a:t>
            </a:r>
          </a:p>
          <a:p>
            <a:pPr>
              <a:buNone/>
            </a:pPr>
            <a:r>
              <a:rPr lang="pl-PL" dirty="0" smtClean="0"/>
              <a:t>Zapis we wniosku i biznes planie</a:t>
            </a:r>
          </a:p>
          <a:p>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smtClean="0"/>
              <a:t>Udział w konsultacjach, szkoleniach oraz korzystanie z doradztwa</a:t>
            </a: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Preferuje się wnioskodawców korzystających ze  wsparcia szkoleniowo doradczego oferowanego przez biuro LGD. Kryterium mierzalne.</a:t>
            </a:r>
          </a:p>
          <a:p>
            <a:r>
              <a:rPr lang="pl-PL" b="1" dirty="0" smtClean="0"/>
              <a:t>8 pkt. </a:t>
            </a:r>
            <a:r>
              <a:rPr lang="pl-PL" dirty="0" smtClean="0"/>
              <a:t>- wnioskodawca na etapie wnioskowania korzystał z doradztwa/szkolenia organizowanego przez  biuro LGD</a:t>
            </a:r>
          </a:p>
          <a:p>
            <a:r>
              <a:rPr lang="pl-PL" b="1" dirty="0" smtClean="0"/>
              <a:t>0 pkt. </a:t>
            </a:r>
            <a:r>
              <a:rPr lang="pl-PL" dirty="0" smtClean="0"/>
              <a:t>– wnioskodawca nie korzystał ze wsparcia szkoleniowo- doradczego</a:t>
            </a:r>
          </a:p>
          <a:p>
            <a:pPr>
              <a:buNone/>
            </a:pPr>
            <a:r>
              <a:rPr lang="pl-PL" dirty="0" smtClean="0"/>
              <a:t>Dokumentacja LGD ( karta doradztwa, listy </a:t>
            </a:r>
          </a:p>
          <a:p>
            <a:pPr>
              <a:buNone/>
            </a:pPr>
            <a:r>
              <a:rPr lang="pl-PL" dirty="0" smtClean="0"/>
              <a:t>obecności na szkoleniach, e-maile)</a:t>
            </a:r>
          </a:p>
          <a:p>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smtClean="0"/>
              <a:t>Wykorzystanie produktów lokalnych przy realizacji operacji</a:t>
            </a: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Preferowane będą operacje, których podstawę będą stanowiły lokalne produkty rolne lub  lokalne zasoby rozumiane jako: surowce lokalne, usługi specyficzne dla obszaru dla obszaru LGD, specyficzne dla obszaru walory naturalne -  przyrodnicze i krajobrazowe np. akweny wodne, infrastruktura przyrodnicza, turystyczna i krajobrazowa (lokalny produkt rolny – wytwarzany na obszarze objętym lokalną strategią rozwoju) </a:t>
            </a:r>
          </a:p>
          <a:p>
            <a:r>
              <a:rPr lang="pl-PL" b="1" dirty="0" smtClean="0"/>
              <a:t>8 pkt.</a:t>
            </a:r>
            <a:r>
              <a:rPr lang="pl-PL" dirty="0" smtClean="0"/>
              <a:t> – operacja jest realizowana na bazie produktów i zasobów lokalnych</a:t>
            </a:r>
          </a:p>
          <a:p>
            <a:r>
              <a:rPr lang="pl-PL" b="1" dirty="0" smtClean="0"/>
              <a:t>0 pkt.</a:t>
            </a:r>
            <a:r>
              <a:rPr lang="pl-PL" dirty="0" smtClean="0"/>
              <a:t> - operacja nie jest realizowana na bazie produktów i zasobów lokalnych</a:t>
            </a:r>
          </a:p>
          <a:p>
            <a:pPr>
              <a:buNone/>
            </a:pPr>
            <a:r>
              <a:rPr lang="pl-PL" dirty="0" smtClean="0"/>
              <a:t>Zapisy wniosku</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sz="3600" b="1" dirty="0" smtClean="0"/>
              <a:t>Komplementarność operacji z innymi przedsięwzięciami</a:t>
            </a:r>
            <a:r>
              <a:rPr lang="pl-PL" dirty="0" smtClean="0"/>
              <a:t/>
            </a:r>
            <a:br>
              <a:rPr lang="pl-PL" dirty="0" smtClean="0"/>
            </a:br>
            <a:endParaRPr lang="pl-PL" dirty="0"/>
          </a:p>
        </p:txBody>
      </p:sp>
      <p:sp>
        <p:nvSpPr>
          <p:cNvPr id="3" name="Symbol zastępczy zawartości 2"/>
          <p:cNvSpPr>
            <a:spLocks noGrp="1"/>
          </p:cNvSpPr>
          <p:nvPr>
            <p:ph idx="1"/>
          </p:nvPr>
        </p:nvSpPr>
        <p:spPr>
          <a:xfrm>
            <a:off x="457200" y="1412776"/>
            <a:ext cx="8229600" cy="4896544"/>
          </a:xfrm>
        </p:spPr>
        <p:txBody>
          <a:bodyPr>
            <a:noAutofit/>
          </a:bodyPr>
          <a:lstStyle/>
          <a:p>
            <a:r>
              <a:rPr lang="pl-PL" sz="1600" dirty="0" smtClean="0"/>
              <a:t>Preferuje się projekty komplementarne do innych przedsięwzięć zrealizowanych, aktualnie  realizowanych lub już zatwierdzonych do realizacji na obszarze LSR (bez względu na źródło finansowania czy też podmiot realizujący).  Komplementarność projektów rozumiana jako ich wzajemne uzupełnianie się prowadzące do realizacji wspólnego celu (celów).  Elementy komplementarności: czy przy realizacji projektu będą wykorzystywane efekty realizacji innego projektu i w jakim zakresie, czy nastąpi wzmocnienie trwałości efektów jednego przedsięwzięcia realizacją innego, czy projekty są adresowane do tej samej grupy docelowej i  obszaru,  czy komplementarne przedsięwzięcia rozwiązują ten sam problem; czy realizacja jednego projektu jest uzależniona od  innego przedsięwzięcia; czy projekt jest elementem szerszej strategii realizowanej w ramach  projektów komplementarnych; czy projekt stanowi ostatni etap szerszego przedsięwzięcia lub kontynuację wcześniej realizowanych przedsięwzięć.</a:t>
            </a:r>
          </a:p>
          <a:p>
            <a:r>
              <a:rPr lang="pl-PL" sz="1600" b="1" dirty="0" smtClean="0"/>
              <a:t>8 pkt.</a:t>
            </a:r>
            <a:r>
              <a:rPr lang="pl-PL" sz="1600" dirty="0" smtClean="0"/>
              <a:t> – operacja jest komplementarna z więcej niż jedną  operacją aktualnie realizowaną lub zrealizowaną na obszarze LSR</a:t>
            </a:r>
          </a:p>
          <a:p>
            <a:r>
              <a:rPr lang="pl-PL" sz="1600" b="1" dirty="0" smtClean="0"/>
              <a:t>5 pkt.</a:t>
            </a:r>
            <a:r>
              <a:rPr lang="pl-PL" sz="1600" dirty="0" smtClean="0"/>
              <a:t> - operacja jest komplementarna z jedną  operacją realizowaną lub zrealizowaną na obszarze LSR</a:t>
            </a:r>
          </a:p>
          <a:p>
            <a:r>
              <a:rPr lang="pl-PL" sz="1600" b="1" dirty="0" smtClean="0"/>
              <a:t>0 pkt.</a:t>
            </a:r>
            <a:r>
              <a:rPr lang="pl-PL" sz="1600" dirty="0" smtClean="0"/>
              <a:t> - brak  komplementarność z innymi przedsięwzięciami</a:t>
            </a:r>
          </a:p>
          <a:p>
            <a:pPr>
              <a:buNone/>
            </a:pPr>
            <a:r>
              <a:rPr lang="pl-PL" sz="1600" dirty="0" smtClean="0"/>
              <a:t>Zapisy we wniosku dotyczące opisu operacji komplementarnych i ich realizatorów</a:t>
            </a:r>
          </a:p>
          <a:p>
            <a:pPr>
              <a:buNone/>
            </a:pPr>
            <a:r>
              <a:rPr lang="pl-PL" sz="1600" dirty="0" smtClean="0"/>
              <a:t>(należy wymienić konkretne projekty, ich nazwy, realizatorów, wspólny cel, itp.)</a:t>
            </a:r>
          </a:p>
          <a:p>
            <a:endParaRPr lang="pl-PL"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smtClean="0"/>
              <a:t/>
            </a:r>
            <a:br>
              <a:rPr lang="pl-PL" sz="3600" b="1" dirty="0" smtClean="0"/>
            </a:br>
            <a:r>
              <a:rPr lang="pl-PL" sz="3600" b="1" dirty="0" smtClean="0"/>
              <a:t>Wpływ operacji na stan środowiska naturalnego</a:t>
            </a:r>
            <a:r>
              <a:rPr lang="pl-PL" sz="3600" dirty="0" smtClean="0"/>
              <a:t/>
            </a:r>
            <a:br>
              <a:rPr lang="pl-PL" sz="3600" dirty="0" smtClean="0"/>
            </a:br>
            <a:endParaRPr lang="pl-PL" sz="3600" dirty="0"/>
          </a:p>
        </p:txBody>
      </p:sp>
      <p:sp>
        <p:nvSpPr>
          <p:cNvPr id="3" name="Symbol zastępczy zawartości 2"/>
          <p:cNvSpPr>
            <a:spLocks noGrp="1"/>
          </p:cNvSpPr>
          <p:nvPr>
            <p:ph idx="1"/>
          </p:nvPr>
        </p:nvSpPr>
        <p:spPr/>
        <p:txBody>
          <a:bodyPr>
            <a:normAutofit fontScale="77500" lnSpcReduction="20000"/>
          </a:bodyPr>
          <a:lstStyle/>
          <a:p>
            <a:r>
              <a:rPr lang="pl-PL" dirty="0" smtClean="0"/>
              <a:t>Preferuje się operacje mające pozytywny wpływ na poprawę stanu środowiska naturalnego lub klimatu obszaru LSR. Przez operacje mające pozytywny wpływ na stan środowiska naturalnego rozumie się operacje min. zmniejszające emisję hałasu, zanieczyszczeń lub promieniowania poprzez modernizację dotychczasowego źródła emisji lub zastąpienie go innym urządzeniem (maszyną)  lub rozwiązaniem technicznych. </a:t>
            </a:r>
          </a:p>
          <a:p>
            <a:r>
              <a:rPr lang="pl-PL" b="1" dirty="0" smtClean="0"/>
              <a:t>6 pkt</a:t>
            </a:r>
            <a:r>
              <a:rPr lang="pl-PL" dirty="0" smtClean="0"/>
              <a:t>. -  operacja ma pozytywny wpływ na poprawę stanu lokalnego środowiska naturalnego</a:t>
            </a:r>
          </a:p>
          <a:p>
            <a:r>
              <a:rPr lang="pl-PL" b="1" dirty="0" smtClean="0"/>
              <a:t>0 pkt.</a:t>
            </a:r>
            <a:r>
              <a:rPr lang="pl-PL" dirty="0" smtClean="0"/>
              <a:t>   - operacja nie ma wpływu na poprawę stanu środowiska naturalnego (lub jej wpływ jest obojętny)</a:t>
            </a:r>
            <a:r>
              <a:rPr lang="pl-PL" b="1" dirty="0" smtClean="0"/>
              <a:t> </a:t>
            </a:r>
            <a:endParaRPr lang="pl-PL" dirty="0" smtClean="0"/>
          </a:p>
          <a:p>
            <a:pPr>
              <a:buNone/>
            </a:pPr>
            <a:r>
              <a:rPr lang="pl-PL" dirty="0" smtClean="0"/>
              <a:t>Zapisy we wniosku</a:t>
            </a:r>
          </a:p>
          <a:p>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b="1" dirty="0" smtClean="0"/>
              <a:t/>
            </a:r>
            <a:br>
              <a:rPr lang="pl-PL" sz="3600" b="1" dirty="0" smtClean="0"/>
            </a:br>
            <a:r>
              <a:rPr lang="pl-PL" sz="3600" b="1" dirty="0" smtClean="0"/>
              <a:t>Wpływ operacji na sytuację grup </a:t>
            </a:r>
            <a:r>
              <a:rPr lang="pl-PL" sz="3600" b="1" dirty="0" err="1" smtClean="0"/>
              <a:t>defaworyzowanych</a:t>
            </a:r>
            <a:r>
              <a:rPr lang="pl-PL" sz="3600" b="1" dirty="0" smtClean="0"/>
              <a:t> zdefiniowanych w LSR</a:t>
            </a:r>
            <a:r>
              <a:rPr lang="pl-PL" dirty="0" smtClean="0"/>
              <a:t/>
            </a:r>
            <a:br>
              <a:rPr lang="pl-PL" dirty="0" smtClean="0"/>
            </a:br>
            <a:endParaRPr lang="pl-PL" dirty="0"/>
          </a:p>
        </p:txBody>
      </p:sp>
      <p:sp>
        <p:nvSpPr>
          <p:cNvPr id="3" name="Symbol zastępczy zawartości 2"/>
          <p:cNvSpPr>
            <a:spLocks noGrp="1"/>
          </p:cNvSpPr>
          <p:nvPr>
            <p:ph idx="1"/>
          </p:nvPr>
        </p:nvSpPr>
        <p:spPr/>
        <p:txBody>
          <a:bodyPr>
            <a:noAutofit/>
          </a:bodyPr>
          <a:lstStyle/>
          <a:p>
            <a:r>
              <a:rPr lang="pl-PL" sz="1400" dirty="0" smtClean="0"/>
              <a:t>Preferuje się projekty,  których realizacja wpływa na poprawę sytuacji grup </a:t>
            </a:r>
            <a:r>
              <a:rPr lang="pl-PL" sz="1400" dirty="0" err="1" smtClean="0"/>
              <a:t>defaworyzowanych</a:t>
            </a:r>
            <a:r>
              <a:rPr lang="pl-PL" sz="1400" dirty="0" smtClean="0"/>
              <a:t> w zakresie dostępu do rynku pracy zdefiniowanych w LSR. </a:t>
            </a:r>
          </a:p>
          <a:p>
            <a:r>
              <a:rPr lang="pl-PL" sz="1400" dirty="0" smtClean="0"/>
              <a:t>Grupy de faworyzowane określone w LSR:</a:t>
            </a:r>
          </a:p>
          <a:p>
            <a:pPr>
              <a:buNone/>
            </a:pPr>
            <a:r>
              <a:rPr lang="pl-PL" sz="1400" dirty="0" smtClean="0"/>
              <a:t>         - osoby powyżej 50 roku życia, </a:t>
            </a:r>
          </a:p>
          <a:p>
            <a:pPr>
              <a:buNone/>
            </a:pPr>
            <a:r>
              <a:rPr lang="pl-PL" sz="1400" dirty="0" smtClean="0"/>
              <a:t>         -młodzież do 30 roku życia (</a:t>
            </a:r>
            <a:r>
              <a:rPr lang="pl-PL" sz="1400" smtClean="0"/>
              <a:t>ukończone 29 lat, nie ukończone 30)</a:t>
            </a:r>
            <a:endParaRPr lang="pl-PL" sz="1400" dirty="0" smtClean="0"/>
          </a:p>
          <a:p>
            <a:pPr>
              <a:buNone/>
            </a:pPr>
            <a:r>
              <a:rPr lang="pl-PL" sz="1400" dirty="0" smtClean="0"/>
              <a:t>         -osoby długotrwale bezrobotne w rozumieniu przepisów ustawy o promocji zatrudnienia i instytucjach rynku pracy(długotrwale bezrobotny– oznacza to bezrobotnego pozostającego w rejestrze powiatowego urzędu pracy łącznie przez okres ponad 12 miesięcy w okresie ostatnich 2 lat, z wyłączeniem okresów odbywania stażu i przygotowania zawodowego dorosłych), </a:t>
            </a:r>
          </a:p>
          <a:p>
            <a:pPr>
              <a:buNone/>
            </a:pPr>
            <a:r>
              <a:rPr lang="pl-PL" sz="1400" dirty="0" smtClean="0"/>
              <a:t>        -osoby niepełnosprawne. </a:t>
            </a:r>
          </a:p>
          <a:p>
            <a:r>
              <a:rPr lang="pl-PL" sz="1400" b="1" dirty="0" smtClean="0"/>
              <a:t>8 pkt.</a:t>
            </a:r>
            <a:r>
              <a:rPr lang="pl-PL" sz="1400" dirty="0" smtClean="0"/>
              <a:t> – wnioskodawca jest zaliczany do jednej z grup </a:t>
            </a:r>
            <a:r>
              <a:rPr lang="pl-PL" sz="1400" dirty="0" err="1" smtClean="0"/>
              <a:t>defaworyzowanych</a:t>
            </a:r>
            <a:r>
              <a:rPr lang="pl-PL" sz="1400" dirty="0" smtClean="0"/>
              <a:t> </a:t>
            </a:r>
          </a:p>
          <a:p>
            <a:r>
              <a:rPr lang="pl-PL" sz="1400" b="1" dirty="0" smtClean="0"/>
              <a:t>4 pkt</a:t>
            </a:r>
            <a:r>
              <a:rPr lang="pl-PL" sz="1400" dirty="0" smtClean="0"/>
              <a:t>. -  wnioskodawca  zatrudni osobę z grupy de faworyzowanej </a:t>
            </a:r>
          </a:p>
          <a:p>
            <a:r>
              <a:rPr lang="pl-PL" sz="1400" b="1" dirty="0" smtClean="0"/>
              <a:t>0 pkt.</a:t>
            </a:r>
            <a:r>
              <a:rPr lang="pl-PL" sz="1400" dirty="0" smtClean="0"/>
              <a:t> – operacja nie ma wpływu na poprawę sytuacji reprezentanta z grupy de faworyzowanej</a:t>
            </a:r>
          </a:p>
          <a:p>
            <a:pPr>
              <a:buNone/>
            </a:pPr>
            <a:r>
              <a:rPr lang="pl-PL" sz="1400" dirty="0" smtClean="0"/>
              <a:t>        (uwaga - punkty z pozycji 1 i 2 nie podlegają sumowaniu) </a:t>
            </a:r>
          </a:p>
          <a:p>
            <a:pPr>
              <a:buNone/>
            </a:pPr>
            <a:r>
              <a:rPr lang="pl-PL" sz="1400" dirty="0" smtClean="0"/>
              <a:t>Zaświadczenie z powiatowego urzędu pracy, orzeczenie o niepełnosprawności, zapisy we wniosku</a:t>
            </a:r>
          </a:p>
          <a:p>
            <a:pPr>
              <a:buNone/>
            </a:pPr>
            <a:r>
              <a:rPr lang="pl-PL" sz="1400" dirty="0" smtClean="0"/>
              <a:t> i biznesplanie</a:t>
            </a:r>
          </a:p>
          <a:p>
            <a:endParaRPr lang="pl-PL" sz="1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132856"/>
            <a:ext cx="7772400" cy="3888432"/>
          </a:xfrm>
        </p:spPr>
        <p:txBody>
          <a:bodyPr>
            <a:normAutofit/>
          </a:bodyPr>
          <a:lstStyle/>
          <a:p>
            <a:r>
              <a:rPr lang="pl-PL" b="1" dirty="0" smtClean="0"/>
              <a:t>Dziękuję za uwagę</a:t>
            </a:r>
            <a:br>
              <a:rPr lang="pl-PL" b="1" dirty="0" smtClean="0"/>
            </a:br>
            <a:r>
              <a:rPr lang="pl-PL" b="1" dirty="0" smtClean="0"/>
              <a:t/>
            </a:r>
            <a:br>
              <a:rPr lang="pl-PL" b="1" dirty="0" smtClean="0"/>
            </a:br>
            <a:r>
              <a:rPr lang="pl-PL" sz="2800" b="1" dirty="0" smtClean="0"/>
              <a:t>Andrzej Długołęcki</a:t>
            </a:r>
            <a:r>
              <a:rPr lang="pl-PL" sz="2800" b="1" dirty="0"/>
              <a:t/>
            </a:r>
            <a:br>
              <a:rPr lang="pl-PL" sz="2800" b="1" dirty="0"/>
            </a:br>
            <a:r>
              <a:rPr lang="pl-PL" b="1" dirty="0" smtClean="0"/>
              <a:t/>
            </a:r>
            <a:br>
              <a:rPr lang="pl-PL" b="1" dirty="0" smtClean="0"/>
            </a:br>
            <a:r>
              <a:rPr lang="pl-PL" b="1" dirty="0" smtClean="0"/>
              <a:t/>
            </a:r>
            <a:br>
              <a:rPr lang="pl-PL" b="1" dirty="0" smtClean="0"/>
            </a:br>
            <a:endParaRPr lang="pl-PL" sz="3600" dirty="0"/>
          </a:p>
        </p:txBody>
      </p:sp>
      <p:pic>
        <p:nvPicPr>
          <p:cNvPr id="5" name="Obraz 4" descr="http://prow.slaskie.pl/zalaczniki/2015/04/10/big/1428663281.jpg"/>
          <p:cNvPicPr/>
          <p:nvPr/>
        </p:nvPicPr>
        <p:blipFill>
          <a:blip r:embed="rId2" cstate="print"/>
          <a:srcRect/>
          <a:stretch>
            <a:fillRect/>
          </a:stretch>
        </p:blipFill>
        <p:spPr bwMode="auto">
          <a:xfrm>
            <a:off x="1475656" y="260648"/>
            <a:ext cx="1656184" cy="1224136"/>
          </a:xfrm>
          <a:prstGeom prst="rect">
            <a:avLst/>
          </a:prstGeom>
          <a:noFill/>
          <a:ln w="9525">
            <a:noFill/>
            <a:miter lim="800000"/>
            <a:headEnd/>
            <a:tailEnd/>
          </a:ln>
        </p:spPr>
      </p:pic>
      <p:pic>
        <p:nvPicPr>
          <p:cNvPr id="7" name="Obraz 6" descr="LOGO"/>
          <p:cNvPicPr/>
          <p:nvPr/>
        </p:nvPicPr>
        <p:blipFill>
          <a:blip r:embed="rId3" cstate="print"/>
          <a:srcRect/>
          <a:stretch>
            <a:fillRect/>
          </a:stretch>
        </p:blipFill>
        <p:spPr bwMode="auto">
          <a:xfrm>
            <a:off x="6084168" y="4869160"/>
            <a:ext cx="1560190" cy="1008112"/>
          </a:xfrm>
          <a:prstGeom prst="rect">
            <a:avLst/>
          </a:prstGeom>
          <a:noFill/>
          <a:ln w="9525">
            <a:noFill/>
            <a:miter lim="800000"/>
            <a:headEnd/>
            <a:tailEnd/>
          </a:ln>
        </p:spPr>
      </p:pic>
      <p:pic>
        <p:nvPicPr>
          <p:cNvPr id="8" name="Obraz 7" descr="Znalezione obrazy dla zapytania logo leader"/>
          <p:cNvPicPr/>
          <p:nvPr/>
        </p:nvPicPr>
        <p:blipFill>
          <a:blip r:embed="rId4" cstate="print"/>
          <a:srcRect/>
          <a:stretch>
            <a:fillRect/>
          </a:stretch>
        </p:blipFill>
        <p:spPr bwMode="auto">
          <a:xfrm>
            <a:off x="6228184" y="404664"/>
            <a:ext cx="936104" cy="1008112"/>
          </a:xfrm>
          <a:prstGeom prst="rect">
            <a:avLst/>
          </a:prstGeom>
          <a:noFill/>
          <a:ln w="9525">
            <a:noFill/>
            <a:miter lim="800000"/>
            <a:headEnd/>
            <a:tailEnd/>
          </a:ln>
        </p:spPr>
      </p:pic>
      <p:pic>
        <p:nvPicPr>
          <p:cNvPr id="9" name="Picture 2" descr="urząd pracy .cdr Logo Vector Download"/>
          <p:cNvPicPr>
            <a:picLocks noChangeAspect="1" noChangeArrowheads="1"/>
          </p:cNvPicPr>
          <p:nvPr/>
        </p:nvPicPr>
        <p:blipFill>
          <a:blip r:embed="rId5" r:link="rId6" cstate="print"/>
          <a:srcRect/>
          <a:stretch>
            <a:fillRect/>
          </a:stretch>
        </p:blipFill>
        <p:spPr bwMode="auto">
          <a:xfrm>
            <a:off x="1475656" y="4797152"/>
            <a:ext cx="1728192" cy="15114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PODSTAWOWE CECHY  PRZEDSIĘBIORCZOŚCI</a:t>
            </a:r>
            <a:endParaRPr lang="pl-PL" sz="3200" b="1" dirty="0"/>
          </a:p>
        </p:txBody>
      </p:sp>
      <p:sp>
        <p:nvSpPr>
          <p:cNvPr id="3" name="Symbol zastępczy zawartości 2"/>
          <p:cNvSpPr>
            <a:spLocks noGrp="1"/>
          </p:cNvSpPr>
          <p:nvPr>
            <p:ph idx="1"/>
          </p:nvPr>
        </p:nvSpPr>
        <p:spPr/>
        <p:txBody>
          <a:bodyPr>
            <a:noAutofit/>
          </a:bodyPr>
          <a:lstStyle/>
          <a:p>
            <a:pPr>
              <a:defRPr/>
            </a:pPr>
            <a:r>
              <a:rPr lang="pl-PL" sz="2400" b="1" dirty="0" smtClean="0"/>
              <a:t>EKSPANSYWNOŚĆ</a:t>
            </a:r>
            <a:r>
              <a:rPr lang="pl-PL" sz="2400" dirty="0" smtClean="0"/>
              <a:t> – oznacza wytyczanie sobie ambitnych celów i zadań, których realizacja pozwala na osiągnięcie większych niż dotychczas efektów (jest to dążenie do dorównania najsilniejszym i najlepszym).</a:t>
            </a:r>
          </a:p>
          <a:p>
            <a:pPr>
              <a:defRPr/>
            </a:pPr>
            <a:endParaRPr lang="pl-PL" sz="2400" dirty="0"/>
          </a:p>
          <a:p>
            <a:pPr>
              <a:defRPr/>
            </a:pPr>
            <a:endParaRPr lang="pl-PL" sz="2400" dirty="0" smtClean="0"/>
          </a:p>
          <a:p>
            <a:pPr>
              <a:defRPr/>
            </a:pPr>
            <a:r>
              <a:rPr lang="pl-PL" sz="2400" dirty="0" smtClean="0"/>
              <a:t> </a:t>
            </a:r>
            <a:r>
              <a:rPr lang="pl-PL" sz="2400" b="1" dirty="0" smtClean="0"/>
              <a:t>INNOWACYJNOŚĆ</a:t>
            </a:r>
            <a:r>
              <a:rPr lang="pl-PL" sz="2400" dirty="0" smtClean="0"/>
              <a:t> - to prowadzenie wszelkich twórczych ulepszeń od drobnych usprawnień do rewolucyjnych zmian </a:t>
            </a:r>
            <a:br>
              <a:rPr lang="pl-PL" sz="2400" dirty="0" smtClean="0"/>
            </a:br>
            <a:r>
              <a:rPr lang="pl-PL" sz="2400" dirty="0" smtClean="0"/>
              <a:t>w organizacji i technice.</a:t>
            </a:r>
          </a:p>
          <a:p>
            <a:pPr>
              <a:buNone/>
              <a:defRPr/>
            </a:pPr>
            <a:r>
              <a:rPr lang="pl-PL" sz="1800" dirty="0" smtClean="0"/>
              <a:t/>
            </a:r>
            <a:br>
              <a:rPr lang="pl-PL" sz="1800" dirty="0" smtClean="0"/>
            </a:br>
            <a:endParaRPr lang="pl-PL" sz="1800" dirty="0" smtClean="0"/>
          </a:p>
          <a:p>
            <a:endParaRPr lang="pl-PL" sz="1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Przedsiębiorca - charakterystyka </a:t>
            </a:r>
            <a:endParaRPr lang="pl-PL" dirty="0"/>
          </a:p>
        </p:txBody>
      </p:sp>
      <p:sp>
        <p:nvSpPr>
          <p:cNvPr id="3" name="Symbol zastępczy zawartości 2"/>
          <p:cNvSpPr>
            <a:spLocks noGrp="1"/>
          </p:cNvSpPr>
          <p:nvPr>
            <p:ph idx="1"/>
          </p:nvPr>
        </p:nvSpPr>
        <p:spPr/>
        <p:txBody>
          <a:bodyPr>
            <a:normAutofit/>
          </a:bodyPr>
          <a:lstStyle/>
          <a:p>
            <a:pPr>
              <a:defRPr/>
            </a:pPr>
            <a:r>
              <a:rPr lang="pl-PL" dirty="0" smtClean="0"/>
              <a:t>Przedsiębiorca to człowiek, który organizuje </a:t>
            </a:r>
            <a:br>
              <a:rPr lang="pl-PL" dirty="0" smtClean="0"/>
            </a:br>
            <a:r>
              <a:rPr lang="pl-PL" dirty="0" smtClean="0"/>
              <a:t>i prowadzi działalność gospodarczą oraz podejmuje związane z nią ryzyka,</a:t>
            </a:r>
          </a:p>
          <a:p>
            <a:pPr>
              <a:defRPr/>
            </a:pPr>
            <a:r>
              <a:rPr lang="pl-PL" dirty="0" smtClean="0"/>
              <a:t>Przedsiębiorca jest osobą która potrafi:</a:t>
            </a:r>
            <a:br>
              <a:rPr lang="pl-PL" dirty="0" smtClean="0"/>
            </a:br>
            <a:r>
              <a:rPr lang="pl-PL" dirty="0" smtClean="0"/>
              <a:t>a) pozyskać właściwych ludzi,</a:t>
            </a:r>
            <a:br>
              <a:rPr lang="pl-PL" dirty="0" smtClean="0"/>
            </a:br>
            <a:r>
              <a:rPr lang="pl-PL" dirty="0" smtClean="0"/>
              <a:t>b) zapewnić środki materialne niezbędne do rozwoju firmy,</a:t>
            </a:r>
          </a:p>
          <a:p>
            <a:pPr>
              <a:buFont typeface="Wingdings" pitchFamily="2" charset="2"/>
              <a:buNone/>
              <a:defRPr/>
            </a:pPr>
            <a:r>
              <a:rPr lang="pl-PL" dirty="0" smtClean="0"/>
              <a:t>    c) zarządzać ludźmi i majątkiem firmy.</a:t>
            </a:r>
          </a:p>
          <a:p>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Pożądane  cechy  przedsiębiorcy</a:t>
            </a:r>
            <a:endParaRPr lang="pl-PL" b="1" dirty="0"/>
          </a:p>
        </p:txBody>
      </p:sp>
      <p:sp>
        <p:nvSpPr>
          <p:cNvPr id="3" name="Symbol zastępczy zawartości 2"/>
          <p:cNvSpPr>
            <a:spLocks noGrp="1"/>
          </p:cNvSpPr>
          <p:nvPr>
            <p:ph idx="1"/>
          </p:nvPr>
        </p:nvSpPr>
        <p:spPr/>
        <p:txBody>
          <a:bodyPr>
            <a:normAutofit fontScale="85000" lnSpcReduction="20000"/>
          </a:bodyPr>
          <a:lstStyle/>
          <a:p>
            <a:pPr>
              <a:defRPr/>
            </a:pPr>
            <a:r>
              <a:rPr lang="pl-PL" dirty="0" smtClean="0"/>
              <a:t>Silna potrzeba osiągnięcia sukcesu,</a:t>
            </a:r>
          </a:p>
          <a:p>
            <a:pPr>
              <a:defRPr/>
            </a:pPr>
            <a:r>
              <a:rPr lang="pl-PL" dirty="0" smtClean="0"/>
              <a:t>Potrzeba samorealizacji,</a:t>
            </a:r>
          </a:p>
          <a:p>
            <a:pPr>
              <a:defRPr/>
            </a:pPr>
            <a:r>
              <a:rPr lang="pl-PL" dirty="0" smtClean="0"/>
              <a:t>Konsekwencja, wytrwałość i determinacja,</a:t>
            </a:r>
          </a:p>
          <a:p>
            <a:pPr>
              <a:defRPr/>
            </a:pPr>
            <a:r>
              <a:rPr lang="pl-PL" dirty="0" smtClean="0"/>
              <a:t>Umiejętność podejmowania ryzyka,</a:t>
            </a:r>
          </a:p>
          <a:p>
            <a:pPr>
              <a:defRPr/>
            </a:pPr>
            <a:r>
              <a:rPr lang="pl-PL" dirty="0" smtClean="0"/>
              <a:t>Zaufanie do własnych zdolności,</a:t>
            </a:r>
          </a:p>
          <a:p>
            <a:pPr>
              <a:defRPr/>
            </a:pPr>
            <a:r>
              <a:rPr lang="pl-PL" dirty="0" smtClean="0"/>
              <a:t>Umiejętność przyjmowania porażek i wyciągania </a:t>
            </a:r>
            <a:br>
              <a:rPr lang="pl-PL" dirty="0" smtClean="0"/>
            </a:br>
            <a:r>
              <a:rPr lang="pl-PL" dirty="0" smtClean="0"/>
              <a:t>z nich wniosków,</a:t>
            </a:r>
          </a:p>
          <a:p>
            <a:pPr>
              <a:defRPr/>
            </a:pPr>
            <a:r>
              <a:rPr lang="pl-PL" dirty="0" smtClean="0"/>
              <a:t>Optymizm życiowy,</a:t>
            </a:r>
          </a:p>
          <a:p>
            <a:pPr>
              <a:defRPr/>
            </a:pPr>
            <a:r>
              <a:rPr lang="pl-PL" dirty="0" smtClean="0"/>
              <a:t>Nowatorstwo,</a:t>
            </a:r>
          </a:p>
          <a:p>
            <a:pPr>
              <a:defRPr/>
            </a:pPr>
            <a:r>
              <a:rPr lang="pl-PL" dirty="0" smtClean="0"/>
              <a:t>Zdolności przywódcze i potrzeba autonomii,</a:t>
            </a:r>
          </a:p>
          <a:p>
            <a:pPr>
              <a:defRPr/>
            </a:pPr>
            <a:r>
              <a:rPr lang="pl-PL" dirty="0" smtClean="0"/>
              <a:t>Entuzjazm i poświęcenie pracy.</a:t>
            </a:r>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Sześć kroków do własnej firmy</a:t>
            </a:r>
            <a:endParaRPr lang="pl-PL" b="1" dirty="0"/>
          </a:p>
        </p:txBody>
      </p:sp>
      <p:sp>
        <p:nvSpPr>
          <p:cNvPr id="3" name="Symbol zastępczy zawartości 2"/>
          <p:cNvSpPr>
            <a:spLocks noGrp="1"/>
          </p:cNvSpPr>
          <p:nvPr>
            <p:ph idx="1"/>
          </p:nvPr>
        </p:nvSpPr>
        <p:spPr/>
        <p:txBody>
          <a:bodyPr/>
          <a:lstStyle/>
          <a:p>
            <a:pPr>
              <a:buFont typeface="Wingdings" pitchFamily="2" charset="2"/>
              <a:buNone/>
              <a:defRPr/>
            </a:pPr>
            <a:r>
              <a:rPr lang="pl-PL" dirty="0" smtClean="0">
                <a:solidFill>
                  <a:srgbClr val="336699"/>
                </a:solidFill>
                <a:effectLst>
                  <a:outerShdw blurRad="38100" dist="38100" dir="2700000" algn="tl">
                    <a:srgbClr val="000000"/>
                  </a:outerShdw>
                </a:effectLst>
              </a:rPr>
              <a:t>  1. Pomysł na działalność gospodarczą</a:t>
            </a:r>
          </a:p>
          <a:p>
            <a:pPr>
              <a:buFont typeface="Wingdings" pitchFamily="2" charset="2"/>
              <a:buNone/>
              <a:defRPr/>
            </a:pPr>
            <a:r>
              <a:rPr lang="pl-PL" dirty="0" smtClean="0">
                <a:solidFill>
                  <a:srgbClr val="336699"/>
                </a:solidFill>
                <a:effectLst>
                  <a:outerShdw blurRad="38100" dist="38100" dir="2700000" algn="tl">
                    <a:srgbClr val="000000"/>
                  </a:outerShdw>
                </a:effectLst>
              </a:rPr>
              <a:t> 2. Koncepcja działalności gospodarczej</a:t>
            </a:r>
          </a:p>
          <a:p>
            <a:pPr>
              <a:buFont typeface="Wingdings" pitchFamily="2" charset="2"/>
              <a:buNone/>
              <a:defRPr/>
            </a:pPr>
            <a:r>
              <a:rPr lang="pl-PL" dirty="0" smtClean="0">
                <a:solidFill>
                  <a:srgbClr val="336699"/>
                </a:solidFill>
                <a:effectLst>
                  <a:outerShdw blurRad="38100" dist="38100" dir="2700000" algn="tl">
                    <a:srgbClr val="000000"/>
                  </a:outerShdw>
                </a:effectLst>
              </a:rPr>
              <a:t> 3. Analiza SWOT</a:t>
            </a:r>
          </a:p>
          <a:p>
            <a:pPr>
              <a:buFont typeface="Wingdings" pitchFamily="2" charset="2"/>
              <a:buNone/>
              <a:defRPr/>
            </a:pPr>
            <a:r>
              <a:rPr lang="pl-PL" dirty="0" smtClean="0">
                <a:solidFill>
                  <a:srgbClr val="336699"/>
                </a:solidFill>
                <a:effectLst>
                  <a:outerShdw blurRad="38100" dist="38100" dir="2700000" algn="tl">
                    <a:srgbClr val="000000"/>
                  </a:outerShdw>
                </a:effectLst>
              </a:rPr>
              <a:t> 4. Biznes plan przedsięwzięcia</a:t>
            </a:r>
          </a:p>
          <a:p>
            <a:pPr>
              <a:buFont typeface="Wingdings" pitchFamily="2" charset="2"/>
              <a:buNone/>
              <a:defRPr/>
            </a:pPr>
            <a:r>
              <a:rPr lang="pl-PL" dirty="0" smtClean="0">
                <a:solidFill>
                  <a:srgbClr val="336699"/>
                </a:solidFill>
                <a:effectLst>
                  <a:outerShdw blurRad="38100" dist="38100" dir="2700000" algn="tl">
                    <a:srgbClr val="000000"/>
                  </a:outerShdw>
                </a:effectLst>
              </a:rPr>
              <a:t> 5. Budżet przedsięwzięcia </a:t>
            </a:r>
          </a:p>
          <a:p>
            <a:pPr>
              <a:buFont typeface="Wingdings" pitchFamily="2" charset="2"/>
              <a:buNone/>
              <a:defRPr/>
            </a:pPr>
            <a:r>
              <a:rPr lang="pl-PL" dirty="0" smtClean="0">
                <a:solidFill>
                  <a:srgbClr val="336699"/>
                </a:solidFill>
                <a:effectLst>
                  <a:outerShdw blurRad="38100" dist="38100" dir="2700000" algn="tl">
                    <a:srgbClr val="000000"/>
                  </a:outerShdw>
                </a:effectLst>
              </a:rPr>
              <a:t> 6. Źródła sfinansowania przedsięwzięcia</a:t>
            </a:r>
          </a:p>
          <a:p>
            <a:pPr>
              <a:defRPr/>
            </a:pPr>
            <a:endParaRPr lang="pl-PL" b="1" dirty="0" smtClean="0">
              <a:solidFill>
                <a:srgbClr val="336699"/>
              </a:solidFill>
              <a:effectLst>
                <a:outerShdw blurRad="38100" dist="38100" dir="2700000" algn="tl">
                  <a:srgbClr val="000000"/>
                </a:outerShdw>
              </a:effectLst>
            </a:endParaRPr>
          </a:p>
          <a:p>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600" dirty="0" smtClean="0">
                <a:effectLst>
                  <a:outerShdw blurRad="38100" dist="38100" dir="2700000" algn="tl">
                    <a:srgbClr val="000000"/>
                  </a:outerShdw>
                </a:effectLst>
              </a:rPr>
              <a:t>Pomysł na działalność </a:t>
            </a:r>
            <a:r>
              <a:rPr lang="pl-PL" sz="3200" dirty="0" smtClean="0">
                <a:effectLst>
                  <a:outerShdw blurRad="38100" dist="38100" dir="2700000" algn="tl">
                    <a:srgbClr val="000000"/>
                  </a:outerShdw>
                </a:effectLst>
              </a:rPr>
              <a:t>gospodarczą</a:t>
            </a:r>
            <a:endParaRPr lang="pl-PL" sz="3200" dirty="0"/>
          </a:p>
        </p:txBody>
      </p:sp>
      <p:sp>
        <p:nvSpPr>
          <p:cNvPr id="3" name="Symbol zastępczy zawartości 2"/>
          <p:cNvSpPr>
            <a:spLocks noGrp="1"/>
          </p:cNvSpPr>
          <p:nvPr>
            <p:ph idx="1"/>
          </p:nvPr>
        </p:nvSpPr>
        <p:spPr/>
        <p:txBody>
          <a:bodyPr/>
          <a:lstStyle/>
          <a:p>
            <a:pPr marL="0" indent="0">
              <a:buClr>
                <a:srgbClr val="336699"/>
              </a:buClr>
              <a:buNone/>
              <a:defRPr/>
            </a:pPr>
            <a:r>
              <a:rPr lang="pl-PL" b="1" dirty="0" smtClean="0"/>
              <a:t>   </a:t>
            </a:r>
          </a:p>
          <a:p>
            <a:pPr marL="0" indent="0">
              <a:buClr>
                <a:srgbClr val="336699"/>
              </a:buClr>
              <a:buNone/>
              <a:defRPr/>
            </a:pPr>
            <a:r>
              <a:rPr lang="pl-PL" b="1" dirty="0" smtClean="0"/>
              <a:t>     P</a:t>
            </a:r>
            <a:r>
              <a:rPr lang="pl-PL" b="1" dirty="0" smtClean="0">
                <a:effectLst>
                  <a:outerShdw blurRad="38100" dist="38100" dir="2700000" algn="tl">
                    <a:srgbClr val="000000"/>
                  </a:outerShdw>
                </a:effectLst>
              </a:rPr>
              <a:t>omysł</a:t>
            </a:r>
            <a:r>
              <a:rPr lang="pl-PL" b="1" dirty="0" smtClean="0"/>
              <a:t> </a:t>
            </a:r>
            <a:r>
              <a:rPr lang="pl-PL" dirty="0" smtClean="0"/>
              <a:t>- jaki rodzaj działalności  podjąć.</a:t>
            </a:r>
          </a:p>
          <a:p>
            <a:pPr marL="0" indent="0">
              <a:buClr>
                <a:srgbClr val="336699"/>
              </a:buClr>
              <a:buNone/>
              <a:defRPr/>
            </a:pPr>
            <a:r>
              <a:rPr lang="pl-PL" dirty="0" smtClean="0"/>
              <a:t>     </a:t>
            </a:r>
            <a:r>
              <a:rPr lang="pl-PL" sz="2800" dirty="0" smtClean="0"/>
              <a:t>Co się opłaci, czego oczekuje rynek, do        </a:t>
            </a:r>
          </a:p>
          <a:p>
            <a:pPr marL="0" indent="0">
              <a:buClr>
                <a:srgbClr val="336699"/>
              </a:buClr>
              <a:buNone/>
              <a:defRPr/>
            </a:pPr>
            <a:r>
              <a:rPr lang="pl-PL" sz="2800" dirty="0" smtClean="0"/>
              <a:t>      czego mam predyspozycje, czym dysponuję.</a:t>
            </a:r>
          </a:p>
          <a:p>
            <a:pPr marL="0" indent="0">
              <a:buClr>
                <a:srgbClr val="336699"/>
              </a:buClr>
              <a:buNone/>
              <a:defRPr/>
            </a:pPr>
            <a:endParaRPr lang="pl-PL" sz="2800" dirty="0" smtClean="0"/>
          </a:p>
          <a:p>
            <a:pPr marL="0" indent="0">
              <a:buClr>
                <a:srgbClr val="336699"/>
              </a:buClr>
              <a:buNone/>
              <a:defRPr/>
            </a:pPr>
            <a:r>
              <a:rPr lang="pl-PL" sz="2800" dirty="0" smtClean="0"/>
              <a:t>      </a:t>
            </a:r>
            <a:r>
              <a:rPr lang="pl-PL" sz="2800" b="1" dirty="0" smtClean="0"/>
              <a:t>Określić misję i cele przedsięwzięcia   </a:t>
            </a:r>
          </a:p>
          <a:p>
            <a:pPr marL="0" indent="0">
              <a:buClr>
                <a:srgbClr val="336699"/>
              </a:buClr>
              <a:buNone/>
              <a:defRPr/>
            </a:pPr>
            <a:r>
              <a:rPr lang="pl-PL" sz="2800" b="1" dirty="0" smtClean="0"/>
              <a:t>      gospodarczego.</a:t>
            </a:r>
          </a:p>
          <a:p>
            <a:pPr>
              <a:buNone/>
            </a:pPr>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336699"/>
                </a:solidFill>
                <a:effectLst>
                  <a:outerShdw blurRad="38100" dist="38100" dir="2700000" algn="tl">
                    <a:srgbClr val="000000"/>
                  </a:outerShdw>
                </a:effectLst>
              </a:rPr>
              <a:t/>
            </a:r>
            <a:br>
              <a:rPr lang="pl-PL" dirty="0" smtClean="0">
                <a:solidFill>
                  <a:srgbClr val="336699"/>
                </a:solidFill>
                <a:effectLst>
                  <a:outerShdw blurRad="38100" dist="38100" dir="2700000" algn="tl">
                    <a:srgbClr val="000000"/>
                  </a:outerShdw>
                </a:effectLst>
              </a:rPr>
            </a:br>
            <a:r>
              <a:rPr lang="pl-PL" dirty="0" smtClean="0">
                <a:solidFill>
                  <a:srgbClr val="336699"/>
                </a:solidFill>
                <a:effectLst>
                  <a:outerShdw blurRad="38100" dist="38100" dir="2700000" algn="tl">
                    <a:srgbClr val="000000"/>
                  </a:outerShdw>
                </a:effectLst>
              </a:rPr>
              <a:t>Analiza SWOT</a:t>
            </a:r>
            <a:br>
              <a:rPr lang="pl-PL" dirty="0" smtClean="0">
                <a:solidFill>
                  <a:srgbClr val="336699"/>
                </a:solidFill>
                <a:effectLst>
                  <a:outerShdw blurRad="38100" dist="38100" dir="2700000" algn="tl">
                    <a:srgbClr val="000000"/>
                  </a:outerShdw>
                </a:effectLst>
              </a:rPr>
            </a:br>
            <a:endParaRPr lang="pl-PL" dirty="0"/>
          </a:p>
        </p:txBody>
      </p:sp>
      <p:sp>
        <p:nvSpPr>
          <p:cNvPr id="3" name="Symbol zastępczy zawartości 2"/>
          <p:cNvSpPr>
            <a:spLocks noGrp="1"/>
          </p:cNvSpPr>
          <p:nvPr>
            <p:ph idx="1"/>
          </p:nvPr>
        </p:nvSpPr>
        <p:spPr/>
        <p:txBody>
          <a:bodyPr/>
          <a:lstStyle/>
          <a:p>
            <a:pPr>
              <a:defRPr/>
            </a:pPr>
            <a:r>
              <a:rPr lang="pl-PL" sz="2400" b="1" dirty="0" smtClean="0"/>
              <a:t>Makrootoczenie - </a:t>
            </a:r>
            <a:r>
              <a:rPr lang="pl-PL" sz="2400" dirty="0" smtClean="0"/>
              <a:t> publiczność, ekologiczne, technologiczne,     demograficzne, polityczno – prawne, ekonomiczne, socjokulturowe</a:t>
            </a:r>
          </a:p>
          <a:p>
            <a:pPr>
              <a:defRPr/>
            </a:pPr>
            <a:r>
              <a:rPr lang="pl-PL" sz="2400" b="1" dirty="0" smtClean="0"/>
              <a:t>Mikrootoczenie</a:t>
            </a:r>
            <a:r>
              <a:rPr lang="pl-PL" sz="2400" dirty="0" smtClean="0"/>
              <a:t>  - dostawcy,  dystrybutorzy, konkurenci, konsumenci, zewnętrzny marketing usługowy, agencje reklamy</a:t>
            </a:r>
          </a:p>
          <a:p>
            <a:pPr>
              <a:defRPr/>
            </a:pPr>
            <a:r>
              <a:rPr lang="pl-PL" sz="2400" b="1" dirty="0" smtClean="0"/>
              <a:t>Środowisko wewnętrzne – </a:t>
            </a:r>
            <a:r>
              <a:rPr lang="pl-PL" sz="2400" dirty="0" smtClean="0"/>
              <a:t>produkcja, finanse, personel, badania i rozwój</a:t>
            </a:r>
          </a:p>
          <a:p>
            <a:r>
              <a:rPr lang="pl-PL" sz="2400" b="1" dirty="0" smtClean="0"/>
              <a:t>Mocne i słabe strony przedsięwzięcia</a:t>
            </a:r>
          </a:p>
          <a:p>
            <a:r>
              <a:rPr lang="pl-PL" sz="2400" b="1" dirty="0" smtClean="0"/>
              <a:t>Szanse i zagrożenia</a:t>
            </a:r>
          </a:p>
          <a:p>
            <a:pPr>
              <a:defRPr/>
            </a:pPr>
            <a:endParaRPr lang="pl-PL" sz="2400" dirty="0" smtClean="0"/>
          </a:p>
          <a:p>
            <a:pPr>
              <a:defRPr/>
            </a:pPr>
            <a:endParaRPr lang="pl-PL" sz="2400" b="1" dirty="0" smtClean="0"/>
          </a:p>
          <a:p>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smtClean="0"/>
              <a:t>BIZNES PLAN </a:t>
            </a:r>
            <a:endParaRPr lang="pl-PL" sz="3600" b="1" dirty="0"/>
          </a:p>
        </p:txBody>
      </p:sp>
      <p:sp>
        <p:nvSpPr>
          <p:cNvPr id="3" name="Symbol zastępczy zawartości 2"/>
          <p:cNvSpPr>
            <a:spLocks noGrp="1"/>
          </p:cNvSpPr>
          <p:nvPr>
            <p:ph idx="1"/>
          </p:nvPr>
        </p:nvSpPr>
        <p:spPr/>
        <p:txBody>
          <a:bodyPr>
            <a:normAutofit lnSpcReduction="10000"/>
          </a:bodyPr>
          <a:lstStyle/>
          <a:p>
            <a:pPr marL="533400" indent="-533400">
              <a:buClr>
                <a:srgbClr val="336699"/>
              </a:buClr>
              <a:buFont typeface="Wingdings" pitchFamily="2" charset="2"/>
              <a:buAutoNum type="alphaUcPeriod"/>
            </a:pPr>
            <a:r>
              <a:rPr lang="pl-PL" dirty="0" smtClean="0"/>
              <a:t>Streszczenie</a:t>
            </a:r>
          </a:p>
          <a:p>
            <a:pPr marL="533400" indent="-533400">
              <a:buClr>
                <a:srgbClr val="336699"/>
              </a:buClr>
              <a:buFont typeface="Wingdings" pitchFamily="2" charset="2"/>
              <a:buAutoNum type="alphaUcPeriod"/>
            </a:pPr>
            <a:r>
              <a:rPr lang="pl-PL" dirty="0" smtClean="0"/>
              <a:t>Charakterystyka przedsięwzięcia</a:t>
            </a:r>
          </a:p>
          <a:p>
            <a:pPr marL="533400" indent="-533400">
              <a:buClr>
                <a:srgbClr val="336699"/>
              </a:buClr>
              <a:buFont typeface="Wingdings" pitchFamily="2" charset="2"/>
              <a:buAutoNum type="alphaUcPeriod"/>
            </a:pPr>
            <a:r>
              <a:rPr lang="pl-PL" dirty="0" smtClean="0"/>
              <a:t>Opis produkcji</a:t>
            </a:r>
          </a:p>
          <a:p>
            <a:pPr marL="533400" indent="-533400">
              <a:buClr>
                <a:srgbClr val="336699"/>
              </a:buClr>
              <a:buFont typeface="Wingdings" pitchFamily="2" charset="2"/>
              <a:buAutoNum type="alphaUcPeriod"/>
            </a:pPr>
            <a:r>
              <a:rPr lang="pl-PL" dirty="0" smtClean="0"/>
              <a:t>Proces technologiczny</a:t>
            </a:r>
          </a:p>
          <a:p>
            <a:pPr marL="533400" indent="-533400">
              <a:buClr>
                <a:srgbClr val="336699"/>
              </a:buClr>
              <a:buFont typeface="Wingdings" pitchFamily="2" charset="2"/>
              <a:buAutoNum type="alphaUcPeriod"/>
            </a:pPr>
            <a:r>
              <a:rPr lang="pl-PL" dirty="0" smtClean="0"/>
              <a:t>Zarządzanie i personel</a:t>
            </a:r>
          </a:p>
          <a:p>
            <a:pPr marL="533400" indent="-533400">
              <a:buClr>
                <a:srgbClr val="336699"/>
              </a:buClr>
              <a:buFont typeface="Wingdings" pitchFamily="2" charset="2"/>
              <a:buAutoNum type="alphaUcPeriod"/>
            </a:pPr>
            <a:r>
              <a:rPr lang="pl-PL" dirty="0" smtClean="0"/>
              <a:t>Analiza finansowa</a:t>
            </a:r>
          </a:p>
          <a:p>
            <a:pPr marL="533400" indent="-533400">
              <a:buClr>
                <a:srgbClr val="336699"/>
              </a:buClr>
              <a:buFont typeface="Wingdings" pitchFamily="2" charset="2"/>
              <a:buAutoNum type="alphaUcPeriod"/>
            </a:pPr>
            <a:r>
              <a:rPr lang="pl-PL" dirty="0" smtClean="0"/>
              <a:t>Rynek i działania rynkowe</a:t>
            </a:r>
          </a:p>
          <a:p>
            <a:pPr marL="533400" indent="-533400">
              <a:buClr>
                <a:srgbClr val="336699"/>
              </a:buClr>
              <a:buFont typeface="Wingdings" pitchFamily="2" charset="2"/>
              <a:buAutoNum type="alphaUcPeriod"/>
            </a:pPr>
            <a:r>
              <a:rPr lang="pl-PL" dirty="0" smtClean="0"/>
              <a:t>Czynniki ryzyka i opłacalność</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555</TotalTime>
  <Words>1830</Words>
  <Application>Microsoft Office PowerPoint</Application>
  <PresentationFormat>Pokaz na ekranie (4:3)</PresentationFormat>
  <Paragraphs>194</Paragraphs>
  <Slides>27</Slides>
  <Notes>2</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Motyw pakietu Office</vt:lpstr>
      <vt:lpstr>Aktywni i przedsiębiorczy</vt:lpstr>
      <vt:lpstr>Cechy zachowań przedsiębiorczych</vt:lpstr>
      <vt:lpstr>PODSTAWOWE CECHY  PRZEDSIĘBIORCZOŚCI</vt:lpstr>
      <vt:lpstr>Przedsiębiorca - charakterystyka </vt:lpstr>
      <vt:lpstr>Pożądane  cechy  przedsiębiorcy</vt:lpstr>
      <vt:lpstr>Sześć kroków do własnej firmy</vt:lpstr>
      <vt:lpstr>Pomysł na działalność gospodarczą</vt:lpstr>
      <vt:lpstr> Analiza SWOT </vt:lpstr>
      <vt:lpstr>BIZNES PLAN </vt:lpstr>
      <vt:lpstr>Budżet przedsięwzięcia</vt:lpstr>
      <vt:lpstr>Źródła finansowania przedsięwzięcia</vt:lpstr>
      <vt:lpstr>Fundusz Pracy</vt:lpstr>
      <vt:lpstr>Europejski Fundusz Społeczny</vt:lpstr>
      <vt:lpstr>  Rozpoczęcie działalności w ramach PROW  </vt:lpstr>
      <vt:lpstr>LSR 2014 - 2020</vt:lpstr>
      <vt:lpstr>Zakres rzeczowy:</vt:lpstr>
      <vt:lpstr>Zakres rzeczowy kosztów</vt:lpstr>
      <vt:lpstr>LSR Kryteria  </vt:lpstr>
      <vt:lpstr> Innowacyjność operacji </vt:lpstr>
      <vt:lpstr>  Stopnień powiązania wnioskodawcy z obszarem LSR </vt:lpstr>
      <vt:lpstr> Racjonalność wydatkowania środków publicznych  i realność kosztów </vt:lpstr>
      <vt:lpstr> Udział w konsultacjach, szkoleniach oraz korzystanie z doradztwa </vt:lpstr>
      <vt:lpstr> Wykorzystanie produktów lokalnych przy realizacji operacji </vt:lpstr>
      <vt:lpstr> Komplementarność operacji z innymi przedsięwzięciami </vt:lpstr>
      <vt:lpstr> Wpływ operacji na stan środowiska naturalnego </vt:lpstr>
      <vt:lpstr> Wpływ operacji na sytuację grup defaworyzowanych zdefiniowanych w LSR </vt:lpstr>
      <vt:lpstr>Dziękuję za uwagę  Andrzej Długołęcki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Partnerstwo – korzyści - obowiązki</dc:title>
  <dc:creator> </dc:creator>
  <cp:lastModifiedBy> </cp:lastModifiedBy>
  <cp:revision>300</cp:revision>
  <cp:lastPrinted>2015-10-19T07:11:18Z</cp:lastPrinted>
  <dcterms:created xsi:type="dcterms:W3CDTF">2012-10-04T05:47:27Z</dcterms:created>
  <dcterms:modified xsi:type="dcterms:W3CDTF">2017-02-20T12:00:23Z</dcterms:modified>
</cp:coreProperties>
</file>